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BF_1D4827D4.xml" ContentType="application/vnd.ms-powerpoint.comments+xml"/>
  <Override PartName="/ppt/notesSlides/notesSlide8.xml" ContentType="application/vnd.openxmlformats-officedocument.presentationml.notesSlide+xml"/>
  <Override PartName="/ppt/comments/modernComment_17F_3A8AC0F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7E_F0E4E5BF.xml" ContentType="application/vnd.ms-powerpoint.comments+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omments/modernComment_197_B94D4CBA.xml" ContentType="application/vnd.ms-powerpoint.comments+xml"/>
  <Override PartName="/ppt/notesSlides/notesSlide12.xml" ContentType="application/vnd.openxmlformats-officedocument.presentationml.notesSlide+xml"/>
  <Override PartName="/ppt/comments/modernComment_1A7_CD59A09F.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8A_5FF91CC8.xml" ContentType="application/vnd.ms-powerpoint.comments+xml"/>
  <Override PartName="/ppt/comments/modernComment_192_BF342995.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B4_6E4B680C.xml" ContentType="application/vnd.ms-powerpoint.comments+xml"/>
  <Override PartName="/ppt/notesSlides/notesSlide19.xml" ContentType="application/vnd.openxmlformats-officedocument.presentationml.notesSlide+xml"/>
  <Override PartName="/ppt/comments/modernComment_1BD_12FEE138.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8D_F1C5D1EB.xml" ContentType="application/vnd.ms-powerpoint.comments+xml"/>
  <Override PartName="/ppt/notesSlides/notesSlide25.xml" ContentType="application/vnd.openxmlformats-officedocument.presentationml.notesSlide+xml"/>
  <Override PartName="/ppt/comments/modernComment_1A3_5608376D.xml" ContentType="application/vnd.ms-powerpoint.comments+xml"/>
  <Override PartName="/ppt/notesSlides/notesSlide26.xml" ContentType="application/vnd.openxmlformats-officedocument.presentationml.notesSlide+xml"/>
  <Override PartName="/ppt/comments/modernComment_19A_4F91BC1B.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7C_B270B17E.xml" ContentType="application/vnd.ms-powerpoint.comments+xml"/>
  <Override PartName="/ppt/notesSlides/notesSlide29.xml" ContentType="application/vnd.openxmlformats-officedocument.presentationml.notesSlide+xml"/>
  <Override PartName="/ppt/comments/modernComment_17D_B44DC84C.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74_DA3C29F6.xml" ContentType="application/vnd.ms-powerpoint.comments+xml"/>
  <Override PartName="/ppt/notesSlides/notesSlide32.xml" ContentType="application/vnd.openxmlformats-officedocument.presentationml.notesSlide+xml"/>
  <Override PartName="/ppt/comments/modernComment_172_110557FE.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4"/>
    <p:sldMasterId id="2147483662" r:id="rId5"/>
  </p:sldMasterIdLst>
  <p:notesMasterIdLst>
    <p:notesMasterId r:id="rId60"/>
  </p:notesMasterIdLst>
  <p:sldIdLst>
    <p:sldId id="256" r:id="rId6"/>
    <p:sldId id="377" r:id="rId7"/>
    <p:sldId id="379" r:id="rId8"/>
    <p:sldId id="404" r:id="rId9"/>
    <p:sldId id="425" r:id="rId10"/>
    <p:sldId id="422" r:id="rId11"/>
    <p:sldId id="446" r:id="rId12"/>
    <p:sldId id="447" r:id="rId13"/>
    <p:sldId id="383" r:id="rId14"/>
    <p:sldId id="444" r:id="rId15"/>
    <p:sldId id="382" r:id="rId16"/>
    <p:sldId id="414" r:id="rId17"/>
    <p:sldId id="387" r:id="rId18"/>
    <p:sldId id="407" r:id="rId19"/>
    <p:sldId id="411" r:id="rId20"/>
    <p:sldId id="423" r:id="rId21"/>
    <p:sldId id="432" r:id="rId22"/>
    <p:sldId id="449" r:id="rId23"/>
    <p:sldId id="448" r:id="rId24"/>
    <p:sldId id="408" r:id="rId25"/>
    <p:sldId id="388" r:id="rId26"/>
    <p:sldId id="394" r:id="rId27"/>
    <p:sldId id="396" r:id="rId28"/>
    <p:sldId id="415" r:id="rId29"/>
    <p:sldId id="402" r:id="rId30"/>
    <p:sldId id="413" r:id="rId31"/>
    <p:sldId id="399" r:id="rId32"/>
    <p:sldId id="439" r:id="rId33"/>
    <p:sldId id="441" r:id="rId34"/>
    <p:sldId id="403" r:id="rId35"/>
    <p:sldId id="436" r:id="rId36"/>
    <p:sldId id="445" r:id="rId37"/>
    <p:sldId id="384" r:id="rId38"/>
    <p:sldId id="433" r:id="rId39"/>
    <p:sldId id="442" r:id="rId40"/>
    <p:sldId id="443" r:id="rId41"/>
    <p:sldId id="440" r:id="rId42"/>
    <p:sldId id="437" r:id="rId43"/>
    <p:sldId id="434" r:id="rId44"/>
    <p:sldId id="397" r:id="rId45"/>
    <p:sldId id="424" r:id="rId46"/>
    <p:sldId id="419" r:id="rId47"/>
    <p:sldId id="426" r:id="rId48"/>
    <p:sldId id="429" r:id="rId49"/>
    <p:sldId id="428" r:id="rId50"/>
    <p:sldId id="410" r:id="rId51"/>
    <p:sldId id="421" r:id="rId52"/>
    <p:sldId id="412" r:id="rId53"/>
    <p:sldId id="380" r:id="rId54"/>
    <p:sldId id="381" r:id="rId55"/>
    <p:sldId id="427" r:id="rId56"/>
    <p:sldId id="372" r:id="rId57"/>
    <p:sldId id="417" r:id="rId58"/>
    <p:sldId id="370"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471604-081D-11F4-5824-0D85991E14F7}" name="Sam Edward Coyle" initials="SC" userId="S::pecoyle@calpoly.edu::11cc68a3-6b7a-401c-a90c-1f002535895b" providerId="AD"/>
  <p188:author id="{03558F5E-7F89-B74B-CB18-5C596E45F425}" name="William Ho" initials="WH" userId="S::who13@calpoly.edu::b5896b8b-a742-4c81-8a97-30b740c0f263" providerId="AD"/>
  <p188:author id="{6D39E87B-710F-86F2-CA5E-BF1687C66084}" name="Chandler Thomas Kuhn" initials="CTK" userId="S::ctkuhn@calpoly.edu::b30276d6-8532-4050-97d0-c3dd8964dd69" providerId="AD"/>
  <p188:author id="{5C871F9D-675F-2D14-3778-A495C2B68ED8}" name="Bryan Connor Hasselman" initials="BH" userId="S::bhasselm@calpoly.edu::7400e0bb-4e36-4b15-827c-d2af1e62f7ca" providerId="AD"/>
  <p188:author id="{0EC7C3A7-71B9-6D68-AAF6-378E868B5D8A}" name="Jack Sann" initials="JS" userId="S::jsann@calpoly.edu::2d735dff-1a66-40eb-966f-9c04bd45c76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AC8C50"/>
    <a:srgbClr val="3F3F3F"/>
    <a:srgbClr val="0800FF"/>
    <a:srgbClr val="FE0202"/>
    <a:srgbClr val="E11213"/>
    <a:srgbClr val="FFFFFF"/>
    <a:srgbClr val="7C7C7C"/>
    <a:srgbClr val="FE0000"/>
    <a:srgbClr val="E5A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5E39A-B2D3-684F-84B0-E83DB1928501}" v="2468" dt="2023-12-06T21:01:27.154"/>
    <p1510:client id="{94F71F0F-2DBB-804D-A9E1-22C5DE511148}" v="2" dt="2024-01-26T22:06:32.813"/>
    <p1510:client id="{C5B5845C-A05D-4B4F-951C-8FFEA720967B}" v="4" dt="2023-12-08T07:56:16.5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16753288526976"/>
          <c:y val="3.9254925581343331E-2"/>
          <c:w val="0.8625292454587008"/>
          <c:h val="0.79970607306725006"/>
        </c:manualLayout>
      </c:layout>
      <c:scatterChart>
        <c:scatterStyle val="lineMarker"/>
        <c:varyColors val="0"/>
        <c:ser>
          <c:idx val="0"/>
          <c:order val="0"/>
          <c:tx>
            <c:strRef>
              <c:f>Sheet1!$A$1</c:f>
              <c:strCache>
                <c:ptCount val="1"/>
                <c:pt idx="0">
                  <c:v>Performance</c:v>
                </c:pt>
              </c:strCache>
            </c:strRef>
          </c:tx>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6.8018898779240847E-2"/>
                  <c:y val="3.6847834593848494E-2"/>
                </c:manualLayout>
              </c:layout>
              <c:tx>
                <c:rich>
                  <a:bodyPr/>
                  <a:lstStyle/>
                  <a:p>
                    <a:r>
                      <a:rPr lang="en-US"/>
                      <a:t>Rutan Voyager</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9105-4C9D-A7F5-D6D77D6F3DA4}"/>
                </c:ext>
              </c:extLst>
            </c:dLbl>
            <c:dLbl>
              <c:idx val="1"/>
              <c:layout>
                <c:manualLayout>
                  <c:x val="-3.227021252143971E-2"/>
                  <c:y val="-4.7600341884264673E-2"/>
                </c:manualLayout>
              </c:layout>
              <c:tx>
                <c:rich>
                  <a:bodyPr/>
                  <a:lstStyle/>
                  <a:p>
                    <a:r>
                      <a:rPr lang="en-US"/>
                      <a:t>Global Flyer</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9105-4C9D-A7F5-D6D77D6F3DA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2-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9105-4C9D-A7F5-D6D77D6F3DA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9105-4C9D-A7F5-D6D77D6F3DA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9105-4C9D-A7F5-D6D77D6F3DA4}"/>
                </c:ext>
              </c:extLst>
            </c:dLbl>
            <c:dLbl>
              <c:idx val="6"/>
              <c:layout>
                <c:manualLayout>
                  <c:x val="-8.8027288791056313E-2"/>
                  <c:y val="-4.4074182315926172E-3"/>
                </c:manualLayout>
              </c:layout>
              <c:tx>
                <c:rich>
                  <a:bodyPr/>
                  <a:lstStyle/>
                  <a:p>
                    <a:r>
                      <a:rPr lang="en-US"/>
                      <a:t>Proteus</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6-9105-4C9D-A7F5-D6D77D6F3DA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9105-4C9D-A7F5-D6D77D6F3DA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9105-4C9D-A7F5-D6D77D6F3DA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9105-4C9D-A7F5-D6D77D6F3DA4}"/>
                </c:ext>
              </c:extLst>
            </c:dLbl>
            <c:dLbl>
              <c:idx val="11"/>
              <c:tx>
                <c:rich>
                  <a:bodyPr/>
                  <a:lstStyle/>
                  <a:p>
                    <a:r>
                      <a:rPr lang="en-US"/>
                      <a:t>S-64</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B-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0-EAA3-417B-860A-4CF8861D3337}"/>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1-EAA3-417B-860A-4CF8861D3337}"/>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2-EAA3-417B-860A-4CF8861D3337}"/>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3-EAA3-417B-860A-4CF8861D3337}"/>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4-EAA3-417B-860A-4CF8861D3337}"/>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5-EAA3-417B-860A-4CF8861D3337}"/>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6-EAA3-417B-860A-4CF8861D3337}"/>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7-EAA3-417B-860A-4CF8861D3337}"/>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8-EAA3-417B-860A-4CF8861D3337}"/>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9-EAA3-417B-860A-4CF8861D3337}"/>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A-EAA3-417B-860A-4CF8861D3337}"/>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B-EAA3-417B-860A-4CF8861D3337}"/>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C-EAA3-417B-860A-4CF8861D3337}"/>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D-EAA3-417B-860A-4CF8861D3337}"/>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E-EAA3-417B-860A-4CF8861D3337}"/>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0F-EAA3-417B-860A-4CF8861D3337}"/>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0-EAA3-417B-860A-4CF8861D3337}"/>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EAA3-417B-860A-4CF8861D3337}"/>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EAA3-417B-860A-4CF8861D3337}"/>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3-EAA3-417B-860A-4CF8861D3337}"/>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EAA3-417B-860A-4CF8861D3337}"/>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EAA3-417B-860A-4CF8861D3337}"/>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6-EAA3-417B-860A-4CF8861D3337}"/>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EAA3-417B-860A-4CF8861D3337}"/>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8-EAA3-417B-860A-4CF8861D3337}"/>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EAA3-417B-860A-4CF8861D3337}"/>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A-EAA3-417B-860A-4CF8861D3337}"/>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EAA3-417B-860A-4CF8861D3337}"/>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EAA3-417B-860A-4CF8861D3337}"/>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Sheet1!$A$2:$A$46</c:f>
              <c:numCache>
                <c:formatCode>General</c:formatCode>
                <c:ptCount val="45"/>
                <c:pt idx="0">
                  <c:v>0.23210233133897257</c:v>
                </c:pt>
                <c:pt idx="1">
                  <c:v>0.16259090909090909</c:v>
                </c:pt>
                <c:pt idx="2">
                  <c:v>#N/A</c:v>
                </c:pt>
                <c:pt idx="3">
                  <c:v>#N/A</c:v>
                </c:pt>
                <c:pt idx="4">
                  <c:v>#N/A</c:v>
                </c:pt>
                <c:pt idx="5">
                  <c:v>#N/A</c:v>
                </c:pt>
                <c:pt idx="6">
                  <c:v>0.37086973034561338</c:v>
                </c:pt>
                <c:pt idx="7">
                  <c:v>#N/A</c:v>
                </c:pt>
                <c:pt idx="8">
                  <c:v>#N/A</c:v>
                </c:pt>
                <c:pt idx="9">
                  <c:v>#N/A</c:v>
                </c:pt>
                <c:pt idx="10">
                  <c:v>#N/A</c:v>
                </c:pt>
                <c:pt idx="11">
                  <c:v>0.34283862605314325</c:v>
                </c:pt>
                <c:pt idx="12">
                  <c:v>0.3287764866712235</c:v>
                </c:pt>
                <c:pt idx="13">
                  <c:v>1</c:v>
                </c:pt>
                <c:pt idx="14">
                  <c:v>#N/A</c:v>
                </c:pt>
                <c:pt idx="15">
                  <c:v>#N/A</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numCache>
            </c:numRef>
          </c:xVal>
          <c:yVal>
            <c:numRef>
              <c:f>Sheet1!$H$2:$H$46</c:f>
              <c:numCache>
                <c:formatCode>General</c:formatCode>
                <c:ptCount val="45"/>
                <c:pt idx="0">
                  <c:v>26366</c:v>
                </c:pt>
                <c:pt idx="1">
                  <c:v>26389.3</c:v>
                </c:pt>
                <c:pt idx="2">
                  <c:v>1300</c:v>
                </c:pt>
                <c:pt idx="4">
                  <c:v>8300</c:v>
                </c:pt>
                <c:pt idx="5">
                  <c:v>18500</c:v>
                </c:pt>
                <c:pt idx="6">
                  <c:v>2500</c:v>
                </c:pt>
                <c:pt idx="7">
                  <c:v>14200</c:v>
                </c:pt>
                <c:pt idx="9">
                  <c:v>4368</c:v>
                </c:pt>
                <c:pt idx="10">
                  <c:v>4488</c:v>
                </c:pt>
                <c:pt idx="11">
                  <c:v>7150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numCache>
            </c:numRef>
          </c:yVal>
          <c:smooth val="0"/>
          <c:extLst>
            <c:ext xmlns:c15="http://schemas.microsoft.com/office/drawing/2012/chart" uri="{02D57815-91ED-43cb-92C2-25804820EDAC}">
              <c15:datalabelsRange>
                <c15:f>'[Competitive Design Aircraft .xlsx]Voyager'!$B$3:$B$18</c15:f>
                <c15:dlblRangeCache>
                  <c:ptCount val="16"/>
                  <c:pt idx="0">
                    <c:v>#REF!</c:v>
                  </c:pt>
                  <c:pt idx="1">
                    <c:v>#REF!</c:v>
                  </c:pt>
                  <c:pt idx="2">
                    <c:v>#REF!</c:v>
                  </c:pt>
                  <c:pt idx="3">
                    <c:v>#REF!</c:v>
                  </c:pt>
                  <c:pt idx="4">
                    <c:v>#REF!</c:v>
                  </c:pt>
                  <c:pt idx="5">
                    <c:v>#REF!</c:v>
                  </c:pt>
                  <c:pt idx="6">
                    <c:v>#REF!</c:v>
                  </c:pt>
                  <c:pt idx="7">
                    <c:v>#REF!</c:v>
                  </c:pt>
                  <c:pt idx="8">
                    <c:v>#REF!</c:v>
                  </c:pt>
                  <c:pt idx="9">
                    <c:v>#REF!</c:v>
                  </c:pt>
                  <c:pt idx="10">
                    <c:v>#REF!</c:v>
                  </c:pt>
                  <c:pt idx="11">
                    <c:v>#REF!</c:v>
                  </c:pt>
                  <c:pt idx="12">
                    <c:v>#REF!</c:v>
                  </c:pt>
                  <c:pt idx="13">
                    <c:v>#REF!</c:v>
                  </c:pt>
                  <c:pt idx="14">
                    <c:v>#REF!</c:v>
                  </c:pt>
                  <c:pt idx="15">
                    <c:v>#REF!</c:v>
                  </c:pt>
                </c15:dlblRangeCache>
              </c15:datalabelsRange>
            </c:ext>
            <c:ext xmlns:c16="http://schemas.microsoft.com/office/drawing/2014/chart" uri="{C3380CC4-5D6E-409C-BE32-E72D297353CC}">
              <c16:uniqueId val="{00000010-9105-4C9D-A7F5-D6D77D6F3DA4}"/>
            </c:ext>
          </c:extLst>
        </c:ser>
        <c:ser>
          <c:idx val="1"/>
          <c:order val="1"/>
          <c:tx>
            <c:strRef>
              <c:f>Sheet1!$B$1</c:f>
              <c:strCache>
                <c:ptCount val="1"/>
                <c:pt idx="0">
                  <c:v>UAV</c:v>
                </c:pt>
              </c:strCache>
            </c:strRef>
          </c:tx>
          <c:spPr>
            <a:ln w="25400" cap="rnd">
              <a:noFill/>
              <a:round/>
            </a:ln>
            <a:effectLst/>
          </c:spPr>
          <c:marker>
            <c:symbol val="circle"/>
            <c:size val="5"/>
            <c:spPr>
              <a:solidFill>
                <a:schemeClr val="accent2"/>
              </a:solidFill>
              <a:ln w="9525">
                <a:solidFill>
                  <a:schemeClr val="accent2"/>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1-9105-4C9D-A7F5-D6D77D6F3DA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2-9105-4C9D-A7F5-D6D77D6F3DA4}"/>
                </c:ext>
              </c:extLst>
            </c:dLbl>
            <c:dLbl>
              <c:idx val="2"/>
              <c:layout>
                <c:manualLayout>
                  <c:x val="-0.13095833955881223"/>
                  <c:y val="-4.1552122164004106E-2"/>
                </c:manualLayout>
              </c:layout>
              <c:tx>
                <c:rich>
                  <a:bodyPr/>
                  <a:lstStyle/>
                  <a:p>
                    <a:r>
                      <a:rPr lang="en-US"/>
                      <a:t>VXE30</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3-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4-9105-4C9D-A7F5-D6D77D6F3DA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5-9105-4C9D-A7F5-D6D77D6F3DA4}"/>
                </c:ext>
              </c:extLst>
            </c:dLbl>
            <c:dLbl>
              <c:idx val="5"/>
              <c:layout>
                <c:manualLayout>
                  <c:x val="-6.0060972794536725E-2"/>
                  <c:y val="-4.4494900646353898E-2"/>
                </c:manualLayout>
              </c:layout>
              <c:tx>
                <c:rich>
                  <a:bodyPr/>
                  <a:lstStyle/>
                  <a:p>
                    <a:r>
                      <a:rPr lang="en-US"/>
                      <a:t>Vanilla UAV</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6-9105-4C9D-A7F5-D6D77D6F3DA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7-9105-4C9D-A7F5-D6D77D6F3DA4}"/>
                </c:ext>
              </c:extLst>
            </c:dLbl>
            <c:dLbl>
              <c:idx val="7"/>
              <c:layout>
                <c:manualLayout>
                  <c:x val="-0.1523192880225272"/>
                  <c:y val="-3.5252821343873343E-2"/>
                </c:manualLayout>
              </c:layout>
              <c:tx>
                <c:rich>
                  <a:bodyPr/>
                  <a:lstStyle/>
                  <a:p>
                    <a:r>
                      <a:rPr lang="en-US"/>
                      <a:t>RQ-4 Global Hawk</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8-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9-9105-4C9D-A7F5-D6D77D6F3DA4}"/>
                </c:ext>
              </c:extLst>
            </c:dLbl>
            <c:dLbl>
              <c:idx val="9"/>
              <c:layout>
                <c:manualLayout>
                  <c:x val="-7.2962204677280637E-2"/>
                  <c:y val="4.4166425372329995E-2"/>
                </c:manualLayout>
              </c:layout>
              <c:tx>
                <c:rich>
                  <a:bodyPr/>
                  <a:lstStyle/>
                  <a:p>
                    <a:r>
                      <a:rPr lang="en-US"/>
                      <a:t>Global Observer UAS</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1A-9105-4C9D-A7F5-D6D77D6F3DA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B-9105-4C9D-A7F5-D6D77D6F3DA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C-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D-EAA3-417B-860A-4CF8861D3337}"/>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E-EAA3-417B-860A-4CF8861D3337}"/>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1F-EAA3-417B-860A-4CF8861D3337}"/>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0-EAA3-417B-860A-4CF8861D3337}"/>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1-EAA3-417B-860A-4CF8861D3337}"/>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EAA3-417B-860A-4CF8861D3337}"/>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EAA3-417B-860A-4CF8861D3337}"/>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EAA3-417B-860A-4CF8861D3337}"/>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EAA3-417B-860A-4CF8861D3337}"/>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6-EAA3-417B-860A-4CF8861D3337}"/>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EAA3-417B-860A-4CF8861D3337}"/>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EAA3-417B-860A-4CF8861D3337}"/>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EAA3-417B-860A-4CF8861D3337}"/>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EAA3-417B-860A-4CF8861D3337}"/>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EAA3-417B-860A-4CF8861D3337}"/>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C-EAA3-417B-860A-4CF8861D3337}"/>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EAA3-417B-860A-4CF8861D3337}"/>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EAA3-417B-860A-4CF8861D3337}"/>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EAA3-417B-860A-4CF8861D3337}"/>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EAA3-417B-860A-4CF8861D3337}"/>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EAA3-417B-860A-4CF8861D3337}"/>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2-EAA3-417B-860A-4CF8861D3337}"/>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3-EAA3-417B-860A-4CF8861D3337}"/>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EAA3-417B-860A-4CF8861D3337}"/>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EAA3-417B-860A-4CF8861D3337}"/>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EAA3-417B-860A-4CF8861D3337}"/>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EAA3-417B-860A-4CF8861D3337}"/>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EAA3-417B-860A-4CF8861D3337}"/>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EAA3-417B-860A-4CF8861D3337}"/>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Sheet1!$B$2:$B$46</c:f>
              <c:numCache>
                <c:formatCode>General</c:formatCode>
                <c:ptCount val="45"/>
                <c:pt idx="0">
                  <c:v>#N/A</c:v>
                </c:pt>
                <c:pt idx="1">
                  <c:v>#N/A</c:v>
                </c:pt>
                <c:pt idx="2">
                  <c:v>0.80208333333333337</c:v>
                </c:pt>
                <c:pt idx="3">
                  <c:v>0.95804195804195802</c:v>
                </c:pt>
                <c:pt idx="4">
                  <c:v>#N/A</c:v>
                </c:pt>
                <c:pt idx="5">
                  <c:v>0.45</c:v>
                </c:pt>
                <c:pt idx="6">
                  <c:v>#N/A</c:v>
                </c:pt>
                <c:pt idx="7">
                  <c:v>0.4635658914728682</c:v>
                </c:pt>
                <c:pt idx="8">
                  <c:v>1</c:v>
                </c:pt>
                <c:pt idx="9">
                  <c:v>8.7954195465383245E-2</c:v>
                </c:pt>
                <c:pt idx="10">
                  <c:v>#N/A</c:v>
                </c:pt>
                <c:pt idx="11">
                  <c:v>#N/A</c:v>
                </c:pt>
                <c:pt idx="12">
                  <c:v>#N/A</c:v>
                </c:pt>
                <c:pt idx="13">
                  <c:v>#N/A</c:v>
                </c:pt>
                <c:pt idx="14">
                  <c:v>#N/A</c:v>
                </c:pt>
                <c:pt idx="15">
                  <c:v>#N/A</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numCache>
            </c:numRef>
          </c:xVal>
          <c:yVal>
            <c:numRef>
              <c:f>Sheet1!$I$2:$I$46</c:f>
              <c:numCache>
                <c:formatCode>General</c:formatCode>
                <c:ptCount val="45"/>
                <c:pt idx="0">
                  <c:v>26366</c:v>
                </c:pt>
                <c:pt idx="1">
                  <c:v>26389.3</c:v>
                </c:pt>
                <c:pt idx="2">
                  <c:v>1300</c:v>
                </c:pt>
                <c:pt idx="4">
                  <c:v>8300</c:v>
                </c:pt>
                <c:pt idx="5">
                  <c:v>18500</c:v>
                </c:pt>
                <c:pt idx="6">
                  <c:v>2500</c:v>
                </c:pt>
                <c:pt idx="7">
                  <c:v>14200</c:v>
                </c:pt>
                <c:pt idx="9">
                  <c:v>4368</c:v>
                </c:pt>
                <c:pt idx="10">
                  <c:v>4488</c:v>
                </c:pt>
                <c:pt idx="11">
                  <c:v>7150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numCache>
            </c:numRef>
          </c:yVal>
          <c:smooth val="0"/>
          <c:extLst>
            <c:ext xmlns:c15="http://schemas.microsoft.com/office/drawing/2012/chart" uri="{02D57815-91ED-43cb-92C2-25804820EDAC}">
              <c15:datalabelsRange>
                <c15:f>'[Competitive Design Aircraft .xlsx]Voyager'!$B$3:$B$18</c15:f>
                <c15:dlblRangeCache>
                  <c:ptCount val="16"/>
                  <c:pt idx="0">
                    <c:v>#REF!</c:v>
                  </c:pt>
                  <c:pt idx="1">
                    <c:v>#REF!</c:v>
                  </c:pt>
                  <c:pt idx="2">
                    <c:v>#REF!</c:v>
                  </c:pt>
                  <c:pt idx="3">
                    <c:v>#REF!</c:v>
                  </c:pt>
                  <c:pt idx="4">
                    <c:v>#REF!</c:v>
                  </c:pt>
                  <c:pt idx="5">
                    <c:v>#REF!</c:v>
                  </c:pt>
                  <c:pt idx="6">
                    <c:v>#REF!</c:v>
                  </c:pt>
                  <c:pt idx="7">
                    <c:v>#REF!</c:v>
                  </c:pt>
                  <c:pt idx="8">
                    <c:v>#REF!</c:v>
                  </c:pt>
                  <c:pt idx="9">
                    <c:v>#REF!</c:v>
                  </c:pt>
                  <c:pt idx="10">
                    <c:v>#REF!</c:v>
                  </c:pt>
                  <c:pt idx="11">
                    <c:v>#REF!</c:v>
                  </c:pt>
                  <c:pt idx="12">
                    <c:v>#REF!</c:v>
                  </c:pt>
                  <c:pt idx="13">
                    <c:v>#REF!</c:v>
                  </c:pt>
                  <c:pt idx="14">
                    <c:v>#REF!</c:v>
                  </c:pt>
                  <c:pt idx="15">
                    <c:v>#REF!</c:v>
                  </c:pt>
                </c15:dlblRangeCache>
              </c15:datalabelsRange>
            </c:ext>
            <c:ext xmlns:c16="http://schemas.microsoft.com/office/drawing/2014/chart" uri="{C3380CC4-5D6E-409C-BE32-E72D297353CC}">
              <c16:uniqueId val="{00000021-9105-4C9D-A7F5-D6D77D6F3DA4}"/>
            </c:ext>
          </c:extLst>
        </c:ser>
        <c:ser>
          <c:idx val="2"/>
          <c:order val="2"/>
          <c:tx>
            <c:strRef>
              <c:f>Sheet1!$C$1</c:f>
              <c:strCache>
                <c:ptCount val="1"/>
                <c:pt idx="0">
                  <c:v>Airliner</c:v>
                </c:pt>
              </c:strCache>
            </c:strRef>
          </c:tx>
          <c:spPr>
            <a:ln w="25400" cap="rnd">
              <a:noFill/>
              <a:round/>
            </a:ln>
            <a:effectLst/>
          </c:spPr>
          <c:marker>
            <c:symbol val="circle"/>
            <c:size val="5"/>
            <c:spPr>
              <a:solidFill>
                <a:schemeClr val="accent3"/>
              </a:solidFill>
              <a:ln w="9525">
                <a:solidFill>
                  <a:schemeClr val="accent3"/>
                </a:solidFill>
              </a:ln>
              <a:effectLst/>
            </c:spPr>
          </c:marker>
          <c:dLbls>
            <c:dLbl>
              <c:idx val="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2-9105-4C9D-A7F5-D6D77D6F3DA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3-9105-4C9D-A7F5-D6D77D6F3DA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4-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5-9105-4C9D-A7F5-D6D77D6F3DA4}"/>
                </c:ext>
              </c:extLst>
            </c:dLbl>
            <c:dLbl>
              <c:idx val="4"/>
              <c:layout>
                <c:manualLayout>
                  <c:x val="-5.8867015871995179E-2"/>
                  <c:y val="-6.9097473687668165E-2"/>
                </c:manualLayout>
              </c:layout>
              <c:tx>
                <c:rich>
                  <a:bodyPr/>
                  <a:lstStyle/>
                  <a:p>
                    <a:r>
                      <a:rPr lang="en-US"/>
                      <a:t>A350-900ULR</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6-9105-4C9D-A7F5-D6D77D6F3DA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7-9105-4C9D-A7F5-D6D77D6F3DA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8-9105-4C9D-A7F5-D6D77D6F3DA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9-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A-9105-4C9D-A7F5-D6D77D6F3DA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B-9105-4C9D-A7F5-D6D77D6F3DA4}"/>
                </c:ext>
              </c:extLst>
            </c:dLbl>
            <c:dLbl>
              <c:idx val="10"/>
              <c:layout>
                <c:manualLayout>
                  <c:x val="-4.6554324962723104E-2"/>
                  <c:y val="-4.1305919099075196E-2"/>
                </c:manualLayout>
              </c:layout>
              <c:tx>
                <c:rich>
                  <a:bodyPr/>
                  <a:lstStyle/>
                  <a:p>
                    <a:r>
                      <a:rPr lang="en-US"/>
                      <a:t>Concorde </a:t>
                    </a:r>
                  </a:p>
                </c:rich>
              </c:tx>
              <c:dLblPos val="r"/>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2C-9105-4C9D-A7F5-D6D77D6F3DA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D-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E-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2F-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0-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1-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EAA3-417B-860A-4CF8861D3337}"/>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EAA3-417B-860A-4CF8861D3337}"/>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EAA3-417B-860A-4CF8861D3337}"/>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EAA3-417B-860A-4CF8861D3337}"/>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EAA3-417B-860A-4CF8861D3337}"/>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EAA3-417B-860A-4CF8861D3337}"/>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EAA3-417B-860A-4CF8861D3337}"/>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EAA3-417B-860A-4CF8861D3337}"/>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EAA3-417B-860A-4CF8861D3337}"/>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EAA3-417B-860A-4CF8861D3337}"/>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EAA3-417B-860A-4CF8861D3337}"/>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EAA3-417B-860A-4CF8861D3337}"/>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EAA3-417B-860A-4CF8861D3337}"/>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EAA3-417B-860A-4CF8861D3337}"/>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EAA3-417B-860A-4CF8861D3337}"/>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EAA3-417B-860A-4CF8861D3337}"/>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EAA3-417B-860A-4CF8861D3337}"/>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EAA3-417B-860A-4CF8861D3337}"/>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EAA3-417B-860A-4CF8861D3337}"/>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EAA3-417B-860A-4CF8861D3337}"/>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EAA3-417B-860A-4CF8861D3337}"/>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EAA3-417B-860A-4CF8861D3337}"/>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EAA3-417B-860A-4CF8861D3337}"/>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EAA3-417B-860A-4CF8861D3337}"/>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EAA3-417B-860A-4CF8861D3337}"/>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EAA3-417B-860A-4CF8861D3337}"/>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EAA3-417B-860A-4CF8861D3337}"/>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EAA3-417B-860A-4CF8861D3337}"/>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EAA3-417B-860A-4CF8861D3337}"/>
                </c:ext>
              </c:extLst>
            </c:dLbl>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Sheet1!$C$2:$C$46</c:f>
              <c:numCache>
                <c:formatCode>General</c:formatCode>
                <c:ptCount val="45"/>
                <c:pt idx="0">
                  <c:v>#N/A</c:v>
                </c:pt>
                <c:pt idx="1">
                  <c:v>#N/A</c:v>
                </c:pt>
                <c:pt idx="2">
                  <c:v>#N/A</c:v>
                </c:pt>
                <c:pt idx="3">
                  <c:v>#N/A</c:v>
                </c:pt>
                <c:pt idx="4">
                  <c:v>0.5161290322580645</c:v>
                </c:pt>
                <c:pt idx="5">
                  <c:v>#N/A</c:v>
                </c:pt>
                <c:pt idx="6">
                  <c:v>#N/A</c:v>
                </c:pt>
                <c:pt idx="7">
                  <c:v>#N/A</c:v>
                </c:pt>
                <c:pt idx="8">
                  <c:v>#N/A</c:v>
                </c:pt>
                <c:pt idx="9">
                  <c:v>#N/A</c:v>
                </c:pt>
                <c:pt idx="10">
                  <c:v>0.42524509803921567</c:v>
                </c:pt>
                <c:pt idx="11">
                  <c:v>#N/A</c:v>
                </c:pt>
                <c:pt idx="12">
                  <c:v>#N/A</c:v>
                </c:pt>
                <c:pt idx="13">
                  <c:v>#N/A</c:v>
                </c:pt>
                <c:pt idx="14">
                  <c:v>#N/A</c:v>
                </c:pt>
                <c:pt idx="15">
                  <c:v>#N/A</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numCache>
            </c:numRef>
          </c:xVal>
          <c:yVal>
            <c:numRef>
              <c:f>Sheet1!$J$2:$J$46</c:f>
              <c:numCache>
                <c:formatCode>General</c:formatCode>
                <c:ptCount val="45"/>
                <c:pt idx="0">
                  <c:v>26366</c:v>
                </c:pt>
                <c:pt idx="1">
                  <c:v>26389.3</c:v>
                </c:pt>
                <c:pt idx="2">
                  <c:v>1300</c:v>
                </c:pt>
                <c:pt idx="4">
                  <c:v>8300</c:v>
                </c:pt>
                <c:pt idx="5">
                  <c:v>18500</c:v>
                </c:pt>
                <c:pt idx="6">
                  <c:v>2500</c:v>
                </c:pt>
                <c:pt idx="7">
                  <c:v>14200</c:v>
                </c:pt>
                <c:pt idx="9">
                  <c:v>4368</c:v>
                </c:pt>
                <c:pt idx="10">
                  <c:v>4488</c:v>
                </c:pt>
                <c:pt idx="11">
                  <c:v>7150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numCache>
            </c:numRef>
          </c:yVal>
          <c:smooth val="0"/>
          <c:extLst>
            <c:ext xmlns:c15="http://schemas.microsoft.com/office/drawing/2012/chart" uri="{02D57815-91ED-43cb-92C2-25804820EDAC}">
              <c15:datalabelsRange>
                <c15:f>'[Competitive Design Aircraft .xlsx]Voyager'!$B$3:$B$18</c15:f>
                <c15:dlblRangeCache>
                  <c:ptCount val="16"/>
                  <c:pt idx="0">
                    <c:v>#REF!</c:v>
                  </c:pt>
                  <c:pt idx="1">
                    <c:v>#REF!</c:v>
                  </c:pt>
                  <c:pt idx="2">
                    <c:v>#REF!</c:v>
                  </c:pt>
                  <c:pt idx="3">
                    <c:v>#REF!</c:v>
                  </c:pt>
                  <c:pt idx="4">
                    <c:v>#REF!</c:v>
                  </c:pt>
                  <c:pt idx="5">
                    <c:v>#REF!</c:v>
                  </c:pt>
                  <c:pt idx="6">
                    <c:v>#REF!</c:v>
                  </c:pt>
                  <c:pt idx="7">
                    <c:v>#REF!</c:v>
                  </c:pt>
                  <c:pt idx="8">
                    <c:v>#REF!</c:v>
                  </c:pt>
                  <c:pt idx="9">
                    <c:v>#REF!</c:v>
                  </c:pt>
                  <c:pt idx="10">
                    <c:v>#REF!</c:v>
                  </c:pt>
                  <c:pt idx="11">
                    <c:v>#REF!</c:v>
                  </c:pt>
                  <c:pt idx="12">
                    <c:v>#REF!</c:v>
                  </c:pt>
                  <c:pt idx="13">
                    <c:v>#REF!</c:v>
                  </c:pt>
                  <c:pt idx="14">
                    <c:v>#REF!</c:v>
                  </c:pt>
                  <c:pt idx="15">
                    <c:v>#REF!</c:v>
                  </c:pt>
                </c15:dlblRangeCache>
              </c15:datalabelsRange>
            </c:ext>
            <c:ext xmlns:c16="http://schemas.microsoft.com/office/drawing/2014/chart" uri="{C3380CC4-5D6E-409C-BE32-E72D297353CC}">
              <c16:uniqueId val="{00000032-9105-4C9D-A7F5-D6D77D6F3DA4}"/>
            </c:ext>
          </c:extLst>
        </c:ser>
        <c:ser>
          <c:idx val="3"/>
          <c:order val="3"/>
          <c:tx>
            <c:strRef>
              <c:f>Sheet1!$D$1</c:f>
              <c:strCache>
                <c:ptCount val="1"/>
                <c:pt idx="0">
                  <c:v>L/D ≈ 5</c:v>
                </c:pt>
              </c:strCache>
            </c:strRef>
          </c:tx>
          <c:spPr>
            <a:ln w="25400" cap="rnd">
              <a:solidFill>
                <a:srgbClr val="0016F8"/>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3-9105-4C9D-A7F5-D6D77D6F3DA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4-9105-4C9D-A7F5-D6D77D6F3DA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5-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6-9105-4C9D-A7F5-D6D77D6F3DA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7-9105-4C9D-A7F5-D6D77D6F3DA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8-9105-4C9D-A7F5-D6D77D6F3DA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9-9105-4C9D-A7F5-D6D77D6F3DA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A-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B-9105-4C9D-A7F5-D6D77D6F3DA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C-9105-4C9D-A7F5-D6D77D6F3DA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D-9105-4C9D-A7F5-D6D77D6F3DA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E-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3F-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0-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1-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2-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3-9105-4C9D-A7F5-D6D77D6F3DA4}"/>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4-9105-4C9D-A7F5-D6D77D6F3DA4}"/>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5-9105-4C9D-A7F5-D6D77D6F3DA4}"/>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6-9105-4C9D-A7F5-D6D77D6F3DA4}"/>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7-9105-4C9D-A7F5-D6D77D6F3DA4}"/>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8-9105-4C9D-A7F5-D6D77D6F3DA4}"/>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9-9105-4C9D-A7F5-D6D77D6F3DA4}"/>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A-9105-4C9D-A7F5-D6D77D6F3DA4}"/>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B-9105-4C9D-A7F5-D6D77D6F3DA4}"/>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C-9105-4C9D-A7F5-D6D77D6F3DA4}"/>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D-9105-4C9D-A7F5-D6D77D6F3DA4}"/>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E-9105-4C9D-A7F5-D6D77D6F3DA4}"/>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4F-9105-4C9D-A7F5-D6D77D6F3DA4}"/>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0-9105-4C9D-A7F5-D6D77D6F3DA4}"/>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1-9105-4C9D-A7F5-D6D77D6F3DA4}"/>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2-9105-4C9D-A7F5-D6D77D6F3DA4}"/>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3-9105-4C9D-A7F5-D6D77D6F3DA4}"/>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4-9105-4C9D-A7F5-D6D77D6F3DA4}"/>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5-9105-4C9D-A7F5-D6D77D6F3DA4}"/>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6-9105-4C9D-A7F5-D6D77D6F3DA4}"/>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7-9105-4C9D-A7F5-D6D77D6F3DA4}"/>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8-9105-4C9D-A7F5-D6D77D6F3DA4}"/>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9-9105-4C9D-A7F5-D6D77D6F3DA4}"/>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A-9105-4C9D-A7F5-D6D77D6F3DA4}"/>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B-9105-4C9D-A7F5-D6D77D6F3DA4}"/>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C-9105-4C9D-A7F5-D6D77D6F3DA4}"/>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D-9105-4C9D-A7F5-D6D77D6F3DA4}"/>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E-9105-4C9D-A7F5-D6D77D6F3DA4}"/>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5F-9105-4C9D-A7F5-D6D77D6F3DA4}"/>
                </c:ext>
              </c:extLst>
            </c:dLbl>
            <c:spPr>
              <a:noFill/>
              <a:ln>
                <a:noFill/>
              </a:ln>
              <a:effectLst/>
            </c:spPr>
            <c:txPr>
              <a:bodyPr rot="-5400000" spcFirstLastPara="1" vertOverflow="ellipsis"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Sheet1!$D$2:$D$46</c:f>
              <c:numCache>
                <c:formatCode>General</c:formatCode>
                <c:ptCount val="4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pt idx="35">
                  <c:v>0.72</c:v>
                </c:pt>
                <c:pt idx="36">
                  <c:v>0.74</c:v>
                </c:pt>
                <c:pt idx="37">
                  <c:v>0.76</c:v>
                </c:pt>
                <c:pt idx="38">
                  <c:v>0.78</c:v>
                </c:pt>
                <c:pt idx="39">
                  <c:v>0.8</c:v>
                </c:pt>
                <c:pt idx="40">
                  <c:v>0.82</c:v>
                </c:pt>
                <c:pt idx="41">
                  <c:v>0.84</c:v>
                </c:pt>
                <c:pt idx="42">
                  <c:v>0.86</c:v>
                </c:pt>
                <c:pt idx="43">
                  <c:v>0.88</c:v>
                </c:pt>
                <c:pt idx="44">
                  <c:v>0.9</c:v>
                </c:pt>
              </c:numCache>
            </c:numRef>
          </c:xVal>
          <c:yVal>
            <c:numRef>
              <c:f>Sheet1!$K$2:$K$46</c:f>
              <c:numCache>
                <c:formatCode>General</c:formatCode>
                <c:ptCount val="45"/>
                <c:pt idx="0">
                  <c:v>16626.097773069621</c:v>
                </c:pt>
                <c:pt idx="1">
                  <c:v>13680.222255689852</c:v>
                </c:pt>
                <c:pt idx="2">
                  <c:v>11956.995546230155</c:v>
                </c:pt>
                <c:pt idx="3">
                  <c:v>10734.346738310087</c:v>
                </c:pt>
                <c:pt idx="4">
                  <c:v>9785.9866452246952</c:v>
                </c:pt>
                <c:pt idx="5">
                  <c:v>9011.120028850386</c:v>
                </c:pt>
                <c:pt idx="6">
                  <c:v>8355.9796395845387</c:v>
                </c:pt>
                <c:pt idx="7">
                  <c:v>7788.4712209303189</c:v>
                </c:pt>
                <c:pt idx="8">
                  <c:v>7287.8933193906878</c:v>
                </c:pt>
                <c:pt idx="9">
                  <c:v>6840.1111278449262</c:v>
                </c:pt>
                <c:pt idx="10">
                  <c:v>6435.0428636765455</c:v>
                </c:pt>
                <c:pt idx="11">
                  <c:v>6065.2445114706197</c:v>
                </c:pt>
                <c:pt idx="12">
                  <c:v>5725.0630038580894</c:v>
                </c:pt>
                <c:pt idx="13">
                  <c:v>5410.1041222047706</c:v>
                </c:pt>
                <c:pt idx="14">
                  <c:v>5116.8844183852289</c:v>
                </c:pt>
                <c:pt idx="15">
                  <c:v>4842.5957035505508</c:v>
                </c:pt>
                <c:pt idx="16">
                  <c:v>4584.9410608307016</c:v>
                </c:pt>
                <c:pt idx="17">
                  <c:v>4342.0178020109197</c:v>
                </c:pt>
                <c:pt idx="18">
                  <c:v>4112.2321116122494</c:v>
                </c:pt>
                <c:pt idx="19">
                  <c:v>3894.2356104651594</c:v>
                </c:pt>
                <c:pt idx="20">
                  <c:v>3686.8774127450729</c:v>
                </c:pt>
                <c:pt idx="21">
                  <c:v>3489.1673462967788</c:v>
                </c:pt>
                <c:pt idx="22">
                  <c:v>3300.2473553707341</c:v>
                </c:pt>
                <c:pt idx="23">
                  <c:v>3119.3689940908525</c:v>
                </c:pt>
                <c:pt idx="24">
                  <c:v>2945.8755173797676</c:v>
                </c:pt>
                <c:pt idx="25">
                  <c:v>2779.1874864783217</c:v>
                </c:pt>
                <c:pt idx="26">
                  <c:v>2618.7910925512215</c:v>
                </c:pt>
                <c:pt idx="27">
                  <c:v>2464.2286048250035</c:v>
                </c:pt>
                <c:pt idx="28">
                  <c:v>2315.0904956271065</c:v>
                </c:pt>
                <c:pt idx="29">
                  <c:v>2171.0089010054608</c:v>
                </c:pt>
                <c:pt idx="30">
                  <c:v>2031.6521540077497</c:v>
                </c:pt>
                <c:pt idx="31">
                  <c:v>1896.7201861707829</c:v>
                </c:pt>
                <c:pt idx="32">
                  <c:v>1765.9406368370796</c:v>
                </c:pt>
                <c:pt idx="33">
                  <c:v>1639.0655434509345</c:v>
                </c:pt>
                <c:pt idx="34">
                  <c:v>1515.8685117396126</c:v>
                </c:pt>
                <c:pt idx="35">
                  <c:v>1396.1422846311532</c:v>
                </c:pt>
                <c:pt idx="36">
                  <c:v>1279.6966443316669</c:v>
                </c:pt>
                <c:pt idx="37">
                  <c:v>1166.3565942324815</c:v>
                </c:pt>
                <c:pt idx="38">
                  <c:v>1055.960777018623</c:v>
                </c:pt>
                <c:pt idx="39">
                  <c:v>948.36009308539144</c:v>
                </c:pt>
                <c:pt idx="40">
                  <c:v>843.41648957631253</c:v>
                </c:pt>
                <c:pt idx="41">
                  <c:v>741.00189536530536</c:v>
                </c:pt>
                <c:pt idx="42">
                  <c:v>640.99728137198076</c:v>
                </c:pt>
                <c:pt idx="43">
                  <c:v>543.29182891701123</c:v>
                </c:pt>
                <c:pt idx="44">
                  <c:v>447.78219154576198</c:v>
                </c:pt>
              </c:numCache>
            </c:numRef>
          </c:yVal>
          <c:smooth val="0"/>
          <c:extLst>
            <c:ext xmlns:c15="http://schemas.microsoft.com/office/drawing/2012/chart" uri="{02D57815-91ED-43cb-92C2-25804820EDAC}">
              <c15:datalabelsRange>
                <c15:f>'[Competitive Design Aircraft .xlsx]Voyager'!$AQ$48</c15:f>
                <c15:dlblRangeCache>
                  <c:ptCount val="1"/>
                  <c:pt idx="0">
                    <c:v>#REF!</c:v>
                  </c:pt>
                </c15:dlblRangeCache>
              </c15:datalabelsRange>
            </c:ext>
            <c:ext xmlns:c16="http://schemas.microsoft.com/office/drawing/2014/chart" uri="{C3380CC4-5D6E-409C-BE32-E72D297353CC}">
              <c16:uniqueId val="{00000060-9105-4C9D-A7F5-D6D77D6F3DA4}"/>
            </c:ext>
          </c:extLst>
        </c:ser>
        <c:ser>
          <c:idx val="4"/>
          <c:order val="4"/>
          <c:tx>
            <c:strRef>
              <c:f>Sheet1!$E$1</c:f>
              <c:strCache>
                <c:ptCount val="1"/>
                <c:pt idx="0">
                  <c:v>L/D ≈ 15</c:v>
                </c:pt>
              </c:strCache>
            </c:strRef>
          </c:tx>
          <c:spPr>
            <a:ln w="25400" cap="rnd">
              <a:solidFill>
                <a:srgbClr val="0016F8"/>
              </a:solidFill>
              <a:round/>
            </a:ln>
            <a:effectLst/>
          </c:spPr>
          <c:marker>
            <c:symbol val="none"/>
          </c:marker>
          <c:dLbls>
            <c:dLbl>
              <c:idx val="0"/>
              <c:tx>
                <c:rich>
                  <a:bodyPr/>
                  <a:lstStyle/>
                  <a:p>
                    <a:r>
                      <a:rPr lang="en-US"/>
                      <a:t>L/D ≈ 15</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61-9105-4C9D-A7F5-D6D77D6F3DA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2-9105-4C9D-A7F5-D6D77D6F3DA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3-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4-9105-4C9D-A7F5-D6D77D6F3DA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5-9105-4C9D-A7F5-D6D77D6F3DA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6-9105-4C9D-A7F5-D6D77D6F3DA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7-9105-4C9D-A7F5-D6D77D6F3DA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8-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9-9105-4C9D-A7F5-D6D77D6F3DA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A-9105-4C9D-A7F5-D6D77D6F3DA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B-9105-4C9D-A7F5-D6D77D6F3DA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C-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D-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E-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6F-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0-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1-9105-4C9D-A7F5-D6D77D6F3DA4}"/>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2-9105-4C9D-A7F5-D6D77D6F3DA4}"/>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3-9105-4C9D-A7F5-D6D77D6F3DA4}"/>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4-9105-4C9D-A7F5-D6D77D6F3DA4}"/>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5-9105-4C9D-A7F5-D6D77D6F3DA4}"/>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6-9105-4C9D-A7F5-D6D77D6F3DA4}"/>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7-9105-4C9D-A7F5-D6D77D6F3DA4}"/>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8-9105-4C9D-A7F5-D6D77D6F3DA4}"/>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9-9105-4C9D-A7F5-D6D77D6F3DA4}"/>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A-9105-4C9D-A7F5-D6D77D6F3DA4}"/>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B-9105-4C9D-A7F5-D6D77D6F3DA4}"/>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C-9105-4C9D-A7F5-D6D77D6F3DA4}"/>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D-9105-4C9D-A7F5-D6D77D6F3DA4}"/>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E-9105-4C9D-A7F5-D6D77D6F3DA4}"/>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7F-9105-4C9D-A7F5-D6D77D6F3DA4}"/>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0-9105-4C9D-A7F5-D6D77D6F3DA4}"/>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1-9105-4C9D-A7F5-D6D77D6F3DA4}"/>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2-9105-4C9D-A7F5-D6D77D6F3DA4}"/>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3-9105-4C9D-A7F5-D6D77D6F3DA4}"/>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4-9105-4C9D-A7F5-D6D77D6F3DA4}"/>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5-9105-4C9D-A7F5-D6D77D6F3DA4}"/>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6-9105-4C9D-A7F5-D6D77D6F3DA4}"/>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7-9105-4C9D-A7F5-D6D77D6F3DA4}"/>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8-9105-4C9D-A7F5-D6D77D6F3DA4}"/>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9-9105-4C9D-A7F5-D6D77D6F3DA4}"/>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A-9105-4C9D-A7F5-D6D77D6F3DA4}"/>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B-9105-4C9D-A7F5-D6D77D6F3DA4}"/>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C-9105-4C9D-A7F5-D6D77D6F3DA4}"/>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8D-9105-4C9D-A7F5-D6D77D6F3DA4}"/>
                </c:ext>
              </c:extLst>
            </c:dLbl>
            <c:spPr>
              <a:noFill/>
              <a:ln>
                <a:noFill/>
              </a:ln>
              <a:effectLst/>
            </c:spPr>
            <c:txPr>
              <a:bodyPr rot="-5400000" spcFirstLastPara="1" vertOverflow="ellipsis"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Sheet1!$E$2:$E$46</c:f>
              <c:numCache>
                <c:formatCode>General</c:formatCode>
                <c:ptCount val="4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pt idx="35">
                  <c:v>0.72</c:v>
                </c:pt>
                <c:pt idx="36">
                  <c:v>0.74</c:v>
                </c:pt>
                <c:pt idx="37">
                  <c:v>0.76</c:v>
                </c:pt>
                <c:pt idx="38">
                  <c:v>0.78</c:v>
                </c:pt>
                <c:pt idx="39">
                  <c:v>0.8</c:v>
                </c:pt>
                <c:pt idx="40">
                  <c:v>0.82</c:v>
                </c:pt>
                <c:pt idx="41">
                  <c:v>0.84</c:v>
                </c:pt>
                <c:pt idx="42">
                  <c:v>0.86</c:v>
                </c:pt>
                <c:pt idx="43">
                  <c:v>0.88</c:v>
                </c:pt>
                <c:pt idx="44">
                  <c:v>0.9</c:v>
                </c:pt>
              </c:numCache>
            </c:numRef>
          </c:xVal>
          <c:yVal>
            <c:numRef>
              <c:f>Sheet1!$L$2:$L$46</c:f>
              <c:numCache>
                <c:formatCode>General</c:formatCode>
                <c:ptCount val="45"/>
                <c:pt idx="0">
                  <c:v>49878.29331920886</c:v>
                </c:pt>
                <c:pt idx="1">
                  <c:v>41040.666767069561</c:v>
                </c:pt>
                <c:pt idx="2">
                  <c:v>35870.986638690461</c:v>
                </c:pt>
                <c:pt idx="3">
                  <c:v>32203.040214930261</c:v>
                </c:pt>
                <c:pt idx="4">
                  <c:v>29357.959935674087</c:v>
                </c:pt>
                <c:pt idx="5">
                  <c:v>27033.360086551162</c:v>
                </c:pt>
                <c:pt idx="6">
                  <c:v>25067.938918753614</c:v>
                </c:pt>
                <c:pt idx="7">
                  <c:v>23365.413662790957</c:v>
                </c:pt>
                <c:pt idx="8">
                  <c:v>21863.679958172062</c:v>
                </c:pt>
                <c:pt idx="9">
                  <c:v>20520.33338353478</c:v>
                </c:pt>
                <c:pt idx="10">
                  <c:v>19305.128591029636</c:v>
                </c:pt>
                <c:pt idx="11">
                  <c:v>18195.733534411858</c:v>
                </c:pt>
                <c:pt idx="12">
                  <c:v>17175.189011574268</c:v>
                </c:pt>
                <c:pt idx="13">
                  <c:v>16230.312366614311</c:v>
                </c:pt>
                <c:pt idx="14">
                  <c:v>15350.653255155687</c:v>
                </c:pt>
                <c:pt idx="15">
                  <c:v>14527.787110651652</c:v>
                </c:pt>
                <c:pt idx="16">
                  <c:v>13754.823182492106</c:v>
                </c:pt>
                <c:pt idx="17">
                  <c:v>13026.053406032759</c:v>
                </c:pt>
                <c:pt idx="18">
                  <c:v>12336.696334836748</c:v>
                </c:pt>
                <c:pt idx="19">
                  <c:v>11682.706831395479</c:v>
                </c:pt>
                <c:pt idx="20">
                  <c:v>11060.632238235219</c:v>
                </c:pt>
                <c:pt idx="21">
                  <c:v>10467.502038890336</c:v>
                </c:pt>
                <c:pt idx="22">
                  <c:v>9900.7420661122014</c:v>
                </c:pt>
                <c:pt idx="23">
                  <c:v>9358.1069822725567</c:v>
                </c:pt>
                <c:pt idx="24">
                  <c:v>8837.6265521393034</c:v>
                </c:pt>
                <c:pt idx="25">
                  <c:v>8337.5624594349647</c:v>
                </c:pt>
                <c:pt idx="26">
                  <c:v>7856.3732776536644</c:v>
                </c:pt>
                <c:pt idx="27">
                  <c:v>7392.6858144750113</c:v>
                </c:pt>
                <c:pt idx="28">
                  <c:v>6945.27148688132</c:v>
                </c:pt>
                <c:pt idx="29">
                  <c:v>6513.0267030163814</c:v>
                </c:pt>
                <c:pt idx="30">
                  <c:v>6094.9564620232486</c:v>
                </c:pt>
                <c:pt idx="31">
                  <c:v>5690.1605585123489</c:v>
                </c:pt>
                <c:pt idx="32">
                  <c:v>5297.8219105112385</c:v>
                </c:pt>
                <c:pt idx="33">
                  <c:v>4917.1966303528034</c:v>
                </c:pt>
                <c:pt idx="34">
                  <c:v>4547.6055352188378</c:v>
                </c:pt>
                <c:pt idx="35">
                  <c:v>4188.4268538934593</c:v>
                </c:pt>
                <c:pt idx="36">
                  <c:v>3839.0899329950007</c:v>
                </c:pt>
                <c:pt idx="37">
                  <c:v>3499.0697826974447</c:v>
                </c:pt>
                <c:pt idx="38">
                  <c:v>3167.8823310558696</c:v>
                </c:pt>
                <c:pt idx="39">
                  <c:v>2845.0802792561744</c:v>
                </c:pt>
                <c:pt idx="40">
                  <c:v>2530.2494687289377</c:v>
                </c:pt>
                <c:pt idx="41">
                  <c:v>2223.0056860959162</c:v>
                </c:pt>
                <c:pt idx="42">
                  <c:v>1922.9918441159421</c:v>
                </c:pt>
                <c:pt idx="43">
                  <c:v>1629.8754867510338</c:v>
                </c:pt>
                <c:pt idx="44">
                  <c:v>1343.346574637286</c:v>
                </c:pt>
              </c:numCache>
            </c:numRef>
          </c:yVal>
          <c:smooth val="0"/>
          <c:extLst>
            <c:ext xmlns:c15="http://schemas.microsoft.com/office/drawing/2012/chart" uri="{02D57815-91ED-43cb-92C2-25804820EDAC}">
              <c15:datalabelsRange>
                <c15:f>'[Competitive Design Aircraft .xlsx]Voyager'!$AR$48</c15:f>
                <c15:dlblRangeCache>
                  <c:ptCount val="1"/>
                  <c:pt idx="0">
                    <c:v>#REF!</c:v>
                  </c:pt>
                </c15:dlblRangeCache>
              </c15:datalabelsRange>
            </c:ext>
            <c:ext xmlns:c16="http://schemas.microsoft.com/office/drawing/2014/chart" uri="{C3380CC4-5D6E-409C-BE32-E72D297353CC}">
              <c16:uniqueId val="{0000008E-9105-4C9D-A7F5-D6D77D6F3DA4}"/>
            </c:ext>
          </c:extLst>
        </c:ser>
        <c:ser>
          <c:idx val="5"/>
          <c:order val="5"/>
          <c:tx>
            <c:strRef>
              <c:f>Sheet1!$F$1</c:f>
              <c:strCache>
                <c:ptCount val="1"/>
                <c:pt idx="0">
                  <c:v>L/D ≈ 25</c:v>
                </c:pt>
              </c:strCache>
            </c:strRef>
          </c:tx>
          <c:spPr>
            <a:ln w="25400" cap="rnd">
              <a:solidFill>
                <a:srgbClr val="0016F8"/>
              </a:solidFill>
              <a:round/>
            </a:ln>
            <a:effectLst/>
          </c:spPr>
          <c:marker>
            <c:symbol val="none"/>
          </c:marker>
          <c:dLbls>
            <c:dLbl>
              <c:idx val="0"/>
              <c:tx>
                <c:rich>
                  <a:bodyPr/>
                  <a:lstStyle/>
                  <a:p>
                    <a:r>
                      <a:rPr lang="en-US"/>
                      <a:t>L/D ≈ 25</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8F-9105-4C9D-A7F5-D6D77D6F3DA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0-9105-4C9D-A7F5-D6D77D6F3DA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1-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2-9105-4C9D-A7F5-D6D77D6F3DA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3-9105-4C9D-A7F5-D6D77D6F3DA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4-9105-4C9D-A7F5-D6D77D6F3DA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5-9105-4C9D-A7F5-D6D77D6F3DA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6-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7-9105-4C9D-A7F5-D6D77D6F3DA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8-9105-4C9D-A7F5-D6D77D6F3DA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9-9105-4C9D-A7F5-D6D77D6F3DA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A-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B-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C-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D-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E-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9F-9105-4C9D-A7F5-D6D77D6F3DA4}"/>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0-9105-4C9D-A7F5-D6D77D6F3DA4}"/>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1-9105-4C9D-A7F5-D6D77D6F3DA4}"/>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2-9105-4C9D-A7F5-D6D77D6F3DA4}"/>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3-9105-4C9D-A7F5-D6D77D6F3DA4}"/>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4-9105-4C9D-A7F5-D6D77D6F3DA4}"/>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5-9105-4C9D-A7F5-D6D77D6F3DA4}"/>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6-9105-4C9D-A7F5-D6D77D6F3DA4}"/>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7-9105-4C9D-A7F5-D6D77D6F3DA4}"/>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8-9105-4C9D-A7F5-D6D77D6F3DA4}"/>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9-9105-4C9D-A7F5-D6D77D6F3DA4}"/>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A-9105-4C9D-A7F5-D6D77D6F3DA4}"/>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B-9105-4C9D-A7F5-D6D77D6F3DA4}"/>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C-9105-4C9D-A7F5-D6D77D6F3DA4}"/>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D-9105-4C9D-A7F5-D6D77D6F3DA4}"/>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E-9105-4C9D-A7F5-D6D77D6F3DA4}"/>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AF-9105-4C9D-A7F5-D6D77D6F3DA4}"/>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0-9105-4C9D-A7F5-D6D77D6F3DA4}"/>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1-9105-4C9D-A7F5-D6D77D6F3DA4}"/>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2-9105-4C9D-A7F5-D6D77D6F3DA4}"/>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3-9105-4C9D-A7F5-D6D77D6F3DA4}"/>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4-9105-4C9D-A7F5-D6D77D6F3DA4}"/>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5-9105-4C9D-A7F5-D6D77D6F3DA4}"/>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6-9105-4C9D-A7F5-D6D77D6F3DA4}"/>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7-9105-4C9D-A7F5-D6D77D6F3DA4}"/>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8-9105-4C9D-A7F5-D6D77D6F3DA4}"/>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9-9105-4C9D-A7F5-D6D77D6F3DA4}"/>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A-9105-4C9D-A7F5-D6D77D6F3DA4}"/>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B-9105-4C9D-A7F5-D6D77D6F3DA4}"/>
                </c:ext>
              </c:extLst>
            </c:dLbl>
            <c:spPr>
              <a:noFill/>
              <a:ln>
                <a:noFill/>
              </a:ln>
              <a:effectLst/>
            </c:spPr>
            <c:txPr>
              <a:bodyPr rot="-5400000" spcFirstLastPara="1" vertOverflow="ellipsis"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Sheet1!$F$2:$F$46</c:f>
              <c:numCache>
                <c:formatCode>General</c:formatCode>
                <c:ptCount val="4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pt idx="35">
                  <c:v>0.72</c:v>
                </c:pt>
                <c:pt idx="36">
                  <c:v>0.74</c:v>
                </c:pt>
                <c:pt idx="37">
                  <c:v>0.76</c:v>
                </c:pt>
                <c:pt idx="38">
                  <c:v>0.78</c:v>
                </c:pt>
                <c:pt idx="39">
                  <c:v>0.8</c:v>
                </c:pt>
                <c:pt idx="40">
                  <c:v>0.82</c:v>
                </c:pt>
                <c:pt idx="41">
                  <c:v>0.84</c:v>
                </c:pt>
                <c:pt idx="42">
                  <c:v>0.86</c:v>
                </c:pt>
                <c:pt idx="43">
                  <c:v>0.88</c:v>
                </c:pt>
                <c:pt idx="44">
                  <c:v>0.9</c:v>
                </c:pt>
              </c:numCache>
            </c:numRef>
          </c:xVal>
          <c:yVal>
            <c:numRef>
              <c:f>Sheet1!$M$2:$M$46</c:f>
              <c:numCache>
                <c:formatCode>General</c:formatCode>
                <c:ptCount val="45"/>
                <c:pt idx="0">
                  <c:v>83130.488865348103</c:v>
                </c:pt>
                <c:pt idx="1">
                  <c:v>68401.111278449258</c:v>
                </c:pt>
                <c:pt idx="2">
                  <c:v>59784.977731150779</c:v>
                </c:pt>
                <c:pt idx="3">
                  <c:v>53671.733691550435</c:v>
                </c:pt>
                <c:pt idx="4">
                  <c:v>48929.933226123481</c:v>
                </c:pt>
                <c:pt idx="5">
                  <c:v>45055.600144251934</c:v>
                </c:pt>
                <c:pt idx="6">
                  <c:v>41779.898197922696</c:v>
                </c:pt>
                <c:pt idx="7">
                  <c:v>38942.356104651597</c:v>
                </c:pt>
                <c:pt idx="8">
                  <c:v>36439.46659695344</c:v>
                </c:pt>
                <c:pt idx="9">
                  <c:v>34200.555639224629</c:v>
                </c:pt>
                <c:pt idx="10">
                  <c:v>32175.214318382728</c:v>
                </c:pt>
                <c:pt idx="11">
                  <c:v>30326.2225573531</c:v>
                </c:pt>
                <c:pt idx="12">
                  <c:v>28625.315019290447</c:v>
                </c:pt>
                <c:pt idx="13">
                  <c:v>27050.520611023854</c:v>
                </c:pt>
                <c:pt idx="14">
                  <c:v>25584.422091926142</c:v>
                </c:pt>
                <c:pt idx="15">
                  <c:v>24212.978517752752</c:v>
                </c:pt>
                <c:pt idx="16">
                  <c:v>22924.705304153507</c:v>
                </c:pt>
                <c:pt idx="17">
                  <c:v>21710.089010054598</c:v>
                </c:pt>
                <c:pt idx="18">
                  <c:v>20561.160558061245</c:v>
                </c:pt>
                <c:pt idx="19">
                  <c:v>19471.178052325798</c:v>
                </c:pt>
                <c:pt idx="20">
                  <c:v>18434.387063725364</c:v>
                </c:pt>
                <c:pt idx="21">
                  <c:v>17445.836731483894</c:v>
                </c:pt>
                <c:pt idx="22">
                  <c:v>16501.236776853671</c:v>
                </c:pt>
                <c:pt idx="23">
                  <c:v>15596.844970454262</c:v>
                </c:pt>
                <c:pt idx="24">
                  <c:v>14729.377586898838</c:v>
                </c:pt>
                <c:pt idx="25">
                  <c:v>13895.937432391607</c:v>
                </c:pt>
                <c:pt idx="26">
                  <c:v>13093.955462756108</c:v>
                </c:pt>
                <c:pt idx="27">
                  <c:v>12321.143024125018</c:v>
                </c:pt>
                <c:pt idx="28">
                  <c:v>11575.452478135532</c:v>
                </c:pt>
                <c:pt idx="29">
                  <c:v>10855.044505027303</c:v>
                </c:pt>
                <c:pt idx="30">
                  <c:v>10158.260770038749</c:v>
                </c:pt>
                <c:pt idx="31">
                  <c:v>9483.6009308539142</c:v>
                </c:pt>
                <c:pt idx="32">
                  <c:v>8829.7031841853986</c:v>
                </c:pt>
                <c:pt idx="33">
                  <c:v>8195.3277172546714</c:v>
                </c:pt>
                <c:pt idx="34">
                  <c:v>7579.3425586980629</c:v>
                </c:pt>
                <c:pt idx="35">
                  <c:v>6980.7114231557662</c:v>
                </c:pt>
                <c:pt idx="36">
                  <c:v>6398.4832216583345</c:v>
                </c:pt>
                <c:pt idx="37">
                  <c:v>5831.7829711624081</c:v>
                </c:pt>
                <c:pt idx="38">
                  <c:v>5279.8038850931152</c:v>
                </c:pt>
                <c:pt idx="39">
                  <c:v>4741.8004654269571</c:v>
                </c:pt>
                <c:pt idx="40">
                  <c:v>4217.0824478815621</c:v>
                </c:pt>
                <c:pt idx="41">
                  <c:v>3705.0094768265267</c:v>
                </c:pt>
                <c:pt idx="42">
                  <c:v>3204.9864068599036</c:v>
                </c:pt>
                <c:pt idx="43">
                  <c:v>2716.459144585056</c:v>
                </c:pt>
                <c:pt idx="44">
                  <c:v>2238.91095772881</c:v>
                </c:pt>
              </c:numCache>
            </c:numRef>
          </c:yVal>
          <c:smooth val="0"/>
          <c:extLst>
            <c:ext xmlns:c15="http://schemas.microsoft.com/office/drawing/2012/chart" uri="{02D57815-91ED-43cb-92C2-25804820EDAC}">
              <c15:datalabelsRange>
                <c15:f>'[Competitive Design Aircraft .xlsx]Voyager'!$AS$48</c15:f>
                <c15:dlblRangeCache>
                  <c:ptCount val="1"/>
                  <c:pt idx="0">
                    <c:v>#REF!</c:v>
                  </c:pt>
                </c15:dlblRangeCache>
              </c15:datalabelsRange>
            </c:ext>
            <c:ext xmlns:c16="http://schemas.microsoft.com/office/drawing/2014/chart" uri="{C3380CC4-5D6E-409C-BE32-E72D297353CC}">
              <c16:uniqueId val="{000000BC-9105-4C9D-A7F5-D6D77D6F3DA4}"/>
            </c:ext>
          </c:extLst>
        </c:ser>
        <c:ser>
          <c:idx val="6"/>
          <c:order val="6"/>
          <c:tx>
            <c:strRef>
              <c:f>Sheet1!$G$1</c:f>
              <c:strCache>
                <c:ptCount val="1"/>
                <c:pt idx="0">
                  <c:v>L/D ≈ 35</c:v>
                </c:pt>
              </c:strCache>
            </c:strRef>
          </c:tx>
          <c:spPr>
            <a:ln w="25400" cap="rnd">
              <a:solidFill>
                <a:srgbClr val="0016F8"/>
              </a:solidFill>
              <a:round/>
            </a:ln>
            <a:effectLst/>
          </c:spPr>
          <c:marker>
            <c:symbol val="none"/>
          </c:marker>
          <c:dLbls>
            <c:dLbl>
              <c:idx val="0"/>
              <c:tx>
                <c:rich>
                  <a:bodyPr/>
                  <a:lstStyle/>
                  <a:p>
                    <a:r>
                      <a:rPr lang="en-US"/>
                      <a:t>L/D ≈ 35</a:t>
                    </a:r>
                  </a:p>
                </c:rich>
              </c:tx>
              <c:dLblPos val="t"/>
              <c:showLegendKey val="0"/>
              <c:showVal val="0"/>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BD-9105-4C9D-A7F5-D6D77D6F3DA4}"/>
                </c:ext>
              </c:extLst>
            </c:dLbl>
            <c:dLbl>
              <c:idx val="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E-9105-4C9D-A7F5-D6D77D6F3DA4}"/>
                </c:ext>
              </c:extLst>
            </c:dLbl>
            <c:dLbl>
              <c:idx val="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BF-9105-4C9D-A7F5-D6D77D6F3DA4}"/>
                </c:ext>
              </c:extLst>
            </c:dLbl>
            <c:dLbl>
              <c:idx val="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0-9105-4C9D-A7F5-D6D77D6F3DA4}"/>
                </c:ext>
              </c:extLst>
            </c:dLbl>
            <c:dLbl>
              <c:idx val="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1-9105-4C9D-A7F5-D6D77D6F3DA4}"/>
                </c:ext>
              </c:extLst>
            </c:dLbl>
            <c:dLbl>
              <c:idx val="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2-9105-4C9D-A7F5-D6D77D6F3DA4}"/>
                </c:ext>
              </c:extLst>
            </c:dLbl>
            <c:dLbl>
              <c:idx val="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3-9105-4C9D-A7F5-D6D77D6F3DA4}"/>
                </c:ext>
              </c:extLst>
            </c:dLbl>
            <c:dLbl>
              <c:idx val="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4-9105-4C9D-A7F5-D6D77D6F3DA4}"/>
                </c:ext>
              </c:extLst>
            </c:dLbl>
            <c:dLbl>
              <c:idx val="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5-9105-4C9D-A7F5-D6D77D6F3DA4}"/>
                </c:ext>
              </c:extLst>
            </c:dLbl>
            <c:dLbl>
              <c:idx val="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6-9105-4C9D-A7F5-D6D77D6F3DA4}"/>
                </c:ext>
              </c:extLst>
            </c:dLbl>
            <c:dLbl>
              <c:idx val="1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7-9105-4C9D-A7F5-D6D77D6F3DA4}"/>
                </c:ext>
              </c:extLst>
            </c:dLbl>
            <c:dLbl>
              <c:idx val="1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8-9105-4C9D-A7F5-D6D77D6F3DA4}"/>
                </c:ext>
              </c:extLst>
            </c:dLbl>
            <c:dLbl>
              <c:idx val="1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9-9105-4C9D-A7F5-D6D77D6F3DA4}"/>
                </c:ext>
              </c:extLst>
            </c:dLbl>
            <c:dLbl>
              <c:idx val="1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A-9105-4C9D-A7F5-D6D77D6F3DA4}"/>
                </c:ext>
              </c:extLst>
            </c:dLbl>
            <c:dLbl>
              <c:idx val="1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B-9105-4C9D-A7F5-D6D77D6F3DA4}"/>
                </c:ext>
              </c:extLst>
            </c:dLbl>
            <c:dLbl>
              <c:idx val="1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C-9105-4C9D-A7F5-D6D77D6F3DA4}"/>
                </c:ext>
              </c:extLst>
            </c:dLbl>
            <c:dLbl>
              <c:idx val="1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D-9105-4C9D-A7F5-D6D77D6F3DA4}"/>
                </c:ext>
              </c:extLst>
            </c:dLbl>
            <c:dLbl>
              <c:idx val="1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E-9105-4C9D-A7F5-D6D77D6F3DA4}"/>
                </c:ext>
              </c:extLst>
            </c:dLbl>
            <c:dLbl>
              <c:idx val="1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CF-9105-4C9D-A7F5-D6D77D6F3DA4}"/>
                </c:ext>
              </c:extLst>
            </c:dLbl>
            <c:dLbl>
              <c:idx val="1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0-9105-4C9D-A7F5-D6D77D6F3DA4}"/>
                </c:ext>
              </c:extLst>
            </c:dLbl>
            <c:dLbl>
              <c:idx val="2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1-9105-4C9D-A7F5-D6D77D6F3DA4}"/>
                </c:ext>
              </c:extLst>
            </c:dLbl>
            <c:dLbl>
              <c:idx val="2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2-9105-4C9D-A7F5-D6D77D6F3DA4}"/>
                </c:ext>
              </c:extLst>
            </c:dLbl>
            <c:dLbl>
              <c:idx val="2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3-9105-4C9D-A7F5-D6D77D6F3DA4}"/>
                </c:ext>
              </c:extLst>
            </c:dLbl>
            <c:dLbl>
              <c:idx val="2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4-9105-4C9D-A7F5-D6D77D6F3DA4}"/>
                </c:ext>
              </c:extLst>
            </c:dLbl>
            <c:dLbl>
              <c:idx val="2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5-9105-4C9D-A7F5-D6D77D6F3DA4}"/>
                </c:ext>
              </c:extLst>
            </c:dLbl>
            <c:dLbl>
              <c:idx val="2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6-9105-4C9D-A7F5-D6D77D6F3DA4}"/>
                </c:ext>
              </c:extLst>
            </c:dLbl>
            <c:dLbl>
              <c:idx val="2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7-9105-4C9D-A7F5-D6D77D6F3DA4}"/>
                </c:ext>
              </c:extLst>
            </c:dLbl>
            <c:dLbl>
              <c:idx val="2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8-9105-4C9D-A7F5-D6D77D6F3DA4}"/>
                </c:ext>
              </c:extLst>
            </c:dLbl>
            <c:dLbl>
              <c:idx val="2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9-9105-4C9D-A7F5-D6D77D6F3DA4}"/>
                </c:ext>
              </c:extLst>
            </c:dLbl>
            <c:dLbl>
              <c:idx val="2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A-9105-4C9D-A7F5-D6D77D6F3DA4}"/>
                </c:ext>
              </c:extLst>
            </c:dLbl>
            <c:dLbl>
              <c:idx val="3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B-9105-4C9D-A7F5-D6D77D6F3DA4}"/>
                </c:ext>
              </c:extLst>
            </c:dLbl>
            <c:dLbl>
              <c:idx val="3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C-9105-4C9D-A7F5-D6D77D6F3DA4}"/>
                </c:ext>
              </c:extLst>
            </c:dLbl>
            <c:dLbl>
              <c:idx val="3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D-9105-4C9D-A7F5-D6D77D6F3DA4}"/>
                </c:ext>
              </c:extLst>
            </c:dLbl>
            <c:dLbl>
              <c:idx val="3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E-9105-4C9D-A7F5-D6D77D6F3DA4}"/>
                </c:ext>
              </c:extLst>
            </c:dLbl>
            <c:dLbl>
              <c:idx val="3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DF-9105-4C9D-A7F5-D6D77D6F3DA4}"/>
                </c:ext>
              </c:extLst>
            </c:dLbl>
            <c:dLbl>
              <c:idx val="35"/>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0-9105-4C9D-A7F5-D6D77D6F3DA4}"/>
                </c:ext>
              </c:extLst>
            </c:dLbl>
            <c:dLbl>
              <c:idx val="36"/>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1-9105-4C9D-A7F5-D6D77D6F3DA4}"/>
                </c:ext>
              </c:extLst>
            </c:dLbl>
            <c:dLbl>
              <c:idx val="37"/>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2-9105-4C9D-A7F5-D6D77D6F3DA4}"/>
                </c:ext>
              </c:extLst>
            </c:dLbl>
            <c:dLbl>
              <c:idx val="38"/>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3-9105-4C9D-A7F5-D6D77D6F3DA4}"/>
                </c:ext>
              </c:extLst>
            </c:dLbl>
            <c:dLbl>
              <c:idx val="39"/>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4-9105-4C9D-A7F5-D6D77D6F3DA4}"/>
                </c:ext>
              </c:extLst>
            </c:dLbl>
            <c:dLbl>
              <c:idx val="40"/>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5-9105-4C9D-A7F5-D6D77D6F3DA4}"/>
                </c:ext>
              </c:extLst>
            </c:dLbl>
            <c:dLbl>
              <c:idx val="41"/>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6-9105-4C9D-A7F5-D6D77D6F3DA4}"/>
                </c:ext>
              </c:extLst>
            </c:dLbl>
            <c:dLbl>
              <c:idx val="42"/>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7-9105-4C9D-A7F5-D6D77D6F3DA4}"/>
                </c:ext>
              </c:extLst>
            </c:dLbl>
            <c:dLbl>
              <c:idx val="43"/>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8-9105-4C9D-A7F5-D6D77D6F3DA4}"/>
                </c:ext>
              </c:extLst>
            </c:dLbl>
            <c:dLbl>
              <c:idx val="44"/>
              <c:tx>
                <c:rich>
                  <a:bodyPr/>
                  <a:lstStyle/>
                  <a:p>
                    <a:endParaRPr lang="en-US"/>
                  </a:p>
                </c:rich>
              </c:tx>
              <c:dLblPos val="t"/>
              <c:showLegendKey val="0"/>
              <c:showVal val="0"/>
              <c:showCatName val="0"/>
              <c:showSerName val="0"/>
              <c:showPercent val="0"/>
              <c:showBubbleSize val="0"/>
              <c:extLst>
                <c:ext xmlns:c15="http://schemas.microsoft.com/office/drawing/2012/chart" uri="{CE6537A1-D6FC-4f65-9D91-7224C49458BB}">
                  <c15:xForSave val="1"/>
                  <c15:showDataLabelsRange val="1"/>
                </c:ext>
                <c:ext xmlns:c16="http://schemas.microsoft.com/office/drawing/2014/chart" uri="{C3380CC4-5D6E-409C-BE32-E72D297353CC}">
                  <c16:uniqueId val="{000000E9-9105-4C9D-A7F5-D6D77D6F3DA4}"/>
                </c:ext>
              </c:extLst>
            </c:dLbl>
            <c:spPr>
              <a:noFill/>
              <a:ln>
                <a:noFill/>
              </a:ln>
              <a:effectLst/>
            </c:spPr>
            <c:txPr>
              <a:bodyPr rot="-5400000" spcFirstLastPara="1" vertOverflow="ellipsis"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Sheet1!$G$2:$G$46</c:f>
              <c:numCache>
                <c:formatCode>General</c:formatCode>
                <c:ptCount val="45"/>
                <c:pt idx="0">
                  <c:v>0.02</c:v>
                </c:pt>
                <c:pt idx="1">
                  <c:v>0.04</c:v>
                </c:pt>
                <c:pt idx="2">
                  <c:v>0.06</c:v>
                </c:pt>
                <c:pt idx="3">
                  <c:v>0.08</c:v>
                </c:pt>
                <c:pt idx="4">
                  <c:v>0.1</c:v>
                </c:pt>
                <c:pt idx="5">
                  <c:v>0.12</c:v>
                </c:pt>
                <c:pt idx="6">
                  <c:v>0.14000000000000001</c:v>
                </c:pt>
                <c:pt idx="7">
                  <c:v>0.16</c:v>
                </c:pt>
                <c:pt idx="8">
                  <c:v>0.18</c:v>
                </c:pt>
                <c:pt idx="9">
                  <c:v>0.2</c:v>
                </c:pt>
                <c:pt idx="10">
                  <c:v>0.22</c:v>
                </c:pt>
                <c:pt idx="11">
                  <c:v>0.24</c:v>
                </c:pt>
                <c:pt idx="12">
                  <c:v>0.26</c:v>
                </c:pt>
                <c:pt idx="13">
                  <c:v>0.28000000000000003</c:v>
                </c:pt>
                <c:pt idx="14">
                  <c:v>0.3</c:v>
                </c:pt>
                <c:pt idx="15">
                  <c:v>0.32</c:v>
                </c:pt>
                <c:pt idx="16">
                  <c:v>0.34</c:v>
                </c:pt>
                <c:pt idx="17">
                  <c:v>0.36</c:v>
                </c:pt>
                <c:pt idx="18">
                  <c:v>0.38</c:v>
                </c:pt>
                <c:pt idx="19">
                  <c:v>0.4</c:v>
                </c:pt>
                <c:pt idx="20">
                  <c:v>0.42</c:v>
                </c:pt>
                <c:pt idx="21">
                  <c:v>0.44</c:v>
                </c:pt>
                <c:pt idx="22">
                  <c:v>0.46</c:v>
                </c:pt>
                <c:pt idx="23">
                  <c:v>0.48</c:v>
                </c:pt>
                <c:pt idx="24">
                  <c:v>0.5</c:v>
                </c:pt>
                <c:pt idx="25">
                  <c:v>0.52</c:v>
                </c:pt>
                <c:pt idx="26">
                  <c:v>0.54</c:v>
                </c:pt>
                <c:pt idx="27">
                  <c:v>0.56000000000000005</c:v>
                </c:pt>
                <c:pt idx="28">
                  <c:v>0.57999999999999996</c:v>
                </c:pt>
                <c:pt idx="29">
                  <c:v>0.6</c:v>
                </c:pt>
                <c:pt idx="30">
                  <c:v>0.62</c:v>
                </c:pt>
                <c:pt idx="31">
                  <c:v>0.64</c:v>
                </c:pt>
                <c:pt idx="32">
                  <c:v>0.66</c:v>
                </c:pt>
                <c:pt idx="33">
                  <c:v>0.68</c:v>
                </c:pt>
                <c:pt idx="34">
                  <c:v>0.7</c:v>
                </c:pt>
                <c:pt idx="35">
                  <c:v>0.72</c:v>
                </c:pt>
                <c:pt idx="36">
                  <c:v>0.74</c:v>
                </c:pt>
                <c:pt idx="37">
                  <c:v>0.76</c:v>
                </c:pt>
                <c:pt idx="38">
                  <c:v>0.78</c:v>
                </c:pt>
                <c:pt idx="39">
                  <c:v>0.8</c:v>
                </c:pt>
                <c:pt idx="40">
                  <c:v>0.82</c:v>
                </c:pt>
                <c:pt idx="41">
                  <c:v>0.84</c:v>
                </c:pt>
                <c:pt idx="42">
                  <c:v>0.86</c:v>
                </c:pt>
                <c:pt idx="43">
                  <c:v>0.88</c:v>
                </c:pt>
                <c:pt idx="44">
                  <c:v>0.9</c:v>
                </c:pt>
              </c:numCache>
            </c:numRef>
          </c:xVal>
          <c:yVal>
            <c:numRef>
              <c:f>Sheet1!$N$2:$N$46</c:f>
              <c:numCache>
                <c:formatCode>General</c:formatCode>
                <c:ptCount val="45"/>
                <c:pt idx="0">
                  <c:v>116382.68441148735</c:v>
                </c:pt>
                <c:pt idx="1">
                  <c:v>95761.55578982897</c:v>
                </c:pt>
                <c:pt idx="2">
                  <c:v>83698.968823611081</c:v>
                </c:pt>
                <c:pt idx="3">
                  <c:v>75140.427168170601</c:v>
                </c:pt>
                <c:pt idx="4">
                  <c:v>68501.906516572868</c:v>
                </c:pt>
                <c:pt idx="5">
                  <c:v>63077.840201952706</c:v>
                </c:pt>
                <c:pt idx="6">
                  <c:v>58491.857477091769</c:v>
                </c:pt>
                <c:pt idx="7">
                  <c:v>54519.298546512233</c:v>
                </c:pt>
                <c:pt idx="8">
                  <c:v>51015.253235734817</c:v>
                </c:pt>
                <c:pt idx="9">
                  <c:v>47880.777894914485</c:v>
                </c:pt>
                <c:pt idx="10">
                  <c:v>45045.300045735821</c:v>
                </c:pt>
                <c:pt idx="11">
                  <c:v>42456.711580294337</c:v>
                </c:pt>
                <c:pt idx="12">
                  <c:v>40075.441027006622</c:v>
                </c:pt>
                <c:pt idx="13">
                  <c:v>37870.728855433394</c:v>
                </c:pt>
                <c:pt idx="14">
                  <c:v>35818.190928696604</c:v>
                </c:pt>
                <c:pt idx="15">
                  <c:v>33898.169924853857</c:v>
                </c:pt>
                <c:pt idx="16">
                  <c:v>32094.587425814912</c:v>
                </c:pt>
                <c:pt idx="17">
                  <c:v>30394.124614076438</c:v>
                </c:pt>
                <c:pt idx="18">
                  <c:v>28785.624781285744</c:v>
                </c:pt>
                <c:pt idx="19">
                  <c:v>27259.649273256116</c:v>
                </c:pt>
                <c:pt idx="20">
                  <c:v>25808.141889215509</c:v>
                </c:pt>
                <c:pt idx="21">
                  <c:v>24424.171424077453</c:v>
                </c:pt>
                <c:pt idx="22">
                  <c:v>23101.731487595138</c:v>
                </c:pt>
                <c:pt idx="23">
                  <c:v>21835.582958635969</c:v>
                </c:pt>
                <c:pt idx="24">
                  <c:v>20621.128621658372</c:v>
                </c:pt>
                <c:pt idx="25">
                  <c:v>19454.31240534825</c:v>
                </c:pt>
                <c:pt idx="26">
                  <c:v>18331.537647858549</c:v>
                </c:pt>
                <c:pt idx="27">
                  <c:v>17249.600233775025</c:v>
                </c:pt>
                <c:pt idx="28">
                  <c:v>16205.633469389746</c:v>
                </c:pt>
                <c:pt idx="29">
                  <c:v>15197.062307038224</c:v>
                </c:pt>
                <c:pt idx="30">
                  <c:v>14221.565078054247</c:v>
                </c:pt>
                <c:pt idx="31">
                  <c:v>13277.041303195481</c:v>
                </c:pt>
                <c:pt idx="32">
                  <c:v>12361.584457859557</c:v>
                </c:pt>
                <c:pt idx="33">
                  <c:v>11473.45880415654</c:v>
                </c:pt>
                <c:pt idx="34">
                  <c:v>10611.079582177288</c:v>
                </c:pt>
                <c:pt idx="35">
                  <c:v>9772.995992418073</c:v>
                </c:pt>
                <c:pt idx="36">
                  <c:v>8957.8765103216683</c:v>
                </c:pt>
                <c:pt idx="37">
                  <c:v>8164.4961596273706</c:v>
                </c:pt>
                <c:pt idx="38">
                  <c:v>7391.7254391303622</c:v>
                </c:pt>
                <c:pt idx="39">
                  <c:v>6638.5206515977407</c:v>
                </c:pt>
                <c:pt idx="40">
                  <c:v>5903.9154270341878</c:v>
                </c:pt>
                <c:pt idx="41">
                  <c:v>5187.0132675571376</c:v>
                </c:pt>
                <c:pt idx="42">
                  <c:v>4486.9809696038647</c:v>
                </c:pt>
                <c:pt idx="43">
                  <c:v>3803.0428024190787</c:v>
                </c:pt>
                <c:pt idx="44">
                  <c:v>3134.4753408203337</c:v>
                </c:pt>
              </c:numCache>
            </c:numRef>
          </c:yVal>
          <c:smooth val="0"/>
          <c:extLst>
            <c:ext xmlns:c15="http://schemas.microsoft.com/office/drawing/2012/chart" uri="{02D57815-91ED-43cb-92C2-25804820EDAC}">
              <c15:datalabelsRange>
                <c15:f>'[Competitive Design Aircraft .xlsx]Voyager'!$AT$48</c15:f>
                <c15:dlblRangeCache>
                  <c:ptCount val="1"/>
                  <c:pt idx="0">
                    <c:v>#REF!</c:v>
                  </c:pt>
                </c15:dlblRangeCache>
              </c15:datalabelsRange>
            </c:ext>
            <c:ext xmlns:c16="http://schemas.microsoft.com/office/drawing/2014/chart" uri="{C3380CC4-5D6E-409C-BE32-E72D297353CC}">
              <c16:uniqueId val="{000000EA-9105-4C9D-A7F5-D6D77D6F3DA4}"/>
            </c:ext>
          </c:extLst>
        </c:ser>
        <c:dLbls>
          <c:dLblPos val="t"/>
          <c:showLegendKey val="0"/>
          <c:showVal val="1"/>
          <c:showCatName val="0"/>
          <c:showSerName val="0"/>
          <c:showPercent val="0"/>
          <c:showBubbleSize val="0"/>
        </c:dLbls>
        <c:axId val="635339520"/>
        <c:axId val="1098550112"/>
      </c:scatterChart>
      <c:valAx>
        <c:axId val="635339520"/>
        <c:scaling>
          <c:orientation val="minMax"/>
          <c:max val="0.9"/>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b="1"/>
                  <a:t>Empty Weight Fraction</a:t>
                </a:r>
              </a:p>
            </c:rich>
          </c:tx>
          <c:layout>
            <c:manualLayout>
              <c:xMode val="edge"/>
              <c:yMode val="edge"/>
              <c:x val="0.39092432535926896"/>
              <c:y val="0.91867087205010645"/>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1098550112"/>
        <c:crosses val="autoZero"/>
        <c:crossBetween val="midCat"/>
      </c:valAx>
      <c:valAx>
        <c:axId val="1098550112"/>
        <c:scaling>
          <c:orientation val="minMax"/>
          <c:max val="30000"/>
          <c:min val="0"/>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mn-ea"/>
                    <a:cs typeface="Calibri" panose="020F0502020204030204" pitchFamily="34" charset="0"/>
                  </a:defRPr>
                </a:pPr>
                <a:r>
                  <a:rPr lang="en-US" sz="1800" b="1"/>
                  <a:t>Range (mi)</a:t>
                </a:r>
              </a:p>
            </c:rich>
          </c:tx>
          <c:layout>
            <c:manualLayout>
              <c:xMode val="edge"/>
              <c:yMode val="edge"/>
              <c:x val="1.304802799815924E-2"/>
              <c:y val="0.35348274250041956"/>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crossAx val="635339520"/>
        <c:crosses val="autoZero"/>
        <c:crossBetween val="midCat"/>
      </c:valAx>
      <c:spPr>
        <a:noFill/>
        <a:ln w="19050">
          <a:solidFill>
            <a:schemeClr val="tx1"/>
          </a:solidFill>
        </a:ln>
        <a:effectLst/>
      </c:spPr>
    </c:plotArea>
    <c:legend>
      <c:legendPos val="r"/>
      <c:legendEntry>
        <c:idx val="3"/>
        <c:delete val="1"/>
      </c:legendEntry>
      <c:legendEntry>
        <c:idx val="4"/>
        <c:delete val="1"/>
      </c:legendEntry>
      <c:legendEntry>
        <c:idx val="5"/>
        <c:delete val="1"/>
      </c:legendEntry>
      <c:legendEntry>
        <c:idx val="6"/>
        <c:delete val="1"/>
      </c:legendEntry>
      <c:layout>
        <c:manualLayout>
          <c:xMode val="edge"/>
          <c:yMode val="edge"/>
          <c:x val="2.0237038522702713E-2"/>
          <c:y val="0.9329602777639433"/>
          <c:w val="0.34032256062119448"/>
          <c:h val="6.3566321058684733E-2"/>
        </c:manualLayout>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Calibri" panose="020F0502020204030204" pitchFamily="34" charset="0"/>
          <a:cs typeface="Calibri" panose="020F0502020204030204" pitchFamily="34"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72_110557FE.xml><?xml version="1.0" encoding="utf-8"?>
<p188:cmLst xmlns:a="http://schemas.openxmlformats.org/drawingml/2006/main" xmlns:r="http://schemas.openxmlformats.org/officeDocument/2006/relationships" xmlns:p188="http://schemas.microsoft.com/office/powerpoint/2018/8/main">
  <p188:cm id="{046BE327-CBFD-4676-B17F-E0308E7AC55F}" authorId="{CE471604-081D-11F4-5824-0D85991E14F7}" created="2023-11-29T06:49:02.469">
    <pc:sldMkLst xmlns:pc="http://schemas.microsoft.com/office/powerpoint/2013/main/command">
      <pc:docMk/>
      <pc:sldMk cId="285562878" sldId="370"/>
    </pc:sldMkLst>
    <p188:txBody>
      <a:bodyPr/>
      <a:lstStyle/>
      <a:p>
        <a:r>
          <a:rPr lang="en-US"/>
          <a:t>No need to show this in a design review, replacement slide needed</a:t>
        </a:r>
      </a:p>
    </p188:txBody>
  </p188:cm>
</p188:cmLst>
</file>

<file path=ppt/comments/modernComment_174_DA3C29F6.xml><?xml version="1.0" encoding="utf-8"?>
<p188:cmLst xmlns:a="http://schemas.openxmlformats.org/drawingml/2006/main" xmlns:r="http://schemas.openxmlformats.org/officeDocument/2006/relationships" xmlns:p188="http://schemas.microsoft.com/office/powerpoint/2018/8/main">
  <p188:cm id="{7E1124AB-B22D-42A9-9BA4-3E6056A5E293}" authorId="{CE471604-081D-11F4-5824-0D85991E14F7}" created="2023-11-03T05:26:46.702">
    <ac:deMkLst xmlns:ac="http://schemas.microsoft.com/office/drawing/2013/main/command">
      <pc:docMk xmlns:pc="http://schemas.microsoft.com/office/powerpoint/2013/main/command"/>
      <pc:sldMk xmlns:pc="http://schemas.microsoft.com/office/powerpoint/2013/main/command" cId="3661375990" sldId="372"/>
      <ac:grpSpMk id="13" creationId="{2D898770-1B2D-2B54-BFC4-FF142D07B9B6}"/>
    </ac:deMkLst>
    <p188:replyLst>
      <p188:reply id="{AFD6011E-A2D2-4A4F-9E9D-BE566DECCC1B}" authorId="{03558F5E-7F89-B74B-CB18-5C596E45F425}" created="2023-11-03T05:50:22.570">
        <p188:txBody>
          <a:bodyPr/>
          <a:lstStyle/>
          <a:p>
            <a:r>
              <a:rPr lang="en-US"/>
              <a:t>It correlates with phases</a:t>
            </a:r>
          </a:p>
        </p188:txBody>
      </p188:reply>
      <p188:reply id="{164800AB-B2D0-3345-8333-AC4610B0D610}" authorId="{03558F5E-7F89-B74B-CB18-5C596E45F425}" created="2023-11-03T05:50:30.203">
        <p188:txBody>
          <a:bodyPr/>
          <a:lstStyle/>
          <a:p>
            <a:r>
              <a:rPr lang="en-US"/>
              <a:t>Below the blocks</a:t>
            </a:r>
          </a:p>
        </p188:txBody>
      </p188:reply>
    </p188:replyLst>
    <p188:txBody>
      <a:bodyPr/>
      <a:lstStyle/>
      <a:p>
        <a:r>
          <a:rPr lang="en-US"/>
          <a:t>Why is the program schedule on the same slide as sizing process?</a:t>
        </a:r>
      </a:p>
    </p188:txBody>
  </p188:cm>
</p188:cmLst>
</file>

<file path=ppt/comments/modernComment_17C_B270B17E.xml><?xml version="1.0" encoding="utf-8"?>
<p188:cmLst xmlns:a="http://schemas.openxmlformats.org/drawingml/2006/main" xmlns:r="http://schemas.openxmlformats.org/officeDocument/2006/relationships" xmlns:p188="http://schemas.microsoft.com/office/powerpoint/2018/8/main">
  <p188:cm id="{1BF44E7E-E7D7-4CC7-AAFD-08C5461B0BC0}" authorId="{CE471604-081D-11F4-5824-0D85991E14F7}" created="2023-11-29T06:48:06.983">
    <ac:deMkLst xmlns:ac="http://schemas.microsoft.com/office/drawing/2013/main/command">
      <pc:docMk xmlns:pc="http://schemas.microsoft.com/office/powerpoint/2013/main/command"/>
      <pc:sldMk xmlns:pc="http://schemas.microsoft.com/office/powerpoint/2013/main/command" cId="2993729918" sldId="380"/>
      <ac:spMk id="10" creationId="{80856E3F-2B7B-0A85-5405-FDA92AC48317}"/>
    </ac:deMkLst>
    <p188:txBody>
      <a:bodyPr/>
      <a:lstStyle/>
      <a:p>
        <a:r>
          <a:rPr lang="en-US"/>
          <a:t>Review Stakeholders based on briefing 4 feedback, we got reamed...</a:t>
        </a:r>
      </a:p>
    </p188:txBody>
  </p188:cm>
</p188:cmLst>
</file>

<file path=ppt/comments/modernComment_17D_B44DC84C.xml><?xml version="1.0" encoding="utf-8"?>
<p188:cmLst xmlns:a="http://schemas.openxmlformats.org/drawingml/2006/main" xmlns:r="http://schemas.openxmlformats.org/officeDocument/2006/relationships" xmlns:p188="http://schemas.microsoft.com/office/powerpoint/2018/8/main">
  <p188:cm id="{94929685-0190-F94E-BEDA-03FA78D4C192}" authorId="{03558F5E-7F89-B74B-CB18-5C596E45F425}" created="2023-10-20T20:59:10.462">
    <pc:sldMkLst xmlns:pc="http://schemas.microsoft.com/office/powerpoint/2013/main/command">
      <pc:docMk/>
      <pc:sldMk cId="2413595159" sldId="315"/>
    </pc:sldMkLst>
    <p188:replyLst>
      <p188:reply id="{6302A77A-7778-4D5F-8164-E85EFA56FB7B}" authorId="{5C871F9D-675F-2D14-3778-A495C2B68ED8}" created="2023-10-27T06:27:28.336">
        <p188:txBody>
          <a:bodyPr/>
          <a:lstStyle/>
          <a:p>
            <a:r>
              <a:rPr lang="en-US"/>
              <a:t>Also have we decided the fate of the sea planes </a:t>
            </a:r>
          </a:p>
        </p188:txBody>
      </p188:reply>
      <p188:reply id="{66EF5E99-F61C-4344-99AE-788B37562F66}" authorId="{CE471604-081D-11F4-5824-0D85991E14F7}" created="2023-10-27T17:09:03.718">
        <p188:txBody>
          <a:bodyPr/>
          <a:lstStyle/>
          <a:p>
            <a:r>
              <a:rPr lang="en-US"/>
              <a:t>Yes.</a:t>
            </a:r>
          </a:p>
        </p188:txBody>
      </p188:reply>
    </p188:replyLst>
    <p188:txBody>
      <a:bodyPr/>
      <a:lstStyle/>
      <a:p>
        <a:r>
          <a:rPr lang="en-US"/>
          <a:t>Replace flight path</a:t>
        </a:r>
      </a:p>
    </p188:txBody>
  </p188:cm>
</p188:cmLst>
</file>

<file path=ppt/comments/modernComment_17E_F0E4E5BF.xml><?xml version="1.0" encoding="utf-8"?>
<p188:cmLst xmlns:a="http://schemas.openxmlformats.org/drawingml/2006/main" xmlns:r="http://schemas.openxmlformats.org/officeDocument/2006/relationships" xmlns:p188="http://schemas.microsoft.com/office/powerpoint/2018/8/main">
  <p188:cm id="{AFEBED03-8369-4BF6-9FE5-436C9D5AAA8F}" authorId="{CE471604-081D-11F4-5824-0D85991E14F7}" created="2023-12-04T05:46:43.192">
    <pc:sldMkLst xmlns:pc="http://schemas.microsoft.com/office/powerpoint/2013/main/command">
      <pc:docMk/>
      <pc:sldMk cId="4041532863" sldId="382"/>
    </pc:sldMkLst>
    <p188:txBody>
      <a:bodyPr/>
      <a:lstStyle/>
      <a:p>
        <a:r>
          <a:rPr lang="en-US"/>
          <a:t>New Constraint diagram here</a:t>
        </a:r>
      </a:p>
    </p188:txBody>
  </p188:cm>
</p188:cmLst>
</file>

<file path=ppt/comments/modernComment_17F_3A8AC0F8.xml><?xml version="1.0" encoding="utf-8"?>
<p188:cmLst xmlns:a="http://schemas.openxmlformats.org/drawingml/2006/main" xmlns:r="http://schemas.openxmlformats.org/officeDocument/2006/relationships" xmlns:p188="http://schemas.microsoft.com/office/powerpoint/2018/8/main">
  <p188:cm id="{40C3F711-3143-4BAB-9560-7F24E7B42475}" authorId="{CE471604-081D-11F4-5824-0D85991E14F7}" created="2023-12-04T05:49:17.415">
    <pc:sldMkLst xmlns:pc="http://schemas.microsoft.com/office/powerpoint/2013/main/command">
      <pc:docMk/>
      <pc:sldMk cId="982171896" sldId="383"/>
    </pc:sldMkLst>
    <p188:txBody>
      <a:bodyPr/>
      <a:lstStyle/>
      <a:p>
        <a:r>
          <a:rPr lang="en-US"/>
          <a:t>new map here</a:t>
        </a:r>
      </a:p>
    </p188:txBody>
  </p188:cm>
</p188:cmLst>
</file>

<file path=ppt/comments/modernComment_18A_5FF91CC8.xml><?xml version="1.0" encoding="utf-8"?>
<p188:cmLst xmlns:a="http://schemas.openxmlformats.org/drawingml/2006/main" xmlns:r="http://schemas.openxmlformats.org/officeDocument/2006/relationships" xmlns:p188="http://schemas.microsoft.com/office/powerpoint/2018/8/main">
  <p188:cm id="{B5244AC7-7C14-47E3-A47F-06908E51F9F1}" authorId="{CE471604-081D-11F4-5824-0D85991E14F7}" created="2023-12-04T16:49:30.257">
    <ac:deMkLst xmlns:ac="http://schemas.microsoft.com/office/drawing/2013/main/command">
      <pc:docMk xmlns:pc="http://schemas.microsoft.com/office/powerpoint/2013/main/command"/>
      <pc:sldMk xmlns:pc="http://schemas.microsoft.com/office/powerpoint/2013/main/command" cId="1610161352" sldId="394"/>
      <ac:picMk id="6" creationId="{65BB4770-AAD3-AF4A-05D2-B34D9A98A4AB}"/>
    </ac:deMkLst>
    <p188:replyLst>
      <p188:reply id="{DFCDA36B-DD1A-4742-9A26-AA8C6630CDCC}" authorId="{0EC7C3A7-71B9-6D68-AAF6-378E868B5D8A}" created="2023-12-04T17:33:26.543">
        <p188:txBody>
          <a:bodyPr/>
          <a:lstStyle/>
          <a:p>
            <a:r>
              <a:rPr lang="en-US"/>
              <a:t>Still need to figure out how to add the landing angle line lol</a:t>
            </a:r>
          </a:p>
        </p188:txBody>
      </p188:reply>
      <p188:reply id="{FEDCC8A5-BB1B-4AA4-9D3E-047CB373942E}" authorId="{CE471604-081D-11F4-5824-0D85991E14F7}" created="2023-12-04T18:33:02.104">
        <p188:txBody>
          <a:bodyPr/>
          <a:lstStyle/>
          <a:p>
            <a:r>
              <a:rPr lang="en-US"/>
              <a:t>looks great jack!</a:t>
            </a:r>
          </a:p>
        </p188:txBody>
      </p188:reply>
      <p188:reply id="{F620F8A4-FBFD-CB4D-B42F-3EA2D57C4DD9}" authorId="{6D39E87B-710F-86F2-CA5E-BF1687C66084}" created="2023-12-06T04:17:44.012">
        <p188:txBody>
          <a:bodyPr/>
          <a:lstStyle/>
          <a:p>
            <a:r>
              <a:rPr lang="en-US"/>
              <a:t>Need to dimension?</a:t>
            </a:r>
          </a:p>
        </p188:txBody>
      </p188:reply>
    </p188:replyLst>
    <p188:txBody>
      <a:bodyPr/>
      <a:lstStyle/>
      <a:p>
        <a:r>
          <a:rPr lang="en-US"/>
          <a:t>Add landing angle line and angle </a:t>
        </a:r>
      </a:p>
    </p188:txBody>
  </p188:cm>
</p188:cmLst>
</file>

<file path=ppt/comments/modernComment_18D_F1C5D1EB.xml><?xml version="1.0" encoding="utf-8"?>
<p188:cmLst xmlns:a="http://schemas.openxmlformats.org/drawingml/2006/main" xmlns:r="http://schemas.openxmlformats.org/officeDocument/2006/relationships" xmlns:p188="http://schemas.microsoft.com/office/powerpoint/2018/8/main">
  <p188:cm id="{8EB722C5-B0E0-476E-8888-78F3F804B3A8}" authorId="{CE471604-081D-11F4-5824-0D85991E14F7}" created="2023-12-04T05:25:20.235">
    <pc:sldMkLst xmlns:pc="http://schemas.microsoft.com/office/powerpoint/2013/main/command">
      <pc:docMk/>
      <pc:sldMk cId="4056273387" sldId="397"/>
    </pc:sldMkLst>
    <p188:txBody>
      <a:bodyPr/>
      <a:lstStyle/>
      <a:p>
        <a:r>
          <a:rPr lang="en-US"/>
          <a:t>Replace with bryan's carpet</a:t>
        </a:r>
      </a:p>
    </p188:txBody>
  </p188:cm>
</p188:cmLst>
</file>

<file path=ppt/comments/modernComment_192_BF342995.xml><?xml version="1.0" encoding="utf-8"?>
<p188:cmLst xmlns:a="http://schemas.openxmlformats.org/drawingml/2006/main" xmlns:r="http://schemas.openxmlformats.org/officeDocument/2006/relationships" xmlns:p188="http://schemas.microsoft.com/office/powerpoint/2018/8/main">
  <p188:cm id="{C33AAA41-725E-4CE4-9C5A-E6FE08027375}" authorId="{CE471604-081D-11F4-5824-0D85991E14F7}" created="2023-12-04T18:48:36.126">
    <pc:sldMkLst xmlns:pc="http://schemas.microsoft.com/office/powerpoint/2013/main/command">
      <pc:docMk/>
      <pc:sldMk cId="3207866773" sldId="402"/>
    </pc:sldMkLst>
    <p188:txBody>
      <a:bodyPr/>
      <a:lstStyle/>
      <a:p>
        <a:r>
          <a:rPr lang="en-US"/>
          <a:t>This is a GUESS</a:t>
        </a:r>
      </a:p>
    </p188:txBody>
  </p188:cm>
</p188:cmLst>
</file>

<file path=ppt/comments/modernComment_197_B94D4CBA.xml><?xml version="1.0" encoding="utf-8"?>
<p188:cmLst xmlns:a="http://schemas.openxmlformats.org/drawingml/2006/main" xmlns:r="http://schemas.openxmlformats.org/officeDocument/2006/relationships" xmlns:p188="http://schemas.microsoft.com/office/powerpoint/2018/8/main">
  <p188:cm id="{3FBC5ACC-2EEC-4608-9109-508D9F776164}" authorId="{CE471604-081D-11F4-5824-0D85991E14F7}" created="2023-11-28T07:25:40.691">
    <ac:deMkLst xmlns:ac="http://schemas.microsoft.com/office/drawing/2013/main/command">
      <pc:docMk xmlns:pc="http://schemas.microsoft.com/office/powerpoint/2013/main/command"/>
      <pc:sldMk xmlns:pc="http://schemas.microsoft.com/office/powerpoint/2013/main/command" cId="3108850874" sldId="407"/>
      <ac:grpSpMk id="40" creationId="{236BEC4E-411E-1BD4-2A2B-476FF108D47D}"/>
    </ac:deMkLst>
    <p188:txBody>
      <a:bodyPr/>
      <a:lstStyle/>
      <a:p>
        <a:r>
          <a:rPr lang="en-US"/>
          <a:t>We might want to reduce the line width a bit on all the carpets </a:t>
        </a:r>
      </a:p>
    </p188:txBody>
  </p188:cm>
</p188:cmLst>
</file>

<file path=ppt/comments/modernComment_19A_4F91BC1B.xml><?xml version="1.0" encoding="utf-8"?>
<p188:cmLst xmlns:a="http://schemas.openxmlformats.org/drawingml/2006/main" xmlns:r="http://schemas.openxmlformats.org/officeDocument/2006/relationships" xmlns:p188="http://schemas.microsoft.com/office/powerpoint/2018/8/main">
  <p188:cm id="{D6620C24-D872-41BD-86F4-FCD4EB74AED6}" authorId="{CE471604-081D-11F4-5824-0D85991E14F7}" created="2023-12-04T05:25:00.734">
    <pc:sldMkLst xmlns:pc="http://schemas.microsoft.com/office/powerpoint/2013/main/command">
      <pc:docMk/>
      <pc:sldMk cId="1334950939" sldId="410"/>
    </pc:sldMkLst>
    <p188:txBody>
      <a:bodyPr/>
      <a:lstStyle/>
      <a:p>
        <a:r>
          <a:rPr lang="en-US"/>
          <a:t>Replace with Bryan's carpet</a:t>
        </a:r>
      </a:p>
    </p188:txBody>
  </p188:cm>
</p188:cmLst>
</file>

<file path=ppt/comments/modernComment_1A3_5608376D.xml><?xml version="1.0" encoding="utf-8"?>
<p188:cmLst xmlns:a="http://schemas.openxmlformats.org/drawingml/2006/main" xmlns:r="http://schemas.openxmlformats.org/officeDocument/2006/relationships" xmlns:p188="http://schemas.microsoft.com/office/powerpoint/2018/8/main">
  <p188:cm id="{D8C2AC33-1C29-6249-99B1-71FFEB7BBC82}" authorId="{0EC7C3A7-71B9-6D68-AAF6-378E868B5D8A}" created="2023-12-04T17:47:10.944">
    <pc:sldMkLst xmlns:pc="http://schemas.microsoft.com/office/powerpoint/2013/main/command">
      <pc:docMk/>
      <pc:sldMk cId="1443379053" sldId="419"/>
    </pc:sldMkLst>
    <p188:txBody>
      <a:bodyPr/>
      <a:lstStyle/>
      <a:p>
        <a:r>
          <a:rPr lang="en-US"/>
          <a:t>Also planning to find one or two more feasible engine options before design review
</a:t>
        </a:r>
      </a:p>
    </p188:txBody>
  </p188:cm>
</p188:cmLst>
</file>

<file path=ppt/comments/modernComment_1A7_CD59A09F.xml><?xml version="1.0" encoding="utf-8"?>
<p188:cmLst xmlns:a="http://schemas.openxmlformats.org/drawingml/2006/main" xmlns:r="http://schemas.openxmlformats.org/officeDocument/2006/relationships" xmlns:p188="http://schemas.microsoft.com/office/powerpoint/2018/8/main">
  <p188:cm id="{8A701105-FED0-4723-B284-872940B382E7}" authorId="{CE471604-081D-11F4-5824-0D85991E14F7}" created="2023-12-04T05:45:49.097">
    <pc:sldMkLst xmlns:pc="http://schemas.microsoft.com/office/powerpoint/2013/main/command">
      <pc:docMk/>
      <pc:sldMk cId="3445203103" sldId="423"/>
    </pc:sldMkLst>
    <p188:txBody>
      <a:bodyPr/>
      <a:lstStyle/>
      <a:p>
        <a:r>
          <a:rPr lang="en-US"/>
          <a:t>Why are there 2 of these?</a:t>
        </a:r>
      </a:p>
    </p188:txBody>
  </p188:cm>
</p188:cmLst>
</file>

<file path=ppt/comments/modernComment_1B4_6E4B680C.xml><?xml version="1.0" encoding="utf-8"?>
<p188:cmLst xmlns:a="http://schemas.openxmlformats.org/drawingml/2006/main" xmlns:r="http://schemas.openxmlformats.org/officeDocument/2006/relationships" xmlns:p188="http://schemas.microsoft.com/office/powerpoint/2018/8/main">
  <p188:cm id="{2BCAC6EC-B0BC-C745-A687-2DD8C0D2B3B3}" authorId="{03558F5E-7F89-B74B-CB18-5C596E45F425}" created="2023-12-05T06:25:54.214">
    <pc:sldMkLst xmlns:pc="http://schemas.microsoft.com/office/powerpoint/2013/main/command">
      <pc:docMk/>
      <pc:sldMk cId="1850435596" sldId="436"/>
    </pc:sldMkLst>
    <p188:txBody>
      <a:bodyPr/>
      <a:lstStyle/>
      <a:p>
        <a:r>
          <a:rPr lang="en-US"/>
          <a:t>Reserve fuel is anticipated based on the help of wind</a:t>
        </a:r>
      </a:p>
    </p188:txBody>
  </p188:cm>
</p188:cmLst>
</file>

<file path=ppt/comments/modernComment_1BD_12FEE138.xml><?xml version="1.0" encoding="utf-8"?>
<p188:cmLst xmlns:a="http://schemas.openxmlformats.org/drawingml/2006/main" xmlns:r="http://schemas.openxmlformats.org/officeDocument/2006/relationships" xmlns:p188="http://schemas.microsoft.com/office/powerpoint/2018/8/main">
  <p188:cm id="{EDDEC0DC-3187-FC4C-8266-AD49C9B7C28E}" authorId="{6D39E87B-710F-86F2-CA5E-BF1687C66084}" created="2023-12-06T04:20:38.761">
    <pc:sldMkLst xmlns:pc="http://schemas.microsoft.com/office/powerpoint/2013/main/command">
      <pc:docMk/>
      <pc:sldMk cId="318693688" sldId="445"/>
    </pc:sldMkLst>
    <p188:replyLst>
      <p188:reply id="{191065C7-0AEE-5043-948A-4498E22FF754}" authorId="{03558F5E-7F89-B74B-CB18-5C596E45F425}" created="2023-12-06T04:20:58.110">
        <p188:txBody>
          <a:bodyPr/>
          <a:lstStyle/>
          <a:p>
            <a:r>
              <a:rPr lang="en-US"/>
              <a:t>I made it now to justify flightpath</a:t>
            </a:r>
          </a:p>
        </p188:txBody>
      </p188:reply>
      <p188:reply id="{82FA4368-DF2A-9A47-B514-A9252CBEB0A6}" authorId="{03558F5E-7F89-B74B-CB18-5C596E45F425}" created="2023-12-06T04:21:09.608">
        <p188:txBody>
          <a:bodyPr/>
          <a:lstStyle/>
          <a:p>
            <a:r>
              <a:rPr lang="en-US"/>
              <a:t>And our thinking for it</a:t>
            </a:r>
          </a:p>
        </p188:txBody>
      </p188:reply>
      <p188:reply id="{11E8FEAD-28DB-E34C-B1BD-4A0A2C960971}" authorId="{03558F5E-7F89-B74B-CB18-5C596E45F425}" created="2023-12-06T04:21:23.340">
        <p188:txBody>
          <a:bodyPr/>
          <a:lstStyle/>
          <a:p>
            <a:r>
              <a:rPr lang="en-US"/>
              <a:t>We can also add cape data to reinforce wind data</a:t>
            </a:r>
          </a:p>
        </p188:txBody>
      </p188:reply>
      <p188:reply id="{33A05C50-85CD-674A-92FB-A3C33F3828F6}" authorId="{6D39E87B-710F-86F2-CA5E-BF1687C66084}" created="2023-12-06T04:21:28.680">
        <p188:txBody>
          <a:bodyPr/>
          <a:lstStyle/>
          <a:p>
            <a:r>
              <a:rPr lang="en-US"/>
              <a:t>Should combine with above</a:t>
            </a:r>
          </a:p>
        </p188:txBody>
      </p188:reply>
      <p188:reply id="{B57E3A49-1482-0049-95DA-45AC4527133F}" authorId="{6D39E87B-710F-86F2-CA5E-BF1687C66084}" created="2023-12-06T04:21:36.193">
        <p188:txBody>
          <a:bodyPr/>
          <a:lstStyle/>
          <a:p>
            <a:r>
              <a:rPr lang="en-US"/>
              <a:t>Do not need weight breakdown table</a:t>
            </a:r>
          </a:p>
        </p188:txBody>
      </p188:reply>
      <p188:reply id="{CBDB51BD-4572-8241-B67D-C05F29A75B26}" authorId="{03558F5E-7F89-B74B-CB18-5C596E45F425}" created="2023-12-06T04:21:54.408">
        <p188:txBody>
          <a:bodyPr/>
          <a:lstStyle/>
          <a:p>
            <a:r>
              <a:rPr lang="en-US"/>
              <a:t>Ok</a:t>
            </a:r>
          </a:p>
        </p188:txBody>
      </p188:reply>
    </p188:replyLst>
    <p188:txBody>
      <a:bodyPr/>
      <a:lstStyle/>
      <a:p>
        <a:r>
          <a:rPr lang="en-US"/>
          <a:t>What is this slide</a:t>
        </a:r>
      </a:p>
    </p188:txBody>
  </p188:cm>
</p188:cmLst>
</file>

<file path=ppt/comments/modernComment_1BF_1D4827D4.xml><?xml version="1.0" encoding="utf-8"?>
<p188:cmLst xmlns:a="http://schemas.openxmlformats.org/drawingml/2006/main" xmlns:r="http://schemas.openxmlformats.org/officeDocument/2006/relationships" xmlns:p188="http://schemas.microsoft.com/office/powerpoint/2018/8/main">
  <p188:cm id="{129A96C6-C04C-9744-B0DA-31CA850AD5AD}" authorId="{03558F5E-7F89-B74B-CB18-5C596E45F425}" created="2023-12-05T06:25:54.214">
    <pc:sldMkLst xmlns:pc="http://schemas.microsoft.com/office/powerpoint/2013/main/command">
      <pc:docMk/>
      <pc:sldMk cId="1850435596" sldId="436"/>
    </pc:sldMkLst>
    <p188:txBody>
      <a:bodyPr/>
      <a:lstStyle/>
      <a:p>
        <a:r>
          <a:rPr lang="en-US"/>
          <a:t>Reserve fuel is anticipated based on the help of wind</a:t>
        </a:r>
      </a:p>
    </p188:txBody>
  </p188:cm>
</p188:cmLst>
</file>

<file path=ppt/drawings/drawing1.xml><?xml version="1.0" encoding="utf-8"?>
<c:userShapes xmlns:c="http://schemas.openxmlformats.org/drawingml/2006/chart">
  <cdr:relSizeAnchor xmlns:cdr="http://schemas.openxmlformats.org/drawingml/2006/chartDrawing">
    <cdr:from>
      <cdr:x>0.12753</cdr:x>
      <cdr:y>0.03936</cdr:y>
    </cdr:from>
    <cdr:to>
      <cdr:x>0.13549</cdr:x>
      <cdr:y>0.39535</cdr:y>
    </cdr:to>
    <cdr:cxnSp macro="">
      <cdr:nvCxnSpPr>
        <cdr:cNvPr id="3" name="Straight Connector 2">
          <a:extLst xmlns:a="http://schemas.openxmlformats.org/drawingml/2006/main">
            <a:ext uri="{FF2B5EF4-FFF2-40B4-BE49-F238E27FC236}">
              <a16:creationId xmlns:a16="http://schemas.microsoft.com/office/drawing/2014/main" id="{A0105653-6114-78C9-0720-B2E2E20BB526}"/>
            </a:ext>
          </a:extLst>
        </cdr:cNvPr>
        <cdr:cNvCxnSpPr/>
      </cdr:nvCxnSpPr>
      <cdr:spPr>
        <a:xfrm xmlns:a="http://schemas.openxmlformats.org/drawingml/2006/main" flipH="1" flipV="1">
          <a:off x="1146287" y="174929"/>
          <a:ext cx="71562" cy="1582310"/>
        </a:xfrm>
        <a:prstGeom xmlns:a="http://schemas.openxmlformats.org/drawingml/2006/main" prst="line">
          <a:avLst/>
        </a:prstGeom>
        <a:ln xmlns:a="http://schemas.openxmlformats.org/drawingml/2006/main" w="25400">
          <a:solidFill>
            <a:srgbClr val="0016F8"/>
          </a:solidFill>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a:t>Good afternoon everyone</a:t>
            </a:r>
          </a:p>
          <a:p>
            <a:pPr marL="171450" lvl="0" indent="-171450" algn="l" rtl="0">
              <a:spcBef>
                <a:spcPts val="0"/>
              </a:spcBef>
              <a:spcAft>
                <a:spcPts val="0"/>
              </a:spcAft>
            </a:pPr>
            <a:r>
              <a:rPr lang="en-US"/>
              <a:t>Names</a:t>
            </a: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this is the flight env that we will be designing to. You can see here our initial cruise condition at 6000 ft 110kts, and our final at 12000ft 100kts. In case we need to climb over any rough weather our abs celling is set at 18000ft as that is the standard limit or most internal combustion engines. Now if we are at that limit we most likely wont be able to reach our maximum speed of 170 kts, that’s ok, this limit was set based on a dive speed and will be updated as we select an engine.</a:t>
            </a:r>
          </a:p>
        </p:txBody>
      </p:sp>
    </p:spTree>
    <p:extLst>
      <p:ext uri="{BB962C8B-B14F-4D97-AF65-F5344CB8AC3E}">
        <p14:creationId xmlns:p14="http://schemas.microsoft.com/office/powerpoint/2010/main" val="1137285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graph shows the empty weight fraction vs range for various aircraft . The lines of constant L/D show how far an aircraft would go with that L/D at a given empty weight fraction. Immediately we can see that if we want to achieve our range an have an achievable L/D we need to be in this range here. Some things to note is that our design target is on roughly the same L/D curve as the </a:t>
            </a:r>
            <a:r>
              <a:rPr lang="en-US" err="1"/>
              <a:t>rutan</a:t>
            </a:r>
            <a:r>
              <a:rPr lang="en-US"/>
              <a:t> voyager </a:t>
            </a:r>
            <a:r>
              <a:rPr lang="en-US" err="1"/>
              <a:t>hoever</a:t>
            </a:r>
            <a:r>
              <a:rPr lang="en-US"/>
              <a:t> the empty weigh fraction is higher. We are able to set this more conservative empty weight fraction with the same L/D because we are planning on traveling less distance while still breaking the record.</a:t>
            </a:r>
          </a:p>
        </p:txBody>
      </p:sp>
    </p:spTree>
    <p:extLst>
      <p:ext uri="{BB962C8B-B14F-4D97-AF65-F5344CB8AC3E}">
        <p14:creationId xmlns:p14="http://schemas.microsoft.com/office/powerpoint/2010/main" val="174285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Estimates of Empty Weight Ratio</a:t>
            </a:r>
          </a:p>
          <a:p>
            <a:pPr lvl="1"/>
            <a:r>
              <a:rPr lang="en-US" b="0" i="0">
                <a:effectLst/>
                <a:latin typeface="Arial" panose="020B0604020202020204" pitchFamily="34" charset="0"/>
              </a:rPr>
              <a:t>Main part of briefing</a:t>
            </a:r>
          </a:p>
          <a:p>
            <a:r>
              <a:rPr lang="en-US" b="0" i="0">
                <a:effectLst/>
                <a:latin typeface="Arial" panose="020B0604020202020204" pitchFamily="34" charset="0"/>
              </a:rPr>
              <a:t>Group Weight Calculations</a:t>
            </a:r>
          </a:p>
          <a:p>
            <a:pPr lvl="1"/>
            <a:r>
              <a:rPr lang="en-US" b="0" i="0">
                <a:effectLst/>
                <a:latin typeface="Arial" panose="020B0604020202020204" pitchFamily="34" charset="0"/>
              </a:rPr>
              <a:t>Started, covered at end of briefing</a:t>
            </a:r>
          </a:p>
          <a:p>
            <a:pPr lvl="1"/>
            <a:r>
              <a:rPr lang="en-US" b="0" i="0">
                <a:effectLst/>
                <a:latin typeface="Arial" panose="020B0604020202020204" pitchFamily="34" charset="0"/>
              </a:rPr>
              <a:t>started calcs on empty weight</a:t>
            </a:r>
          </a:p>
          <a:p>
            <a:r>
              <a:rPr lang="en-US" b="0" i="0">
                <a:effectLst/>
                <a:latin typeface="Arial" panose="020B0604020202020204" pitchFamily="34" charset="0"/>
              </a:rPr>
              <a:t>Build-Up Weight Calculation</a:t>
            </a:r>
          </a:p>
          <a:p>
            <a:pPr lvl="1"/>
            <a:r>
              <a:rPr lang="en-US" b="0" i="0">
                <a:effectLst/>
                <a:latin typeface="Arial" panose="020B0604020202020204" pitchFamily="34" charset="0"/>
              </a:rPr>
              <a:t>Input when plane subsystems are designed, input individual parts</a:t>
            </a:r>
          </a:p>
          <a:p>
            <a:r>
              <a:rPr lang="en-US" b="0" i="0">
                <a:effectLst/>
                <a:latin typeface="Arial" panose="020B0604020202020204" pitchFamily="34" charset="0"/>
              </a:rPr>
              <a:t>Weighing of Actual Parts</a:t>
            </a:r>
          </a:p>
          <a:p>
            <a:pPr lvl="1"/>
            <a:r>
              <a:rPr lang="en-US" b="0" i="0">
                <a:effectLst/>
                <a:latin typeface="Arial" panose="020B0604020202020204" pitchFamily="34" charset="0"/>
              </a:rPr>
              <a:t>Weight actual parts during detail design, manufacturing</a:t>
            </a:r>
          </a:p>
          <a:p>
            <a:pPr lvl="1"/>
            <a:r>
              <a:rPr lang="en-US" b="0" i="0">
                <a:effectLst/>
                <a:latin typeface="Arial" panose="020B0604020202020204" pitchFamily="34" charset="0"/>
              </a:rPr>
              <a:t>Compare to estimates and calculations</a:t>
            </a:r>
          </a:p>
        </p:txBody>
      </p:sp>
    </p:spTree>
    <p:extLst>
      <p:ext uri="{BB962C8B-B14F-4D97-AF65-F5344CB8AC3E}">
        <p14:creationId xmlns:p14="http://schemas.microsoft.com/office/powerpoint/2010/main" val="231774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Font typeface="+mj-lt"/>
              <a:buNone/>
            </a:pPr>
            <a:r>
              <a:rPr lang="en-US"/>
              <a:t>Using assumed aerodynamic coefficients, variables for relations based on requirements</a:t>
            </a:r>
          </a:p>
          <a:p>
            <a:pPr marL="571500" indent="-457200">
              <a:buFont typeface="+mj-lt"/>
              <a:buAutoNum type="arabicPeriod"/>
            </a:pPr>
            <a:endParaRPr lang="en-US"/>
          </a:p>
          <a:p>
            <a:pPr marL="571500" indent="-457200">
              <a:buFont typeface="+mj-lt"/>
              <a:buAutoNum type="arabicPeriod"/>
            </a:pPr>
            <a:r>
              <a:rPr lang="en-US"/>
              <a:t>Takeoff: &lt; 14,000 feet</a:t>
            </a:r>
          </a:p>
          <a:p>
            <a:pPr marL="1028700" lvl="1" indent="-457200">
              <a:buFont typeface="+mj-lt"/>
              <a:buAutoNum type="arabicPeriod"/>
            </a:pPr>
            <a:r>
              <a:rPr lang="en-US"/>
              <a:t>Takeoff from runway at EFB</a:t>
            </a:r>
          </a:p>
          <a:p>
            <a:pPr marL="1028700" lvl="1" indent="-457200">
              <a:buFont typeface="+mj-lt"/>
              <a:buAutoNum type="arabicPeriod"/>
            </a:pPr>
            <a:r>
              <a:rPr lang="en-US"/>
              <a:t>Using takeoff parameter which is based on takeoff requirement from FAR 23</a:t>
            </a:r>
          </a:p>
          <a:p>
            <a:pPr marL="571500" indent="-457200">
              <a:buFont typeface="+mj-lt"/>
              <a:buAutoNum type="arabicPeriod"/>
            </a:pPr>
            <a:r>
              <a:rPr lang="en-US"/>
              <a:t>Cruise: at 8000 feet, 110 knots</a:t>
            </a:r>
          </a:p>
          <a:p>
            <a:pPr marL="1028700" lvl="1" indent="-457200">
              <a:buFont typeface="+mj-lt"/>
              <a:buAutoNum type="arabicPeriod"/>
            </a:pPr>
            <a:r>
              <a:rPr lang="en-US"/>
              <a:t>Using power index, based on cruise speed</a:t>
            </a:r>
          </a:p>
          <a:p>
            <a:pPr marL="1028700" lvl="1" indent="-457200">
              <a:buFont typeface="+mj-lt"/>
              <a:buAutoNum type="arabicPeriod"/>
            </a:pPr>
            <a:r>
              <a:rPr lang="en-US"/>
              <a:t>From mission design</a:t>
            </a:r>
          </a:p>
          <a:p>
            <a:pPr marL="571500" indent="-457200">
              <a:buFont typeface="+mj-lt"/>
              <a:buAutoNum type="arabicPeriod"/>
            </a:pPr>
            <a:r>
              <a:rPr lang="en-US"/>
              <a:t>Climb: &gt; 4% climb gradient</a:t>
            </a:r>
          </a:p>
          <a:p>
            <a:pPr marL="1028700" lvl="1" indent="-457200">
              <a:buFont typeface="+mj-lt"/>
              <a:buAutoNum type="arabicPeriod"/>
            </a:pPr>
            <a:r>
              <a:rPr lang="en-US"/>
              <a:t>According to CFR (code of federal regulations)</a:t>
            </a:r>
          </a:p>
          <a:p>
            <a:pPr marL="1028700" lvl="1" indent="-457200">
              <a:buFont typeface="+mj-lt"/>
              <a:buAutoNum type="arabicPeriod"/>
            </a:pPr>
            <a:r>
              <a:rPr lang="en-US"/>
              <a:t>Requirement will be investigated further if necessary</a:t>
            </a:r>
          </a:p>
          <a:p>
            <a:pPr marL="571500" indent="-457200">
              <a:buFont typeface="+mj-lt"/>
              <a:buAutoNum type="arabicPeriod"/>
            </a:pPr>
            <a:r>
              <a:rPr lang="en-US"/>
              <a:t>Landing: &lt; 14,000 feet</a:t>
            </a:r>
          </a:p>
          <a:p>
            <a:pPr marL="1028700" marR="0" lvl="1" indent="-4572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a:t>Worst Case Scenario: need to return to Edwards after failure upon takeoff</a:t>
            </a:r>
          </a:p>
          <a:p>
            <a:pPr marL="1485900" marR="0" lvl="2" indent="-4572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a:t>Other scenarios better since weight will be less</a:t>
            </a:r>
          </a:p>
          <a:p>
            <a:pPr marL="1028700" marR="0" lvl="1" indent="-4572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lang="en-US"/>
          </a:p>
          <a:p>
            <a:pPr marL="571500" indent="-457200">
              <a:buFont typeface="+mj-lt"/>
              <a:buAutoNum type="arabicPeriod"/>
            </a:pPr>
            <a:endParaRPr lang="en-US"/>
          </a:p>
        </p:txBody>
      </p:sp>
    </p:spTree>
    <p:extLst>
      <p:ext uri="{BB962C8B-B14F-4D97-AF65-F5344CB8AC3E}">
        <p14:creationId xmlns:p14="http://schemas.microsoft.com/office/powerpoint/2010/main" val="2289165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212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panose="020B0604020202020204" pitchFamily="34" charset="0"/>
              <a:buChar char="•"/>
            </a:pPr>
            <a:r>
              <a:rPr lang="en-US">
                <a:latin typeface="Calibri" panose="020F0502020204030204" pitchFamily="34" charset="0"/>
                <a:cs typeface="Calibri" panose="020F0502020204030204" pitchFamily="34" charset="0"/>
              </a:rPr>
              <a:t>Complete: Competitive Assessment, Mission Design, Requirements</a:t>
            </a:r>
          </a:p>
          <a:p>
            <a:pPr lvl="1">
              <a:buFont typeface="Arial" panose="020B0604020202020204" pitchFamily="34" charset="0"/>
              <a:buChar char="•"/>
            </a:pPr>
            <a:r>
              <a:rPr lang="en-US">
                <a:latin typeface="Calibri" panose="020F0502020204030204" pitchFamily="34" charset="0"/>
                <a:cs typeface="Calibri" panose="020F0502020204030204" pitchFamily="34" charset="0"/>
              </a:rPr>
              <a:t>Used to create sizing inputs</a:t>
            </a:r>
          </a:p>
          <a:p>
            <a:pPr>
              <a:buFont typeface="Arial" panose="020B0604020202020204" pitchFamily="34" charset="0"/>
              <a:buChar char="•"/>
            </a:pPr>
            <a:r>
              <a:rPr lang="en-US">
                <a:latin typeface="Calibri" panose="020F0502020204030204" pitchFamily="34" charset="0"/>
                <a:cs typeface="Calibri" panose="020F0502020204030204" pitchFamily="34" charset="0"/>
              </a:rPr>
              <a:t>Upcoming: Sizing, Quad Chart, Three-View Drawing, Design Review #2</a:t>
            </a:r>
          </a:p>
          <a:p>
            <a:pPr lvl="1">
              <a:buFont typeface="Arial" panose="020B0604020202020204" pitchFamily="34" charset="0"/>
              <a:buChar char="•"/>
            </a:pPr>
            <a:r>
              <a:rPr lang="en-US">
                <a:latin typeface="Calibri" panose="020F0502020204030204" pitchFamily="34" charset="0"/>
                <a:cs typeface="Calibri" panose="020F0502020204030204" pitchFamily="34" charset="0"/>
              </a:rPr>
              <a:t>Use sizing inputs to work on final sizing results in two weeks</a:t>
            </a:r>
          </a:p>
        </p:txBody>
      </p:sp>
    </p:spTree>
    <p:extLst>
      <p:ext uri="{BB962C8B-B14F-4D97-AF65-F5344CB8AC3E}">
        <p14:creationId xmlns:p14="http://schemas.microsoft.com/office/powerpoint/2010/main" val="1121218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Timeline of the overall program</a:t>
            </a:r>
          </a:p>
          <a:p>
            <a:pPr lvl="1">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From company management</a:t>
            </a:r>
          </a:p>
          <a:p>
            <a:pPr lvl="0">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Time: Ready to test by Jan. 2027</a:t>
            </a:r>
          </a:p>
          <a:p>
            <a:pPr lvl="1">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3 and a half year program</a:t>
            </a:r>
          </a:p>
          <a:p>
            <a:pPr lvl="0">
              <a:lnSpc>
                <a:spcPct val="100000"/>
              </a:lnSpc>
              <a:buFont typeface="Arial" panose="020B0604020202020204" pitchFamily="34" charset="0"/>
              <a:buChar char="•"/>
            </a:pPr>
            <a:r>
              <a:rPr lang="en-US">
                <a:latin typeface="Calibri" panose="020F0502020204030204" pitchFamily="34" charset="0"/>
                <a:cs typeface="Calibri" panose="020F0502020204030204" pitchFamily="34" charset="0"/>
              </a:rPr>
              <a:t>Design Complete: Jan. 2025</a:t>
            </a:r>
          </a:p>
          <a:p>
            <a:pPr lvl="0">
              <a:lnSpc>
                <a:spcPct val="100000"/>
              </a:lnSpc>
              <a:buFont typeface="Arial" panose="020B0604020202020204" pitchFamily="34" charset="0"/>
              <a:buChar char="•"/>
            </a:pPr>
            <a:r>
              <a:rPr lang="en-US">
                <a:latin typeface="Calibri" panose="020F0502020204030204" pitchFamily="34" charset="0"/>
                <a:cs typeface="Calibri" panose="020F0502020204030204" pitchFamily="34" charset="0"/>
              </a:rPr>
              <a:t>Manufacturing Complete: June 2026</a:t>
            </a:r>
          </a:p>
          <a:p>
            <a:pPr lvl="1">
              <a:lnSpc>
                <a:spcPct val="100000"/>
              </a:lnSpc>
              <a:buFont typeface="Arial" panose="020B0604020202020204" pitchFamily="34" charset="0"/>
              <a:buChar char="•"/>
            </a:pPr>
            <a:r>
              <a:rPr lang="en-US">
                <a:latin typeface="Calibri" panose="020F0502020204030204" pitchFamily="34" charset="0"/>
                <a:cs typeface="Calibri" panose="020F0502020204030204" pitchFamily="34" charset="0"/>
              </a:rPr>
              <a:t>18 months to manufacture</a:t>
            </a:r>
          </a:p>
        </p:txBody>
      </p:sp>
    </p:spTree>
    <p:extLst>
      <p:ext uri="{BB962C8B-B14F-4D97-AF65-F5344CB8AC3E}">
        <p14:creationId xmlns:p14="http://schemas.microsoft.com/office/powerpoint/2010/main" val="1759627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Specific Implications, assumptions</a:t>
            </a:r>
          </a:p>
          <a:p>
            <a:pPr marL="571500" indent="-571500">
              <a:buFont typeface="Wingdings" pitchFamily="2" charset="2"/>
              <a:buChar char="à"/>
            </a:pPr>
            <a:r>
              <a:rPr lang="en-US">
                <a:sym typeface="Wingdings" pitchFamily="2" charset="2"/>
              </a:rPr>
              <a:t>Engine </a:t>
            </a:r>
          </a:p>
          <a:p>
            <a:pPr marL="571500" indent="-571500">
              <a:buFont typeface="Wingdings" pitchFamily="2" charset="2"/>
              <a:buChar char="à"/>
            </a:pPr>
            <a:r>
              <a:rPr lang="en-US"/>
              <a:t>Be specific about variables that are uncertain</a:t>
            </a:r>
          </a:p>
          <a:p>
            <a:pPr marL="571500" indent="-571500">
              <a:buFont typeface="Wingdings" pitchFamily="2" charset="2"/>
              <a:buChar char="à"/>
            </a:pPr>
            <a:r>
              <a:rPr lang="en-US"/>
              <a:t>More about assumptions that are difficult to justify as rational thus far as oppose to things that we need to study</a:t>
            </a:r>
          </a:p>
          <a:p>
            <a:pPr marL="571500" indent="-571500">
              <a:buFont typeface="Wingdings" pitchFamily="2" charset="2"/>
              <a:buChar char="à"/>
            </a:pPr>
            <a:endParaRPr lang="en-US"/>
          </a:p>
          <a:p>
            <a:r>
              <a:rPr lang="en-US"/>
              <a:t>Questions:</a:t>
            </a:r>
          </a:p>
          <a:p>
            <a:pPr marL="571500" indent="-571500">
              <a:buFontTx/>
              <a:buChar char="-"/>
            </a:pPr>
            <a:r>
              <a:rPr lang="en-US"/>
              <a:t>Be honest, upfront- don’t make up </a:t>
            </a:r>
            <a:r>
              <a:rPr lang="en-US" err="1"/>
              <a:t>somthing</a:t>
            </a:r>
            <a:endParaRPr lang="en-US"/>
          </a:p>
          <a:p>
            <a:pPr marL="571500" indent="-571500">
              <a:buFontTx/>
              <a:buChar char="-"/>
            </a:pPr>
            <a:r>
              <a:rPr lang="en-US"/>
              <a:t>Idk, Say when we will know</a:t>
            </a:r>
          </a:p>
          <a:p>
            <a:endParaRPr lang="en-US"/>
          </a:p>
        </p:txBody>
      </p:sp>
    </p:spTree>
    <p:extLst>
      <p:ext uri="{BB962C8B-B14F-4D97-AF65-F5344CB8AC3E}">
        <p14:creationId xmlns:p14="http://schemas.microsoft.com/office/powerpoint/2010/main" val="2948178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Range: </a:t>
            </a:r>
            <a:r>
              <a:rPr lang="en-US" sz="1100" b="0" i="0" u="none" strike="noStrike">
                <a:solidFill>
                  <a:srgbClr val="3F3F3F"/>
                </a:solidFill>
                <a:effectLst/>
                <a:latin typeface="Calibri"/>
                <a:cs typeface="Calibri"/>
              </a:rPr>
              <a:t>38,250 km</a:t>
            </a:r>
          </a:p>
          <a:p>
            <a:pPr lvl="1" algn="l" rtl="0" fontAlgn="base">
              <a:buFont typeface="Arial" panose="020B0604020202020204" pitchFamily="34" charset="0"/>
              <a:buChar char="•"/>
            </a:pPr>
            <a:r>
              <a:rPr lang="en-US" sz="1100" b="0" i="0" u="none" strike="noStrike">
                <a:solidFill>
                  <a:srgbClr val="3F3F3F"/>
                </a:solidFill>
                <a:effectLst/>
                <a:latin typeface="Calibri"/>
                <a:cs typeface="Calibri"/>
              </a:rPr>
              <a:t>Length of flightpath</a:t>
            </a:r>
          </a:p>
          <a:p>
            <a:pPr fontAlgn="base">
              <a:buFont typeface="Arial" panose="020B0604020202020204" pitchFamily="34" charset="0"/>
              <a:buChar char="•"/>
            </a:pPr>
            <a:r>
              <a:rPr lang="en-US" sz="1100" b="1" i="0" u="none" strike="noStrike">
                <a:solidFill>
                  <a:srgbClr val="3F3F3F"/>
                </a:solidFill>
                <a:effectLst/>
                <a:latin typeface="Calibri"/>
                <a:cs typeface="Calibri"/>
              </a:rPr>
              <a:t>Capable Range</a:t>
            </a:r>
            <a:r>
              <a:rPr lang="en-US" sz="1100" b="0" i="0" u="none" strike="noStrike">
                <a:solidFill>
                  <a:srgbClr val="3F3F3F"/>
                </a:solidFill>
                <a:effectLst/>
                <a:latin typeface="Calibri"/>
                <a:cs typeface="Calibri"/>
              </a:rPr>
              <a:t>: 43,570 km</a:t>
            </a:r>
            <a:r>
              <a:rPr lang="en-US" sz="1100" b="0" i="0">
                <a:solidFill>
                  <a:srgbClr val="3F3F3F"/>
                </a:solidFill>
                <a:effectLst/>
                <a:latin typeface="Calibri"/>
                <a:cs typeface="Calibri"/>
              </a:rPr>
              <a:t>​</a:t>
            </a:r>
          </a:p>
          <a:p>
            <a:pPr lvl="1" fontAlgn="base">
              <a:buFont typeface="Arial" panose="020B0604020202020204" pitchFamily="34" charset="0"/>
              <a:buChar char="•"/>
            </a:pPr>
            <a:r>
              <a:rPr lang="en-US" sz="1100" b="0" i="0">
                <a:solidFill>
                  <a:srgbClr val="3F3F3F"/>
                </a:solidFill>
                <a:effectLst/>
                <a:latin typeface="Calibri"/>
                <a:cs typeface="Calibri"/>
              </a:rPr>
              <a:t>Account for margin of safety</a:t>
            </a:r>
            <a:endParaRPr lang="en-US" sz="1100" b="0" i="0">
              <a:solidFill>
                <a:srgbClr val="000000"/>
              </a:solidFill>
              <a:effectLst/>
              <a:latin typeface="Calibri"/>
              <a:cs typeface="Calibri"/>
            </a:endParaRPr>
          </a:p>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Time</a:t>
            </a:r>
            <a:r>
              <a:rPr lang="en-US" sz="1100" b="0" i="0" u="none" strike="noStrike">
                <a:solidFill>
                  <a:srgbClr val="3F3F3F"/>
                </a:solidFill>
                <a:effectLst/>
                <a:latin typeface="Calibri"/>
                <a:cs typeface="Calibri"/>
              </a:rPr>
              <a:t>: 180 </a:t>
            </a:r>
            <a:r>
              <a:rPr lang="en-US" sz="1100" b="0" i="0" u="none" strike="noStrike">
                <a:solidFill>
                  <a:srgbClr val="4D5156"/>
                </a:solidFill>
                <a:effectLst/>
                <a:latin typeface="Calibri"/>
                <a:cs typeface="Calibri"/>
              </a:rPr>
              <a:t>hours</a:t>
            </a:r>
            <a:r>
              <a:rPr lang="en-US" sz="1100" b="0" i="0">
                <a:solidFill>
                  <a:srgbClr val="4D5156"/>
                </a:solidFill>
                <a:effectLst/>
                <a:latin typeface="Calibri"/>
                <a:cs typeface="Calibri"/>
              </a:rPr>
              <a:t>​</a:t>
            </a:r>
          </a:p>
          <a:p>
            <a:pPr lvl="1" algn="l" rtl="0" fontAlgn="base">
              <a:buFont typeface="Arial" panose="020B0604020202020204" pitchFamily="34" charset="0"/>
              <a:buChar char="•"/>
            </a:pPr>
            <a:r>
              <a:rPr lang="en-US" b="0" i="0">
                <a:solidFill>
                  <a:srgbClr val="000000"/>
                </a:solidFill>
                <a:effectLst/>
              </a:rPr>
              <a:t>Nominal mission time</a:t>
            </a:r>
          </a:p>
          <a:p>
            <a:pPr algn="l" rtl="0" fontAlgn="base">
              <a:buFont typeface="Arial" panose="020B0604020202020204" pitchFamily="34" charset="0"/>
              <a:buChar char="•"/>
            </a:pPr>
            <a:r>
              <a:rPr lang="en-US" sz="1100" b="1" i="0" u="none" strike="noStrike">
                <a:solidFill>
                  <a:srgbClr val="4D5156"/>
                </a:solidFill>
                <a:effectLst/>
                <a:latin typeface="Calibri"/>
                <a:cs typeface="Calibri"/>
              </a:rPr>
              <a:t>Capable Flight Time</a:t>
            </a:r>
            <a:r>
              <a:rPr lang="en-US" sz="1100" b="0" i="0" u="none" strike="noStrike">
                <a:solidFill>
                  <a:srgbClr val="4D5156"/>
                </a:solidFill>
                <a:effectLst/>
                <a:latin typeface="Calibri"/>
                <a:cs typeface="Calibri"/>
              </a:rPr>
              <a:t>: 205 hours</a:t>
            </a:r>
          </a:p>
          <a:p>
            <a:pPr lvl="1" algn="l" rtl="0" fontAlgn="base">
              <a:buFont typeface="Arial" panose="020B0604020202020204" pitchFamily="34" charset="0"/>
              <a:buChar char="•"/>
            </a:pPr>
            <a:r>
              <a:rPr lang="en-US" sz="1100" b="0" i="0" u="none" strike="noStrike">
                <a:solidFill>
                  <a:srgbClr val="4D5156"/>
                </a:solidFill>
                <a:effectLst/>
                <a:latin typeface="Calibri"/>
                <a:cs typeface="Calibri"/>
              </a:rPr>
              <a:t>Maximum flight time of aircraft</a:t>
            </a:r>
          </a:p>
          <a:p>
            <a:pPr fontAlgn="base">
              <a:buFont typeface="Arial" panose="020B0604020202020204" pitchFamily="34" charset="0"/>
              <a:buChar char="•"/>
            </a:pPr>
            <a:r>
              <a:rPr lang="en-US" sz="1100" b="1">
                <a:latin typeface="Calibri"/>
                <a:cs typeface="Calibri"/>
              </a:rPr>
              <a:t>Takeoff Distance: </a:t>
            </a:r>
            <a:r>
              <a:rPr lang="en-US" sz="1100">
                <a:latin typeface="Calibri"/>
                <a:cs typeface="Calibri"/>
              </a:rPr>
              <a:t>12,000 feet</a:t>
            </a:r>
          </a:p>
          <a:p>
            <a:pPr lvl="1" fontAlgn="base">
              <a:buFont typeface="Arial" panose="020B0604020202020204" pitchFamily="34" charset="0"/>
              <a:buChar char="•"/>
            </a:pPr>
            <a:r>
              <a:rPr lang="en-US" sz="1100" b="0">
                <a:latin typeface="Calibri"/>
                <a:cs typeface="Calibri"/>
              </a:rPr>
              <a:t>Runway distance is 14,000</a:t>
            </a:r>
          </a:p>
          <a:p>
            <a:pPr fontAlgn="base">
              <a:buFont typeface="Arial" panose="020B0604020202020204" pitchFamily="34" charset="0"/>
              <a:buChar char="•"/>
            </a:pPr>
            <a:r>
              <a:rPr lang="en-US" sz="1100" b="1">
                <a:latin typeface="Calibri"/>
                <a:cs typeface="Calibri"/>
              </a:rPr>
              <a:t>Ground Speed</a:t>
            </a:r>
            <a:r>
              <a:rPr lang="en-US" sz="1100">
                <a:latin typeface="Calibri"/>
                <a:cs typeface="Calibri"/>
              </a:rPr>
              <a:t>: 115 knots​</a:t>
            </a:r>
          </a:p>
          <a:p>
            <a:pPr lvl="1" fontAlgn="base">
              <a:buFont typeface="Arial" panose="020B0604020202020204" pitchFamily="34" charset="0"/>
              <a:buChar char="•"/>
            </a:pPr>
            <a:r>
              <a:rPr lang="en-US" sz="1100">
                <a:latin typeface="Calibri"/>
                <a:cs typeface="Calibri"/>
              </a:rPr>
              <a:t>Ground speed needed throughout flight</a:t>
            </a:r>
          </a:p>
          <a:p>
            <a:pPr lvl="1" fontAlgn="base">
              <a:buFont typeface="Arial" panose="020B0604020202020204" pitchFamily="34" charset="0"/>
              <a:buChar char="•"/>
            </a:pPr>
            <a:r>
              <a:rPr lang="en-US" sz="1100">
                <a:latin typeface="Calibri"/>
                <a:cs typeface="Calibri"/>
              </a:rPr>
              <a:t>110 TAS, 10% faster than Voyager</a:t>
            </a:r>
          </a:p>
          <a:p>
            <a:pPr fontAlgn="base">
              <a:buFont typeface="Arial" panose="020B0604020202020204" pitchFamily="34" charset="0"/>
              <a:buChar char="•"/>
            </a:pPr>
            <a:r>
              <a:rPr lang="en-US" sz="1100" b="1">
                <a:latin typeface="Calibri"/>
                <a:cs typeface="Calibri"/>
              </a:rPr>
              <a:t>Altitude</a:t>
            </a:r>
            <a:r>
              <a:rPr lang="en-US" sz="1100">
                <a:latin typeface="Calibri"/>
                <a:cs typeface="Calibri"/>
              </a:rPr>
              <a:t>: 8,000 feet</a:t>
            </a:r>
            <a:r>
              <a:rPr lang="en-US" sz="1100" b="0" i="0">
                <a:solidFill>
                  <a:srgbClr val="4D5156"/>
                </a:solidFill>
                <a:effectLst/>
                <a:latin typeface="Calibri"/>
                <a:cs typeface="Calibri"/>
              </a:rPr>
              <a:t>​</a:t>
            </a:r>
            <a:endParaRPr lang="en-US" sz="1100" b="0" i="0">
              <a:effectLst/>
              <a:latin typeface="Arial" panose="020B0604020202020204" pitchFamily="34" charset="0"/>
            </a:endParaRPr>
          </a:p>
          <a:p>
            <a:pPr>
              <a:buFont typeface="Arial" panose="020B0604020202020204" pitchFamily="34" charset="0"/>
              <a:buChar char="•"/>
            </a:pPr>
            <a:endParaRPr lang="en-US">
              <a:solidFill>
                <a:srgbClr val="4D5156"/>
              </a:solidFill>
              <a:latin typeface="Calibri"/>
              <a:cs typeface="Calibri"/>
            </a:endParaRPr>
          </a:p>
          <a:p>
            <a:pPr>
              <a:buFont typeface="Arial" panose="020B0604020202020204" pitchFamily="34" charset="0"/>
              <a:buChar char="●"/>
            </a:pPr>
            <a:r>
              <a:rPr lang="en-US">
                <a:solidFill>
                  <a:srgbClr val="4D5156"/>
                </a:solidFill>
              </a:rPr>
              <a:t>(Assumption: average tail wind speed of 12 knots)</a:t>
            </a:r>
          </a:p>
          <a:p>
            <a:pPr>
              <a:buFont typeface="Arial" panose="020B0604020202020204" pitchFamily="34" charset="0"/>
              <a:buChar char="•"/>
            </a:pPr>
            <a:endParaRPr lang="en-US">
              <a:solidFill>
                <a:srgbClr val="4D5156"/>
              </a:solidFill>
              <a:latin typeface="Calibri"/>
              <a:cs typeface="Calibri"/>
            </a:endParaRPr>
          </a:p>
        </p:txBody>
      </p:sp>
    </p:spTree>
    <p:extLst>
      <p:ext uri="{BB962C8B-B14F-4D97-AF65-F5344CB8AC3E}">
        <p14:creationId xmlns:p14="http://schemas.microsoft.com/office/powerpoint/2010/main" val="1082402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Range: </a:t>
            </a:r>
            <a:r>
              <a:rPr lang="en-US" sz="1100" b="0" i="0" u="none" strike="noStrike">
                <a:solidFill>
                  <a:srgbClr val="3F3F3F"/>
                </a:solidFill>
                <a:effectLst/>
                <a:latin typeface="Calibri"/>
                <a:cs typeface="Calibri"/>
              </a:rPr>
              <a:t>38,250 km</a:t>
            </a:r>
          </a:p>
          <a:p>
            <a:pPr lvl="1" algn="l" rtl="0" fontAlgn="base">
              <a:buFont typeface="Arial" panose="020B0604020202020204" pitchFamily="34" charset="0"/>
              <a:buChar char="•"/>
            </a:pPr>
            <a:r>
              <a:rPr lang="en-US" sz="1100" b="0" i="0" u="none" strike="noStrike">
                <a:solidFill>
                  <a:srgbClr val="3F3F3F"/>
                </a:solidFill>
                <a:effectLst/>
                <a:latin typeface="Calibri"/>
                <a:cs typeface="Calibri"/>
              </a:rPr>
              <a:t>Length of flightpath</a:t>
            </a:r>
          </a:p>
          <a:p>
            <a:pPr fontAlgn="base">
              <a:buFont typeface="Arial" panose="020B0604020202020204" pitchFamily="34" charset="0"/>
              <a:buChar char="•"/>
            </a:pPr>
            <a:r>
              <a:rPr lang="en-US" sz="1100" b="1" i="0" u="none" strike="noStrike">
                <a:solidFill>
                  <a:srgbClr val="3F3F3F"/>
                </a:solidFill>
                <a:effectLst/>
                <a:latin typeface="Calibri"/>
                <a:cs typeface="Calibri"/>
              </a:rPr>
              <a:t>Capable Range</a:t>
            </a:r>
            <a:r>
              <a:rPr lang="en-US" sz="1100" b="0" i="0" u="none" strike="noStrike">
                <a:solidFill>
                  <a:srgbClr val="3F3F3F"/>
                </a:solidFill>
                <a:effectLst/>
                <a:latin typeface="Calibri"/>
                <a:cs typeface="Calibri"/>
              </a:rPr>
              <a:t>: 43,570 km</a:t>
            </a:r>
            <a:r>
              <a:rPr lang="en-US" sz="1100" b="0" i="0">
                <a:solidFill>
                  <a:srgbClr val="3F3F3F"/>
                </a:solidFill>
                <a:effectLst/>
                <a:latin typeface="Calibri"/>
                <a:cs typeface="Calibri"/>
              </a:rPr>
              <a:t>​</a:t>
            </a:r>
          </a:p>
          <a:p>
            <a:pPr lvl="1" fontAlgn="base">
              <a:buFont typeface="Arial" panose="020B0604020202020204" pitchFamily="34" charset="0"/>
              <a:buChar char="•"/>
            </a:pPr>
            <a:r>
              <a:rPr lang="en-US" sz="1100" b="0" i="0">
                <a:solidFill>
                  <a:srgbClr val="3F3F3F"/>
                </a:solidFill>
                <a:effectLst/>
                <a:latin typeface="Calibri"/>
                <a:cs typeface="Calibri"/>
              </a:rPr>
              <a:t>Account for margin of safety</a:t>
            </a:r>
            <a:endParaRPr lang="en-US" sz="1100" b="0" i="0">
              <a:solidFill>
                <a:srgbClr val="000000"/>
              </a:solidFill>
              <a:effectLst/>
              <a:latin typeface="Calibri"/>
              <a:cs typeface="Calibri"/>
            </a:endParaRPr>
          </a:p>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Time</a:t>
            </a:r>
            <a:r>
              <a:rPr lang="en-US" sz="1100" b="0" i="0" u="none" strike="noStrike">
                <a:solidFill>
                  <a:srgbClr val="3F3F3F"/>
                </a:solidFill>
                <a:effectLst/>
                <a:latin typeface="Calibri"/>
                <a:cs typeface="Calibri"/>
              </a:rPr>
              <a:t>: 180 </a:t>
            </a:r>
            <a:r>
              <a:rPr lang="en-US" sz="1100" b="0" i="0" u="none" strike="noStrike">
                <a:solidFill>
                  <a:srgbClr val="4D5156"/>
                </a:solidFill>
                <a:effectLst/>
                <a:latin typeface="Calibri"/>
                <a:cs typeface="Calibri"/>
              </a:rPr>
              <a:t>hours</a:t>
            </a:r>
            <a:r>
              <a:rPr lang="en-US" sz="1100" b="0" i="0">
                <a:solidFill>
                  <a:srgbClr val="4D5156"/>
                </a:solidFill>
                <a:effectLst/>
                <a:latin typeface="Calibri"/>
                <a:cs typeface="Calibri"/>
              </a:rPr>
              <a:t>​</a:t>
            </a:r>
          </a:p>
          <a:p>
            <a:pPr lvl="1" algn="l" rtl="0" fontAlgn="base">
              <a:buFont typeface="Arial" panose="020B0604020202020204" pitchFamily="34" charset="0"/>
              <a:buChar char="•"/>
            </a:pPr>
            <a:r>
              <a:rPr lang="en-US" b="0" i="0">
                <a:solidFill>
                  <a:srgbClr val="000000"/>
                </a:solidFill>
                <a:effectLst/>
              </a:rPr>
              <a:t>Nominal mission time</a:t>
            </a:r>
          </a:p>
          <a:p>
            <a:pPr algn="l" rtl="0" fontAlgn="base">
              <a:buFont typeface="Arial" panose="020B0604020202020204" pitchFamily="34" charset="0"/>
              <a:buChar char="•"/>
            </a:pPr>
            <a:r>
              <a:rPr lang="en-US" sz="1100" b="1" i="0" u="none" strike="noStrike">
                <a:solidFill>
                  <a:srgbClr val="4D5156"/>
                </a:solidFill>
                <a:effectLst/>
                <a:latin typeface="Calibri"/>
                <a:cs typeface="Calibri"/>
              </a:rPr>
              <a:t>Capable Flight Time</a:t>
            </a:r>
            <a:r>
              <a:rPr lang="en-US" sz="1100" b="0" i="0" u="none" strike="noStrike">
                <a:solidFill>
                  <a:srgbClr val="4D5156"/>
                </a:solidFill>
                <a:effectLst/>
                <a:latin typeface="Calibri"/>
                <a:cs typeface="Calibri"/>
              </a:rPr>
              <a:t>: 205 hours</a:t>
            </a:r>
          </a:p>
          <a:p>
            <a:pPr lvl="1" algn="l" rtl="0" fontAlgn="base">
              <a:buFont typeface="Arial" panose="020B0604020202020204" pitchFamily="34" charset="0"/>
              <a:buChar char="•"/>
            </a:pPr>
            <a:r>
              <a:rPr lang="en-US" sz="1100" b="0" i="0" u="none" strike="noStrike">
                <a:solidFill>
                  <a:srgbClr val="4D5156"/>
                </a:solidFill>
                <a:effectLst/>
                <a:latin typeface="Calibri"/>
                <a:cs typeface="Calibri"/>
              </a:rPr>
              <a:t>Maximum flight time of aircraft</a:t>
            </a:r>
          </a:p>
          <a:p>
            <a:pPr fontAlgn="base">
              <a:buFont typeface="Arial" panose="020B0604020202020204" pitchFamily="34" charset="0"/>
              <a:buChar char="•"/>
            </a:pPr>
            <a:r>
              <a:rPr lang="en-US" sz="1100" b="1">
                <a:latin typeface="Calibri"/>
                <a:cs typeface="Calibri"/>
              </a:rPr>
              <a:t>Takeoff Distance: </a:t>
            </a:r>
            <a:r>
              <a:rPr lang="en-US" sz="1100">
                <a:latin typeface="Calibri"/>
                <a:cs typeface="Calibri"/>
              </a:rPr>
              <a:t>12,000 feet</a:t>
            </a:r>
          </a:p>
          <a:p>
            <a:pPr lvl="1" fontAlgn="base">
              <a:buFont typeface="Arial" panose="020B0604020202020204" pitchFamily="34" charset="0"/>
              <a:buChar char="•"/>
            </a:pPr>
            <a:r>
              <a:rPr lang="en-US" sz="1100" b="0">
                <a:latin typeface="Calibri"/>
                <a:cs typeface="Calibri"/>
              </a:rPr>
              <a:t>Runway distance is 14,000</a:t>
            </a:r>
          </a:p>
          <a:p>
            <a:pPr fontAlgn="base">
              <a:buFont typeface="Arial" panose="020B0604020202020204" pitchFamily="34" charset="0"/>
              <a:buChar char="•"/>
            </a:pPr>
            <a:r>
              <a:rPr lang="en-US" sz="1100" b="1">
                <a:latin typeface="Calibri"/>
                <a:cs typeface="Calibri"/>
              </a:rPr>
              <a:t>Ground Speed</a:t>
            </a:r>
            <a:r>
              <a:rPr lang="en-US" sz="1100">
                <a:latin typeface="Calibri"/>
                <a:cs typeface="Calibri"/>
              </a:rPr>
              <a:t>: 115 knots​</a:t>
            </a:r>
          </a:p>
          <a:p>
            <a:pPr lvl="1" fontAlgn="base">
              <a:buFont typeface="Arial" panose="020B0604020202020204" pitchFamily="34" charset="0"/>
              <a:buChar char="•"/>
            </a:pPr>
            <a:r>
              <a:rPr lang="en-US" sz="1100">
                <a:latin typeface="Calibri"/>
                <a:cs typeface="Calibri"/>
              </a:rPr>
              <a:t>Ground speed needed throughout flight</a:t>
            </a:r>
          </a:p>
          <a:p>
            <a:pPr lvl="1" fontAlgn="base">
              <a:buFont typeface="Arial" panose="020B0604020202020204" pitchFamily="34" charset="0"/>
              <a:buChar char="•"/>
            </a:pPr>
            <a:r>
              <a:rPr lang="en-US" sz="1100">
                <a:latin typeface="Calibri"/>
                <a:cs typeface="Calibri"/>
              </a:rPr>
              <a:t>110 TAS, 10% faster than Voyager</a:t>
            </a:r>
          </a:p>
          <a:p>
            <a:pPr fontAlgn="base">
              <a:buFont typeface="Arial" panose="020B0604020202020204" pitchFamily="34" charset="0"/>
              <a:buChar char="•"/>
            </a:pPr>
            <a:r>
              <a:rPr lang="en-US" sz="1100" b="1">
                <a:latin typeface="Calibri"/>
                <a:cs typeface="Calibri"/>
              </a:rPr>
              <a:t>Altitude</a:t>
            </a:r>
            <a:r>
              <a:rPr lang="en-US" sz="1100">
                <a:latin typeface="Calibri"/>
                <a:cs typeface="Calibri"/>
              </a:rPr>
              <a:t>: 8,000 feet</a:t>
            </a:r>
            <a:r>
              <a:rPr lang="en-US" sz="1100" b="0" i="0">
                <a:solidFill>
                  <a:srgbClr val="4D5156"/>
                </a:solidFill>
                <a:effectLst/>
                <a:latin typeface="Calibri"/>
                <a:cs typeface="Calibri"/>
              </a:rPr>
              <a:t>​</a:t>
            </a:r>
            <a:endParaRPr lang="en-US" sz="1100" b="0" i="0">
              <a:effectLst/>
              <a:latin typeface="Arial" panose="020B0604020202020204" pitchFamily="34" charset="0"/>
            </a:endParaRPr>
          </a:p>
          <a:p>
            <a:pPr>
              <a:buFont typeface="Arial" panose="020B0604020202020204" pitchFamily="34" charset="0"/>
              <a:buChar char="•"/>
            </a:pPr>
            <a:endParaRPr lang="en-US">
              <a:solidFill>
                <a:srgbClr val="4D5156"/>
              </a:solidFill>
              <a:latin typeface="Calibri"/>
              <a:cs typeface="Calibri"/>
            </a:endParaRPr>
          </a:p>
          <a:p>
            <a:pPr>
              <a:buFont typeface="Arial" panose="020B0604020202020204" pitchFamily="34" charset="0"/>
              <a:buChar char="●"/>
            </a:pPr>
            <a:r>
              <a:rPr lang="en-US">
                <a:solidFill>
                  <a:srgbClr val="4D5156"/>
                </a:solidFill>
              </a:rPr>
              <a:t>(Assumption: average tail wind speed of 12 knots)</a:t>
            </a:r>
          </a:p>
          <a:p>
            <a:pPr>
              <a:buFont typeface="Arial" panose="020B0604020202020204" pitchFamily="34" charset="0"/>
              <a:buChar char="•"/>
            </a:pPr>
            <a:endParaRPr lang="en-US">
              <a:solidFill>
                <a:srgbClr val="4D5156"/>
              </a:solidFill>
              <a:latin typeface="Calibri"/>
              <a:cs typeface="Calibri"/>
            </a:endParaRPr>
          </a:p>
        </p:txBody>
      </p:sp>
    </p:spTree>
    <p:extLst>
      <p:ext uri="{BB962C8B-B14F-4D97-AF65-F5344CB8AC3E}">
        <p14:creationId xmlns:p14="http://schemas.microsoft.com/office/powerpoint/2010/main" val="234408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solidFill>
                  <a:srgbClr val="2D3B45"/>
                </a:solidFill>
                <a:effectLst/>
                <a:latin typeface="Lato Extended"/>
              </a:rPr>
              <a:t>The purpose of this design review is to document the initial project work, explain the basis for decisions, and elicit feedback and suggestions from the reviewers.</a:t>
            </a:r>
          </a:p>
          <a:p>
            <a:endParaRPr lang="en-US"/>
          </a:p>
        </p:txBody>
      </p:sp>
    </p:spTree>
    <p:extLst>
      <p:ext uri="{BB962C8B-B14F-4D97-AF65-F5344CB8AC3E}">
        <p14:creationId xmlns:p14="http://schemas.microsoft.com/office/powerpoint/2010/main" val="1582063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Range: </a:t>
            </a:r>
            <a:r>
              <a:rPr lang="en-US" sz="1100" b="0" i="0" u="none" strike="noStrike">
                <a:solidFill>
                  <a:srgbClr val="3F3F3F"/>
                </a:solidFill>
                <a:effectLst/>
                <a:latin typeface="Calibri"/>
                <a:cs typeface="Calibri"/>
              </a:rPr>
              <a:t>38,250 km</a:t>
            </a:r>
          </a:p>
          <a:p>
            <a:pPr lvl="1" algn="l" rtl="0" fontAlgn="base">
              <a:buFont typeface="Arial" panose="020B0604020202020204" pitchFamily="34" charset="0"/>
              <a:buChar char="•"/>
            </a:pPr>
            <a:r>
              <a:rPr lang="en-US" sz="1100" b="0" i="0" u="none" strike="noStrike">
                <a:solidFill>
                  <a:srgbClr val="3F3F3F"/>
                </a:solidFill>
                <a:effectLst/>
                <a:latin typeface="Calibri"/>
                <a:cs typeface="Calibri"/>
              </a:rPr>
              <a:t>Length of flightpath</a:t>
            </a:r>
          </a:p>
          <a:p>
            <a:pPr fontAlgn="base">
              <a:buFont typeface="Arial" panose="020B0604020202020204" pitchFamily="34" charset="0"/>
              <a:buChar char="•"/>
            </a:pPr>
            <a:r>
              <a:rPr lang="en-US" sz="1100" b="1" i="0" u="none" strike="noStrike">
                <a:solidFill>
                  <a:srgbClr val="3F3F3F"/>
                </a:solidFill>
                <a:effectLst/>
                <a:latin typeface="Calibri"/>
                <a:cs typeface="Calibri"/>
              </a:rPr>
              <a:t>Capable Range</a:t>
            </a:r>
            <a:r>
              <a:rPr lang="en-US" sz="1100" b="0" i="0" u="none" strike="noStrike">
                <a:solidFill>
                  <a:srgbClr val="3F3F3F"/>
                </a:solidFill>
                <a:effectLst/>
                <a:latin typeface="Calibri"/>
                <a:cs typeface="Calibri"/>
              </a:rPr>
              <a:t>: 43,570 km</a:t>
            </a:r>
            <a:r>
              <a:rPr lang="en-US" sz="1100" b="0" i="0">
                <a:solidFill>
                  <a:srgbClr val="3F3F3F"/>
                </a:solidFill>
                <a:effectLst/>
                <a:latin typeface="Calibri"/>
                <a:cs typeface="Calibri"/>
              </a:rPr>
              <a:t>​</a:t>
            </a:r>
          </a:p>
          <a:p>
            <a:pPr lvl="1" fontAlgn="base">
              <a:buFont typeface="Arial" panose="020B0604020202020204" pitchFamily="34" charset="0"/>
              <a:buChar char="•"/>
            </a:pPr>
            <a:r>
              <a:rPr lang="en-US" sz="1100" b="0" i="0">
                <a:solidFill>
                  <a:srgbClr val="3F3F3F"/>
                </a:solidFill>
                <a:effectLst/>
                <a:latin typeface="Calibri"/>
                <a:cs typeface="Calibri"/>
              </a:rPr>
              <a:t>Account for margin of safety</a:t>
            </a:r>
            <a:endParaRPr lang="en-US" sz="1100" b="0" i="0">
              <a:solidFill>
                <a:srgbClr val="000000"/>
              </a:solidFill>
              <a:effectLst/>
              <a:latin typeface="Calibri"/>
              <a:cs typeface="Calibri"/>
            </a:endParaRPr>
          </a:p>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Time</a:t>
            </a:r>
            <a:r>
              <a:rPr lang="en-US" sz="1100" b="0" i="0" u="none" strike="noStrike">
                <a:solidFill>
                  <a:srgbClr val="3F3F3F"/>
                </a:solidFill>
                <a:effectLst/>
                <a:latin typeface="Calibri"/>
                <a:cs typeface="Calibri"/>
              </a:rPr>
              <a:t>: 180 </a:t>
            </a:r>
            <a:r>
              <a:rPr lang="en-US" sz="1100" b="0" i="0" u="none" strike="noStrike">
                <a:solidFill>
                  <a:srgbClr val="4D5156"/>
                </a:solidFill>
                <a:effectLst/>
                <a:latin typeface="Calibri"/>
                <a:cs typeface="Calibri"/>
              </a:rPr>
              <a:t>hours</a:t>
            </a:r>
            <a:r>
              <a:rPr lang="en-US" sz="1100" b="0" i="0">
                <a:solidFill>
                  <a:srgbClr val="4D5156"/>
                </a:solidFill>
                <a:effectLst/>
                <a:latin typeface="Calibri"/>
                <a:cs typeface="Calibri"/>
              </a:rPr>
              <a:t>​</a:t>
            </a:r>
          </a:p>
          <a:p>
            <a:pPr lvl="1" algn="l" rtl="0" fontAlgn="base">
              <a:buFont typeface="Arial" panose="020B0604020202020204" pitchFamily="34" charset="0"/>
              <a:buChar char="•"/>
            </a:pPr>
            <a:r>
              <a:rPr lang="en-US" b="0" i="0">
                <a:solidFill>
                  <a:srgbClr val="000000"/>
                </a:solidFill>
                <a:effectLst/>
              </a:rPr>
              <a:t>Nominal mission time</a:t>
            </a:r>
          </a:p>
          <a:p>
            <a:pPr algn="l" rtl="0" fontAlgn="base">
              <a:buFont typeface="Arial" panose="020B0604020202020204" pitchFamily="34" charset="0"/>
              <a:buChar char="•"/>
            </a:pPr>
            <a:r>
              <a:rPr lang="en-US" sz="1100" b="1" i="0" u="none" strike="noStrike">
                <a:solidFill>
                  <a:srgbClr val="4D5156"/>
                </a:solidFill>
                <a:effectLst/>
                <a:latin typeface="Calibri"/>
                <a:cs typeface="Calibri"/>
              </a:rPr>
              <a:t>Capable Flight Time</a:t>
            </a:r>
            <a:r>
              <a:rPr lang="en-US" sz="1100" b="0" i="0" u="none" strike="noStrike">
                <a:solidFill>
                  <a:srgbClr val="4D5156"/>
                </a:solidFill>
                <a:effectLst/>
                <a:latin typeface="Calibri"/>
                <a:cs typeface="Calibri"/>
              </a:rPr>
              <a:t>: 205 hours</a:t>
            </a:r>
          </a:p>
          <a:p>
            <a:pPr lvl="1" algn="l" rtl="0" fontAlgn="base">
              <a:buFont typeface="Arial" panose="020B0604020202020204" pitchFamily="34" charset="0"/>
              <a:buChar char="•"/>
            </a:pPr>
            <a:r>
              <a:rPr lang="en-US" sz="1100" b="0" i="0" u="none" strike="noStrike">
                <a:solidFill>
                  <a:srgbClr val="4D5156"/>
                </a:solidFill>
                <a:effectLst/>
                <a:latin typeface="Calibri"/>
                <a:cs typeface="Calibri"/>
              </a:rPr>
              <a:t>Maximum flight time of aircraft</a:t>
            </a:r>
          </a:p>
          <a:p>
            <a:pPr fontAlgn="base">
              <a:buFont typeface="Arial" panose="020B0604020202020204" pitchFamily="34" charset="0"/>
              <a:buChar char="•"/>
            </a:pPr>
            <a:r>
              <a:rPr lang="en-US" sz="1100" b="1">
                <a:latin typeface="Calibri"/>
                <a:cs typeface="Calibri"/>
              </a:rPr>
              <a:t>Takeoff Distance: </a:t>
            </a:r>
            <a:r>
              <a:rPr lang="en-US" sz="1100">
                <a:latin typeface="Calibri"/>
                <a:cs typeface="Calibri"/>
              </a:rPr>
              <a:t>12,000 feet</a:t>
            </a:r>
          </a:p>
          <a:p>
            <a:pPr lvl="1" fontAlgn="base">
              <a:buFont typeface="Arial" panose="020B0604020202020204" pitchFamily="34" charset="0"/>
              <a:buChar char="•"/>
            </a:pPr>
            <a:r>
              <a:rPr lang="en-US" sz="1100" b="0">
                <a:latin typeface="Calibri"/>
                <a:cs typeface="Calibri"/>
              </a:rPr>
              <a:t>Runway distance is 14,000</a:t>
            </a:r>
          </a:p>
          <a:p>
            <a:pPr fontAlgn="base">
              <a:buFont typeface="Arial" panose="020B0604020202020204" pitchFamily="34" charset="0"/>
              <a:buChar char="•"/>
            </a:pPr>
            <a:r>
              <a:rPr lang="en-US" sz="1100" b="1">
                <a:latin typeface="Calibri"/>
                <a:cs typeface="Calibri"/>
              </a:rPr>
              <a:t>Ground Speed</a:t>
            </a:r>
            <a:r>
              <a:rPr lang="en-US" sz="1100">
                <a:latin typeface="Calibri"/>
                <a:cs typeface="Calibri"/>
              </a:rPr>
              <a:t>: 115 knots​</a:t>
            </a:r>
          </a:p>
          <a:p>
            <a:pPr lvl="1" fontAlgn="base">
              <a:buFont typeface="Arial" panose="020B0604020202020204" pitchFamily="34" charset="0"/>
              <a:buChar char="•"/>
            </a:pPr>
            <a:r>
              <a:rPr lang="en-US" sz="1100">
                <a:latin typeface="Calibri"/>
                <a:cs typeface="Calibri"/>
              </a:rPr>
              <a:t>Ground speed needed throughout flight</a:t>
            </a:r>
          </a:p>
          <a:p>
            <a:pPr lvl="1" fontAlgn="base">
              <a:buFont typeface="Arial" panose="020B0604020202020204" pitchFamily="34" charset="0"/>
              <a:buChar char="•"/>
            </a:pPr>
            <a:r>
              <a:rPr lang="en-US" sz="1100">
                <a:latin typeface="Calibri"/>
                <a:cs typeface="Calibri"/>
              </a:rPr>
              <a:t>110 TAS, 10% faster than Voyager</a:t>
            </a:r>
          </a:p>
          <a:p>
            <a:pPr fontAlgn="base">
              <a:buFont typeface="Arial" panose="020B0604020202020204" pitchFamily="34" charset="0"/>
              <a:buChar char="•"/>
            </a:pPr>
            <a:r>
              <a:rPr lang="en-US" sz="1100" b="1">
                <a:latin typeface="Calibri"/>
                <a:cs typeface="Calibri"/>
              </a:rPr>
              <a:t>Altitude</a:t>
            </a:r>
            <a:r>
              <a:rPr lang="en-US" sz="1100">
                <a:latin typeface="Calibri"/>
                <a:cs typeface="Calibri"/>
              </a:rPr>
              <a:t>: 8,000 feet</a:t>
            </a:r>
            <a:r>
              <a:rPr lang="en-US" sz="1100" b="0" i="0">
                <a:solidFill>
                  <a:srgbClr val="4D5156"/>
                </a:solidFill>
                <a:effectLst/>
                <a:latin typeface="Calibri"/>
                <a:cs typeface="Calibri"/>
              </a:rPr>
              <a:t>​</a:t>
            </a:r>
            <a:endParaRPr lang="en-US" sz="1100" b="0" i="0">
              <a:effectLst/>
              <a:latin typeface="Arial" panose="020B0604020202020204" pitchFamily="34" charset="0"/>
            </a:endParaRPr>
          </a:p>
          <a:p>
            <a:pPr>
              <a:buFont typeface="Arial" panose="020B0604020202020204" pitchFamily="34" charset="0"/>
              <a:buChar char="•"/>
            </a:pPr>
            <a:endParaRPr lang="en-US">
              <a:solidFill>
                <a:srgbClr val="4D5156"/>
              </a:solidFill>
              <a:latin typeface="Calibri"/>
              <a:cs typeface="Calibri"/>
            </a:endParaRPr>
          </a:p>
          <a:p>
            <a:pPr>
              <a:buFont typeface="Arial" panose="020B0604020202020204" pitchFamily="34" charset="0"/>
              <a:buChar char="●"/>
            </a:pPr>
            <a:r>
              <a:rPr lang="en-US">
                <a:solidFill>
                  <a:srgbClr val="4D5156"/>
                </a:solidFill>
              </a:rPr>
              <a:t>(Assumption: average tail wind speed of 12 knots)</a:t>
            </a:r>
          </a:p>
          <a:p>
            <a:pPr>
              <a:buFont typeface="Arial" panose="020B0604020202020204" pitchFamily="34" charset="0"/>
              <a:buChar char="•"/>
            </a:pPr>
            <a:endParaRPr lang="en-US">
              <a:solidFill>
                <a:srgbClr val="4D5156"/>
              </a:solidFill>
              <a:latin typeface="Calibri"/>
              <a:cs typeface="Calibri"/>
            </a:endParaRPr>
          </a:p>
        </p:txBody>
      </p:sp>
    </p:spTree>
    <p:extLst>
      <p:ext uri="{BB962C8B-B14F-4D97-AF65-F5344CB8AC3E}">
        <p14:creationId xmlns:p14="http://schemas.microsoft.com/office/powerpoint/2010/main" val="359449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8000 feet</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Would NOT require pressurization or oxygen</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Do not factor in specific monthly (February) winds</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Convective Atmospheric </a:t>
            </a:r>
            <a:r>
              <a:rPr lang="en-US" sz="1800" b="0" i="0" u="none" strike="noStrike">
                <a:solidFill>
                  <a:srgbClr val="E8EAED"/>
                </a:solidFill>
                <a:effectLst/>
                <a:latin typeface="Google Sans"/>
              </a:rPr>
              <a:t>Potential Energy</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E8EAED"/>
                </a:solidFill>
                <a:effectLst/>
                <a:latin typeface="Google Sans"/>
              </a:rPr>
              <a:t>Stronger north and south of the high pressure belts</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444444"/>
                </a:solidFill>
                <a:effectLst/>
                <a:latin typeface="Arial" panose="020B0604020202020204" pitchFamily="34" charset="0"/>
              </a:rPr>
              <a:t>Source: MATLAB </a:t>
            </a:r>
          </a:p>
          <a:p>
            <a:pPr algn="l" rtl="0" fontAlgn="base">
              <a:buFont typeface="Arial" panose="020B0604020202020204" pitchFamily="34" charset="0"/>
              <a:buChar char="•"/>
            </a:pPr>
            <a:r>
              <a:rPr lang="en-US" sz="1800" b="0" i="0" u="none" strike="noStrike">
                <a:solidFill>
                  <a:srgbClr val="212121"/>
                </a:solidFill>
                <a:effectLst/>
                <a:latin typeface="Roboto" panose="02000000000000000000" pitchFamily="2" charset="0"/>
              </a:rPr>
              <a:t>They used U.S. Naval Research Laboratory Horizontal Wind Model (HWM™) to calculate the meridional and zonal components of the wind </a:t>
            </a:r>
            <a:endParaRPr lang="en-US">
              <a:latin typeface="Calibri" panose="020F0502020204030204" pitchFamily="34" charset="0"/>
              <a:cs typeface="Calibri" panose="020F0502020204030204" pitchFamily="34" charset="0"/>
            </a:endParaRP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pPr lvl="1" algn="l"/>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0"/>
            <a:endParaRPr lang="en-US" sz="110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21640945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8000 feet</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Would NOT require pressurization or oxygen</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Do not factor in specific monthly (February) winds</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Convective Atmospheric </a:t>
            </a:r>
            <a:r>
              <a:rPr lang="en-US" sz="1800" b="0" i="0" u="none" strike="noStrike">
                <a:solidFill>
                  <a:srgbClr val="E8EAED"/>
                </a:solidFill>
                <a:effectLst/>
                <a:latin typeface="Google Sans"/>
              </a:rPr>
              <a:t>Potential Energy</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E8EAED"/>
                </a:solidFill>
                <a:effectLst/>
                <a:latin typeface="Google Sans"/>
              </a:rPr>
              <a:t>Stronger north and south of the high pressure belts</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444444"/>
                </a:solidFill>
                <a:effectLst/>
                <a:latin typeface="Arial" panose="020B0604020202020204" pitchFamily="34" charset="0"/>
              </a:rPr>
              <a:t>Source: MATLAB </a:t>
            </a:r>
          </a:p>
          <a:p>
            <a:pPr algn="l" rtl="0" fontAlgn="base">
              <a:buFont typeface="Arial" panose="020B0604020202020204" pitchFamily="34" charset="0"/>
              <a:buChar char="•"/>
            </a:pPr>
            <a:r>
              <a:rPr lang="en-US" sz="1800" b="0" i="0" u="none" strike="noStrike">
                <a:solidFill>
                  <a:srgbClr val="212121"/>
                </a:solidFill>
                <a:effectLst/>
                <a:latin typeface="Roboto" panose="02000000000000000000" pitchFamily="2" charset="0"/>
              </a:rPr>
              <a:t>They used U.S. Naval Research Laboratory Horizontal Wind Model (HWM™) to calculate the meridional and zonal components of the wind </a:t>
            </a:r>
            <a:endParaRPr lang="en-US">
              <a:latin typeface="Calibri" panose="020F0502020204030204" pitchFamily="34" charset="0"/>
              <a:cs typeface="Calibri" panose="020F0502020204030204" pitchFamily="34" charset="0"/>
            </a:endParaRP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pPr lvl="1" algn="l"/>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0"/>
            <a:endParaRPr lang="en-US" sz="110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4068972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8000 feet</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Would NOT require pressurization or oxygen</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Do not factor in specific monthly (February) winds</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Convective Atmospheric </a:t>
            </a:r>
            <a:r>
              <a:rPr lang="en-US" sz="1800" b="0" i="0" u="none" strike="noStrike">
                <a:solidFill>
                  <a:srgbClr val="E8EAED"/>
                </a:solidFill>
                <a:effectLst/>
                <a:latin typeface="Google Sans"/>
              </a:rPr>
              <a:t>Potential Energy</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E8EAED"/>
                </a:solidFill>
                <a:effectLst/>
                <a:latin typeface="Google Sans"/>
              </a:rPr>
              <a:t>Stronger north and south of the high pressure belts</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444444"/>
                </a:solidFill>
                <a:effectLst/>
                <a:latin typeface="Arial" panose="020B0604020202020204" pitchFamily="34" charset="0"/>
              </a:rPr>
              <a:t>Source: MATLAB </a:t>
            </a:r>
          </a:p>
          <a:p>
            <a:pPr algn="l" rtl="0" fontAlgn="base">
              <a:buFont typeface="Arial" panose="020B0604020202020204" pitchFamily="34" charset="0"/>
              <a:buChar char="•"/>
            </a:pPr>
            <a:r>
              <a:rPr lang="en-US" sz="1800" b="0" i="0" u="none" strike="noStrike">
                <a:solidFill>
                  <a:srgbClr val="212121"/>
                </a:solidFill>
                <a:effectLst/>
                <a:latin typeface="Roboto" panose="02000000000000000000" pitchFamily="2" charset="0"/>
              </a:rPr>
              <a:t>They used U.S. Naval Research Laboratory Horizontal Wind Model (HWM™) to calculate the meridional and zonal components of the wind </a:t>
            </a:r>
            <a:endParaRPr lang="en-US">
              <a:latin typeface="Calibri" panose="020F0502020204030204" pitchFamily="34" charset="0"/>
              <a:cs typeface="Calibri" panose="020F0502020204030204" pitchFamily="34" charset="0"/>
            </a:endParaRP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pPr lvl="1" algn="l"/>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0"/>
            <a:endParaRPr lang="en-US" sz="110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034681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70152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0" i="0">
              <a:effectLst/>
              <a:latin typeface="Arial" panose="020B0604020202020204" pitchFamily="34" charset="0"/>
            </a:endParaRPr>
          </a:p>
        </p:txBody>
      </p:sp>
    </p:spTree>
    <p:extLst>
      <p:ext uri="{BB962C8B-B14F-4D97-AF65-F5344CB8AC3E}">
        <p14:creationId xmlns:p14="http://schemas.microsoft.com/office/powerpoint/2010/main" val="2266326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Develop requirements for our program based off the needs of our stakeholders</a:t>
            </a:r>
          </a:p>
          <a:p>
            <a:r>
              <a:rPr lang="en-US" b="0" i="0">
                <a:effectLst/>
                <a:latin typeface="Arial" panose="020B0604020202020204" pitchFamily="34" charset="0"/>
              </a:rPr>
              <a:t>Requirements explored in depth later in presentation</a:t>
            </a:r>
          </a:p>
          <a:p>
            <a:r>
              <a:rPr lang="en-US" b="0" i="0">
                <a:effectLst/>
                <a:latin typeface="Arial" panose="020B0604020202020204" pitchFamily="34" charset="0"/>
              </a:rPr>
              <a:t>Internal:</a:t>
            </a:r>
          </a:p>
          <a:p>
            <a:pPr lvl="1"/>
            <a:r>
              <a:rPr lang="en-US" b="0" i="0">
                <a:effectLst/>
                <a:latin typeface="Arial" panose="020B0604020202020204" pitchFamily="34" charset="0"/>
              </a:rPr>
              <a:t>Program Schedule</a:t>
            </a:r>
          </a:p>
          <a:p>
            <a:pPr lvl="1"/>
            <a:r>
              <a:rPr lang="en-US" b="0" i="0">
                <a:effectLst/>
                <a:latin typeface="Arial" panose="020B0604020202020204" pitchFamily="34" charset="0"/>
              </a:rPr>
              <a:t>Logistics</a:t>
            </a:r>
          </a:p>
          <a:p>
            <a:pPr lvl="0"/>
            <a:r>
              <a:rPr lang="en-US" b="0" i="0">
                <a:effectLst/>
                <a:latin typeface="Arial" panose="020B0604020202020204" pitchFamily="34" charset="0"/>
              </a:rPr>
              <a:t>External</a:t>
            </a:r>
          </a:p>
          <a:p>
            <a:pPr lvl="1"/>
            <a:r>
              <a:rPr lang="en-US" b="0" i="0">
                <a:effectLst/>
                <a:latin typeface="Arial" panose="020B0604020202020204" pitchFamily="34" charset="0"/>
              </a:rPr>
              <a:t>Mission Profile</a:t>
            </a:r>
          </a:p>
          <a:p>
            <a:pPr lvl="1"/>
            <a:r>
              <a:rPr lang="en-US" b="0" i="0">
                <a:effectLst/>
                <a:latin typeface="Arial" panose="020B0604020202020204" pitchFamily="34" charset="0"/>
              </a:rPr>
              <a:t>Support</a:t>
            </a:r>
          </a:p>
          <a:p>
            <a:pPr lvl="0"/>
            <a:r>
              <a:rPr lang="en-US" b="0" i="0">
                <a:effectLst/>
                <a:latin typeface="Arial" panose="020B0604020202020204" pitchFamily="34" charset="0"/>
              </a:rPr>
              <a:t>End-User</a:t>
            </a:r>
          </a:p>
          <a:p>
            <a:pPr lvl="1"/>
            <a:r>
              <a:rPr lang="en-US" b="0" i="0">
                <a:effectLst/>
                <a:latin typeface="Arial" panose="020B0604020202020204" pitchFamily="34" charset="0"/>
              </a:rPr>
              <a:t>Safety</a:t>
            </a:r>
          </a:p>
        </p:txBody>
      </p:sp>
    </p:spTree>
    <p:extLst>
      <p:ext uri="{BB962C8B-B14F-4D97-AF65-F5344CB8AC3E}">
        <p14:creationId xmlns:p14="http://schemas.microsoft.com/office/powerpoint/2010/main" val="1501723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Develop requirements for our program based off the needs of our stakeholders</a:t>
            </a:r>
          </a:p>
          <a:p>
            <a:r>
              <a:rPr lang="en-US" b="0" i="0">
                <a:effectLst/>
                <a:latin typeface="Arial" panose="020B0604020202020204" pitchFamily="34" charset="0"/>
              </a:rPr>
              <a:t>Requirements explored in depth later in presentation</a:t>
            </a:r>
          </a:p>
          <a:p>
            <a:r>
              <a:rPr lang="en-US" b="0" i="0">
                <a:effectLst/>
                <a:latin typeface="Arial" panose="020B0604020202020204" pitchFamily="34" charset="0"/>
              </a:rPr>
              <a:t>Internal:</a:t>
            </a:r>
          </a:p>
          <a:p>
            <a:pPr lvl="1"/>
            <a:r>
              <a:rPr lang="en-US" b="0" i="0">
                <a:effectLst/>
                <a:latin typeface="Arial" panose="020B0604020202020204" pitchFamily="34" charset="0"/>
              </a:rPr>
              <a:t>Program Schedule</a:t>
            </a:r>
          </a:p>
          <a:p>
            <a:pPr lvl="1"/>
            <a:r>
              <a:rPr lang="en-US" b="0" i="0">
                <a:effectLst/>
                <a:latin typeface="Arial" panose="020B0604020202020204" pitchFamily="34" charset="0"/>
              </a:rPr>
              <a:t>Logistics</a:t>
            </a:r>
          </a:p>
          <a:p>
            <a:pPr lvl="0"/>
            <a:r>
              <a:rPr lang="en-US" b="0" i="0">
                <a:effectLst/>
                <a:latin typeface="Arial" panose="020B0604020202020204" pitchFamily="34" charset="0"/>
              </a:rPr>
              <a:t>External</a:t>
            </a:r>
          </a:p>
          <a:p>
            <a:pPr lvl="1"/>
            <a:r>
              <a:rPr lang="en-US" b="0" i="0">
                <a:effectLst/>
                <a:latin typeface="Arial" panose="020B0604020202020204" pitchFamily="34" charset="0"/>
              </a:rPr>
              <a:t>Mission Profile</a:t>
            </a:r>
          </a:p>
          <a:p>
            <a:pPr lvl="1"/>
            <a:r>
              <a:rPr lang="en-US" b="0" i="0">
                <a:effectLst/>
                <a:latin typeface="Arial" panose="020B0604020202020204" pitchFamily="34" charset="0"/>
              </a:rPr>
              <a:t>Support</a:t>
            </a:r>
          </a:p>
          <a:p>
            <a:pPr lvl="0"/>
            <a:r>
              <a:rPr lang="en-US" b="0" i="0">
                <a:effectLst/>
                <a:latin typeface="Arial" panose="020B0604020202020204" pitchFamily="34" charset="0"/>
              </a:rPr>
              <a:t>End-User</a:t>
            </a:r>
          </a:p>
          <a:p>
            <a:pPr lvl="1"/>
            <a:r>
              <a:rPr lang="en-US" b="0" i="0">
                <a:effectLst/>
                <a:latin typeface="Arial" panose="020B0604020202020204" pitchFamily="34" charset="0"/>
              </a:rPr>
              <a:t>Safety</a:t>
            </a:r>
          </a:p>
        </p:txBody>
      </p:sp>
    </p:spTree>
    <p:extLst>
      <p:ext uri="{BB962C8B-B14F-4D97-AF65-F5344CB8AC3E}">
        <p14:creationId xmlns:p14="http://schemas.microsoft.com/office/powerpoint/2010/main" val="993251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Develop requirements for our program based off the needs of our stakeholders</a:t>
            </a:r>
          </a:p>
          <a:p>
            <a:r>
              <a:rPr lang="en-US" b="0" i="0">
                <a:effectLst/>
                <a:latin typeface="Arial" panose="020B0604020202020204" pitchFamily="34" charset="0"/>
              </a:rPr>
              <a:t>Requirements explored in depth later in presentation</a:t>
            </a:r>
          </a:p>
          <a:p>
            <a:r>
              <a:rPr lang="en-US" b="0" i="0">
                <a:effectLst/>
                <a:latin typeface="Arial" panose="020B0604020202020204" pitchFamily="34" charset="0"/>
              </a:rPr>
              <a:t>Internal:</a:t>
            </a:r>
          </a:p>
          <a:p>
            <a:pPr lvl="1"/>
            <a:r>
              <a:rPr lang="en-US" b="0" i="0">
                <a:effectLst/>
                <a:latin typeface="Arial" panose="020B0604020202020204" pitchFamily="34" charset="0"/>
              </a:rPr>
              <a:t>Program Schedule</a:t>
            </a:r>
          </a:p>
          <a:p>
            <a:pPr lvl="1"/>
            <a:r>
              <a:rPr lang="en-US" b="0" i="0">
                <a:effectLst/>
                <a:latin typeface="Arial" panose="020B0604020202020204" pitchFamily="34" charset="0"/>
              </a:rPr>
              <a:t>Logistics</a:t>
            </a:r>
          </a:p>
          <a:p>
            <a:pPr lvl="0"/>
            <a:r>
              <a:rPr lang="en-US" b="0" i="0">
                <a:effectLst/>
                <a:latin typeface="Arial" panose="020B0604020202020204" pitchFamily="34" charset="0"/>
              </a:rPr>
              <a:t>External</a:t>
            </a:r>
          </a:p>
          <a:p>
            <a:pPr lvl="1"/>
            <a:r>
              <a:rPr lang="en-US" b="0" i="0">
                <a:effectLst/>
                <a:latin typeface="Arial" panose="020B0604020202020204" pitchFamily="34" charset="0"/>
              </a:rPr>
              <a:t>Mission Profile</a:t>
            </a:r>
          </a:p>
          <a:p>
            <a:pPr lvl="1"/>
            <a:r>
              <a:rPr lang="en-US" b="0" i="0">
                <a:effectLst/>
                <a:latin typeface="Arial" panose="020B0604020202020204" pitchFamily="34" charset="0"/>
              </a:rPr>
              <a:t>Support</a:t>
            </a:r>
          </a:p>
          <a:p>
            <a:pPr lvl="0"/>
            <a:r>
              <a:rPr lang="en-US" b="0" i="0">
                <a:effectLst/>
                <a:latin typeface="Arial" panose="020B0604020202020204" pitchFamily="34" charset="0"/>
              </a:rPr>
              <a:t>End-User</a:t>
            </a:r>
          </a:p>
          <a:p>
            <a:pPr lvl="1"/>
            <a:r>
              <a:rPr lang="en-US" b="0" i="0">
                <a:effectLst/>
                <a:latin typeface="Arial" panose="020B0604020202020204" pitchFamily="34" charset="0"/>
              </a:rPr>
              <a:t>Safety</a:t>
            </a:r>
          </a:p>
        </p:txBody>
      </p:sp>
    </p:spTree>
    <p:extLst>
      <p:ext uri="{BB962C8B-B14F-4D97-AF65-F5344CB8AC3E}">
        <p14:creationId xmlns:p14="http://schemas.microsoft.com/office/powerpoint/2010/main" val="3149850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Flightpath: Depicts 5 phases of flight</a:t>
            </a:r>
          </a:p>
          <a:p>
            <a:r>
              <a:rPr lang="en-US"/>
              <a:t>Takeoff and land at same airport</a:t>
            </a:r>
          </a:p>
          <a:p>
            <a:r>
              <a:rPr lang="en-US"/>
              <a:t>Support and Safety: Ground support communicates around the world via satellite, emergency support on standby</a:t>
            </a:r>
          </a:p>
        </p:txBody>
      </p:sp>
    </p:spTree>
    <p:extLst>
      <p:ext uri="{BB962C8B-B14F-4D97-AF65-F5344CB8AC3E}">
        <p14:creationId xmlns:p14="http://schemas.microsoft.com/office/powerpoint/2010/main" val="62077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High-level objectives of the project from when we were tasked with the project</a:t>
            </a:r>
          </a:p>
          <a:p>
            <a:r>
              <a:rPr lang="en-US"/>
              <a:t>Circumnavigate the world</a:t>
            </a:r>
          </a:p>
          <a:p>
            <a:r>
              <a:rPr lang="en-US"/>
              <a:t>Set FAI record for SPEED</a:t>
            </a:r>
          </a:p>
          <a:p>
            <a:r>
              <a:rPr lang="en-US"/>
              <a:t>Federation </a:t>
            </a:r>
            <a:r>
              <a:rPr lang="en-US" err="1"/>
              <a:t>Aeronautique</a:t>
            </a:r>
            <a:r>
              <a:rPr lang="en-US"/>
              <a:t> </a:t>
            </a:r>
            <a:r>
              <a:rPr lang="en-US" err="1"/>
              <a:t>Internationale</a:t>
            </a:r>
            <a:endParaRPr lang="en-US"/>
          </a:p>
        </p:txBody>
      </p:sp>
    </p:spTree>
    <p:extLst>
      <p:ext uri="{BB962C8B-B14F-4D97-AF65-F5344CB8AC3E}">
        <p14:creationId xmlns:p14="http://schemas.microsoft.com/office/powerpoint/2010/main" val="2909854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Develop requirements for our program based off the needs of our stakeholders</a:t>
            </a:r>
          </a:p>
          <a:p>
            <a:r>
              <a:rPr lang="en-US" b="0" i="0">
                <a:effectLst/>
                <a:latin typeface="Arial" panose="020B0604020202020204" pitchFamily="34" charset="0"/>
              </a:rPr>
              <a:t>Requirements explored in depth later in presentation</a:t>
            </a:r>
          </a:p>
          <a:p>
            <a:r>
              <a:rPr lang="en-US" b="0" i="0">
                <a:effectLst/>
                <a:latin typeface="Arial" panose="020B0604020202020204" pitchFamily="34" charset="0"/>
              </a:rPr>
              <a:t>Internal:</a:t>
            </a:r>
          </a:p>
          <a:p>
            <a:pPr lvl="1"/>
            <a:r>
              <a:rPr lang="en-US" b="0" i="0">
                <a:effectLst/>
                <a:latin typeface="Arial" panose="020B0604020202020204" pitchFamily="34" charset="0"/>
              </a:rPr>
              <a:t>Program Schedule</a:t>
            </a:r>
          </a:p>
          <a:p>
            <a:pPr lvl="1"/>
            <a:r>
              <a:rPr lang="en-US" b="0" i="0">
                <a:effectLst/>
                <a:latin typeface="Arial" panose="020B0604020202020204" pitchFamily="34" charset="0"/>
              </a:rPr>
              <a:t>Logistics</a:t>
            </a:r>
          </a:p>
          <a:p>
            <a:pPr lvl="0"/>
            <a:r>
              <a:rPr lang="en-US" b="0" i="0">
                <a:effectLst/>
                <a:latin typeface="Arial" panose="020B0604020202020204" pitchFamily="34" charset="0"/>
              </a:rPr>
              <a:t>External</a:t>
            </a:r>
          </a:p>
          <a:p>
            <a:pPr lvl="1"/>
            <a:r>
              <a:rPr lang="en-US" b="0" i="0">
                <a:effectLst/>
                <a:latin typeface="Arial" panose="020B0604020202020204" pitchFamily="34" charset="0"/>
              </a:rPr>
              <a:t>Mission Profile</a:t>
            </a:r>
          </a:p>
          <a:p>
            <a:pPr lvl="1"/>
            <a:r>
              <a:rPr lang="en-US" b="0" i="0">
                <a:effectLst/>
                <a:latin typeface="Arial" panose="020B0604020202020204" pitchFamily="34" charset="0"/>
              </a:rPr>
              <a:t>Support</a:t>
            </a:r>
          </a:p>
          <a:p>
            <a:pPr lvl="0"/>
            <a:r>
              <a:rPr lang="en-US" b="0" i="0">
                <a:effectLst/>
                <a:latin typeface="Arial" panose="020B0604020202020204" pitchFamily="34" charset="0"/>
              </a:rPr>
              <a:t>End-User</a:t>
            </a:r>
          </a:p>
          <a:p>
            <a:pPr lvl="1"/>
            <a:r>
              <a:rPr lang="en-US" b="0" i="0">
                <a:effectLst/>
                <a:latin typeface="Arial" panose="020B0604020202020204" pitchFamily="34" charset="0"/>
              </a:rPr>
              <a:t>Safety</a:t>
            </a:r>
          </a:p>
        </p:txBody>
      </p:sp>
    </p:spTree>
    <p:extLst>
      <p:ext uri="{BB962C8B-B14F-4D97-AF65-F5344CB8AC3E}">
        <p14:creationId xmlns:p14="http://schemas.microsoft.com/office/powerpoint/2010/main" val="5194215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Estimates of Empty Weight Ratio</a:t>
            </a:r>
          </a:p>
          <a:p>
            <a:pPr lvl="1"/>
            <a:r>
              <a:rPr lang="en-US" b="0" i="0">
                <a:effectLst/>
                <a:latin typeface="Arial" panose="020B0604020202020204" pitchFamily="34" charset="0"/>
              </a:rPr>
              <a:t>Main part of briefing</a:t>
            </a:r>
          </a:p>
          <a:p>
            <a:r>
              <a:rPr lang="en-US" b="0" i="0">
                <a:effectLst/>
                <a:latin typeface="Arial" panose="020B0604020202020204" pitchFamily="34" charset="0"/>
              </a:rPr>
              <a:t>Group Weight Calculations</a:t>
            </a:r>
          </a:p>
          <a:p>
            <a:pPr lvl="1"/>
            <a:r>
              <a:rPr lang="en-US" b="0" i="0">
                <a:effectLst/>
                <a:latin typeface="Arial" panose="020B0604020202020204" pitchFamily="34" charset="0"/>
              </a:rPr>
              <a:t>Started, covered at end of briefing</a:t>
            </a:r>
          </a:p>
          <a:p>
            <a:pPr lvl="1"/>
            <a:r>
              <a:rPr lang="en-US" b="0" i="0">
                <a:effectLst/>
                <a:latin typeface="Arial" panose="020B0604020202020204" pitchFamily="34" charset="0"/>
              </a:rPr>
              <a:t>started calcs on empty weight</a:t>
            </a:r>
          </a:p>
          <a:p>
            <a:r>
              <a:rPr lang="en-US" b="0" i="0">
                <a:effectLst/>
                <a:latin typeface="Arial" panose="020B0604020202020204" pitchFamily="34" charset="0"/>
              </a:rPr>
              <a:t>Build-Up Weight Calculation</a:t>
            </a:r>
          </a:p>
          <a:p>
            <a:pPr lvl="1"/>
            <a:r>
              <a:rPr lang="en-US" b="0" i="0">
                <a:effectLst/>
                <a:latin typeface="Arial" panose="020B0604020202020204" pitchFamily="34" charset="0"/>
              </a:rPr>
              <a:t>Input when plane subsystems are designed, input individual parts</a:t>
            </a:r>
          </a:p>
          <a:p>
            <a:r>
              <a:rPr lang="en-US" b="0" i="0">
                <a:effectLst/>
                <a:latin typeface="Arial" panose="020B0604020202020204" pitchFamily="34" charset="0"/>
              </a:rPr>
              <a:t>Weighing of Actual Parts</a:t>
            </a:r>
          </a:p>
          <a:p>
            <a:pPr lvl="1"/>
            <a:r>
              <a:rPr lang="en-US" b="0" i="0">
                <a:effectLst/>
                <a:latin typeface="Arial" panose="020B0604020202020204" pitchFamily="34" charset="0"/>
              </a:rPr>
              <a:t>Weight actual parts during detail design, manufacturing</a:t>
            </a:r>
          </a:p>
          <a:p>
            <a:pPr lvl="1"/>
            <a:r>
              <a:rPr lang="en-US" b="0" i="0">
                <a:effectLst/>
                <a:latin typeface="Arial" panose="020B0604020202020204" pitchFamily="34" charset="0"/>
              </a:rPr>
              <a:t>Compare to estimates and calculations</a:t>
            </a:r>
          </a:p>
        </p:txBody>
      </p:sp>
    </p:spTree>
    <p:extLst>
      <p:ext uri="{BB962C8B-B14F-4D97-AF65-F5344CB8AC3E}">
        <p14:creationId xmlns:p14="http://schemas.microsoft.com/office/powerpoint/2010/main" val="2945359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Color coded</a:t>
            </a:r>
          </a:p>
          <a:p>
            <a:pPr lvl="1"/>
            <a:r>
              <a:rPr lang="en-US"/>
              <a:t>Inputs: in yellow, from mission</a:t>
            </a:r>
          </a:p>
          <a:p>
            <a:pPr lvl="1"/>
            <a:r>
              <a:rPr lang="en-US"/>
              <a:t>Variables: use competitive assessment for this iteration</a:t>
            </a:r>
          </a:p>
          <a:p>
            <a:pPr lvl="1"/>
            <a:r>
              <a:rPr lang="en-US"/>
              <a:t>Methods: in green</a:t>
            </a:r>
          </a:p>
          <a:p>
            <a:r>
              <a:rPr lang="en-US"/>
              <a:t>Start with Stakeholders</a:t>
            </a:r>
          </a:p>
          <a:p>
            <a:r>
              <a:rPr lang="en-US"/>
              <a:t>Constraint Diagram: Will be conducted in the upcoming weeks presented during sizing results</a:t>
            </a:r>
          </a:p>
          <a:p>
            <a:pPr lvl="1"/>
            <a:r>
              <a:rPr lang="en-US"/>
              <a:t>Wing reference area, thrust</a:t>
            </a:r>
          </a:p>
        </p:txBody>
      </p:sp>
    </p:spTree>
    <p:extLst>
      <p:ext uri="{BB962C8B-B14F-4D97-AF65-F5344CB8AC3E}">
        <p14:creationId xmlns:p14="http://schemas.microsoft.com/office/powerpoint/2010/main" val="2756220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a:effectLst/>
                <a:latin typeface="Arial" panose="020B0604020202020204" pitchFamily="34" charset="0"/>
              </a:rPr>
              <a:t>Develop requirements for our program based off the needs of our stakeholders</a:t>
            </a:r>
          </a:p>
          <a:p>
            <a:r>
              <a:rPr lang="en-US" b="0" i="0">
                <a:effectLst/>
                <a:latin typeface="Arial" panose="020B0604020202020204" pitchFamily="34" charset="0"/>
              </a:rPr>
              <a:t>Requirements explored in depth later in presentation</a:t>
            </a:r>
          </a:p>
          <a:p>
            <a:r>
              <a:rPr lang="en-US" b="0" i="0">
                <a:effectLst/>
                <a:latin typeface="Arial" panose="020B0604020202020204" pitchFamily="34" charset="0"/>
              </a:rPr>
              <a:t>Internal:</a:t>
            </a:r>
          </a:p>
          <a:p>
            <a:pPr lvl="1"/>
            <a:r>
              <a:rPr lang="en-US" b="0" i="0">
                <a:effectLst/>
                <a:latin typeface="Arial" panose="020B0604020202020204" pitchFamily="34" charset="0"/>
              </a:rPr>
              <a:t>Program Schedule</a:t>
            </a:r>
          </a:p>
          <a:p>
            <a:pPr lvl="1"/>
            <a:r>
              <a:rPr lang="en-US" b="0" i="0">
                <a:effectLst/>
                <a:latin typeface="Arial" panose="020B0604020202020204" pitchFamily="34" charset="0"/>
              </a:rPr>
              <a:t>Logistics</a:t>
            </a:r>
          </a:p>
          <a:p>
            <a:pPr lvl="0"/>
            <a:r>
              <a:rPr lang="en-US" b="0" i="0">
                <a:effectLst/>
                <a:latin typeface="Arial" panose="020B0604020202020204" pitchFamily="34" charset="0"/>
              </a:rPr>
              <a:t>External</a:t>
            </a:r>
          </a:p>
          <a:p>
            <a:pPr lvl="1"/>
            <a:r>
              <a:rPr lang="en-US" b="0" i="0">
                <a:effectLst/>
                <a:latin typeface="Arial" panose="020B0604020202020204" pitchFamily="34" charset="0"/>
              </a:rPr>
              <a:t>Mission Profile</a:t>
            </a:r>
          </a:p>
          <a:p>
            <a:pPr lvl="1"/>
            <a:r>
              <a:rPr lang="en-US" b="0" i="0">
                <a:effectLst/>
                <a:latin typeface="Arial" panose="020B0604020202020204" pitchFamily="34" charset="0"/>
              </a:rPr>
              <a:t>Support</a:t>
            </a:r>
          </a:p>
          <a:p>
            <a:pPr lvl="0"/>
            <a:r>
              <a:rPr lang="en-US" b="0" i="0">
                <a:effectLst/>
                <a:latin typeface="Arial" panose="020B0604020202020204" pitchFamily="34" charset="0"/>
              </a:rPr>
              <a:t>End-User</a:t>
            </a:r>
          </a:p>
          <a:p>
            <a:pPr lvl="1"/>
            <a:r>
              <a:rPr lang="en-US" b="0" i="0">
                <a:effectLst/>
                <a:latin typeface="Arial" panose="020B0604020202020204" pitchFamily="34" charset="0"/>
              </a:rPr>
              <a:t>Safety</a:t>
            </a:r>
          </a:p>
        </p:txBody>
      </p:sp>
    </p:spTree>
    <p:extLst>
      <p:ext uri="{BB962C8B-B14F-4D97-AF65-F5344CB8AC3E}">
        <p14:creationId xmlns:p14="http://schemas.microsoft.com/office/powerpoint/2010/main" val="97922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Timeline of the overall program</a:t>
            </a:r>
          </a:p>
          <a:p>
            <a:pPr lvl="1">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From company management</a:t>
            </a:r>
          </a:p>
          <a:p>
            <a:pPr lvl="0">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Time: Ready to test by Jan. 2027</a:t>
            </a:r>
          </a:p>
          <a:p>
            <a:pPr lvl="1">
              <a:lnSpc>
                <a:spcPct val="100000"/>
              </a:lnSpc>
              <a:buFont typeface="Arial" panose="020B0604020202020204" pitchFamily="34" charset="0"/>
              <a:buChar char="•"/>
            </a:pPr>
            <a:r>
              <a:rPr lang="en-US" b="0">
                <a:latin typeface="Calibri" panose="020F0502020204030204" pitchFamily="34" charset="0"/>
                <a:cs typeface="Calibri" panose="020F0502020204030204" pitchFamily="34" charset="0"/>
              </a:rPr>
              <a:t>3 and a half year program</a:t>
            </a:r>
          </a:p>
          <a:p>
            <a:pPr lvl="0">
              <a:lnSpc>
                <a:spcPct val="100000"/>
              </a:lnSpc>
              <a:buFont typeface="Arial" panose="020B0604020202020204" pitchFamily="34" charset="0"/>
              <a:buChar char="•"/>
            </a:pPr>
            <a:r>
              <a:rPr lang="en-US">
                <a:latin typeface="Calibri" panose="020F0502020204030204" pitchFamily="34" charset="0"/>
                <a:cs typeface="Calibri" panose="020F0502020204030204" pitchFamily="34" charset="0"/>
              </a:rPr>
              <a:t>Design Complete: Jan. 2025</a:t>
            </a:r>
          </a:p>
          <a:p>
            <a:pPr lvl="0">
              <a:lnSpc>
                <a:spcPct val="100000"/>
              </a:lnSpc>
              <a:buFont typeface="Arial" panose="020B0604020202020204" pitchFamily="34" charset="0"/>
              <a:buChar char="•"/>
            </a:pPr>
            <a:r>
              <a:rPr lang="en-US">
                <a:latin typeface="Calibri" panose="020F0502020204030204" pitchFamily="34" charset="0"/>
                <a:cs typeface="Calibri" panose="020F0502020204030204" pitchFamily="34" charset="0"/>
              </a:rPr>
              <a:t>Manufacturing Complete: June 2026</a:t>
            </a:r>
          </a:p>
          <a:p>
            <a:pPr lvl="1">
              <a:lnSpc>
                <a:spcPct val="100000"/>
              </a:lnSpc>
              <a:buFont typeface="Arial" panose="020B0604020202020204" pitchFamily="34" charset="0"/>
              <a:buChar char="•"/>
            </a:pPr>
            <a:r>
              <a:rPr lang="en-US">
                <a:latin typeface="Calibri" panose="020F0502020204030204" pitchFamily="34" charset="0"/>
                <a:cs typeface="Calibri" panose="020F0502020204030204" pitchFamily="34" charset="0"/>
              </a:rPr>
              <a:t>18 months to manufacture</a:t>
            </a:r>
          </a:p>
        </p:txBody>
      </p:sp>
    </p:spTree>
    <p:extLst>
      <p:ext uri="{BB962C8B-B14F-4D97-AF65-F5344CB8AC3E}">
        <p14:creationId xmlns:p14="http://schemas.microsoft.com/office/powerpoint/2010/main" val="2842484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Range: </a:t>
            </a:r>
            <a:r>
              <a:rPr lang="en-US" sz="1100" b="0" i="0" u="none" strike="noStrike">
                <a:solidFill>
                  <a:srgbClr val="3F3F3F"/>
                </a:solidFill>
                <a:effectLst/>
                <a:latin typeface="Calibri"/>
                <a:cs typeface="Calibri"/>
              </a:rPr>
              <a:t>38,250 km</a:t>
            </a:r>
          </a:p>
          <a:p>
            <a:pPr lvl="1" algn="l" rtl="0" fontAlgn="base">
              <a:buFont typeface="Arial" panose="020B0604020202020204" pitchFamily="34" charset="0"/>
              <a:buChar char="•"/>
            </a:pPr>
            <a:r>
              <a:rPr lang="en-US" sz="1100" b="0" i="0" u="none" strike="noStrike">
                <a:solidFill>
                  <a:srgbClr val="3F3F3F"/>
                </a:solidFill>
                <a:effectLst/>
                <a:latin typeface="Calibri"/>
                <a:cs typeface="Calibri"/>
              </a:rPr>
              <a:t>Length of flightpath</a:t>
            </a:r>
          </a:p>
          <a:p>
            <a:pPr fontAlgn="base">
              <a:buFont typeface="Arial" panose="020B0604020202020204" pitchFamily="34" charset="0"/>
              <a:buChar char="•"/>
            </a:pPr>
            <a:r>
              <a:rPr lang="en-US" sz="1100" b="1" i="0" u="none" strike="noStrike">
                <a:solidFill>
                  <a:srgbClr val="3F3F3F"/>
                </a:solidFill>
                <a:effectLst/>
                <a:latin typeface="Calibri"/>
                <a:cs typeface="Calibri"/>
              </a:rPr>
              <a:t>Capable Range</a:t>
            </a:r>
            <a:r>
              <a:rPr lang="en-US" sz="1100" b="0" i="0" u="none" strike="noStrike">
                <a:solidFill>
                  <a:srgbClr val="3F3F3F"/>
                </a:solidFill>
                <a:effectLst/>
                <a:latin typeface="Calibri"/>
                <a:cs typeface="Calibri"/>
              </a:rPr>
              <a:t>: 43,570 km</a:t>
            </a:r>
            <a:r>
              <a:rPr lang="en-US" sz="1100" b="0" i="0">
                <a:solidFill>
                  <a:srgbClr val="3F3F3F"/>
                </a:solidFill>
                <a:effectLst/>
                <a:latin typeface="Calibri"/>
                <a:cs typeface="Calibri"/>
              </a:rPr>
              <a:t>​</a:t>
            </a:r>
          </a:p>
          <a:p>
            <a:pPr lvl="1" fontAlgn="base">
              <a:buFont typeface="Arial" panose="020B0604020202020204" pitchFamily="34" charset="0"/>
              <a:buChar char="•"/>
            </a:pPr>
            <a:r>
              <a:rPr lang="en-US" sz="1100" b="0" i="0">
                <a:solidFill>
                  <a:srgbClr val="3F3F3F"/>
                </a:solidFill>
                <a:effectLst/>
                <a:latin typeface="Calibri"/>
                <a:cs typeface="Calibri"/>
              </a:rPr>
              <a:t>Account for margin of safety</a:t>
            </a:r>
            <a:endParaRPr lang="en-US" sz="1100" b="0" i="0">
              <a:solidFill>
                <a:srgbClr val="000000"/>
              </a:solidFill>
              <a:effectLst/>
              <a:latin typeface="Calibri"/>
              <a:cs typeface="Calibri"/>
            </a:endParaRPr>
          </a:p>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Time</a:t>
            </a:r>
            <a:r>
              <a:rPr lang="en-US" sz="1100" b="0" i="0" u="none" strike="noStrike">
                <a:solidFill>
                  <a:srgbClr val="3F3F3F"/>
                </a:solidFill>
                <a:effectLst/>
                <a:latin typeface="Calibri"/>
                <a:cs typeface="Calibri"/>
              </a:rPr>
              <a:t>: 180 </a:t>
            </a:r>
            <a:r>
              <a:rPr lang="en-US" sz="1100" b="0" i="0" u="none" strike="noStrike">
                <a:solidFill>
                  <a:srgbClr val="4D5156"/>
                </a:solidFill>
                <a:effectLst/>
                <a:latin typeface="Calibri"/>
                <a:cs typeface="Calibri"/>
              </a:rPr>
              <a:t>hours</a:t>
            </a:r>
            <a:r>
              <a:rPr lang="en-US" sz="1100" b="0" i="0">
                <a:solidFill>
                  <a:srgbClr val="4D5156"/>
                </a:solidFill>
                <a:effectLst/>
                <a:latin typeface="Calibri"/>
                <a:cs typeface="Calibri"/>
              </a:rPr>
              <a:t>​</a:t>
            </a:r>
          </a:p>
          <a:p>
            <a:pPr lvl="1" algn="l" rtl="0" fontAlgn="base">
              <a:buFont typeface="Arial" panose="020B0604020202020204" pitchFamily="34" charset="0"/>
              <a:buChar char="•"/>
            </a:pPr>
            <a:r>
              <a:rPr lang="en-US" b="0" i="0">
                <a:solidFill>
                  <a:srgbClr val="000000"/>
                </a:solidFill>
                <a:effectLst/>
              </a:rPr>
              <a:t>Nominal mission time</a:t>
            </a:r>
          </a:p>
          <a:p>
            <a:pPr algn="l" rtl="0" fontAlgn="base">
              <a:buFont typeface="Arial" panose="020B0604020202020204" pitchFamily="34" charset="0"/>
              <a:buChar char="•"/>
            </a:pPr>
            <a:r>
              <a:rPr lang="en-US" sz="1100" b="1" i="0" u="none" strike="noStrike">
                <a:solidFill>
                  <a:srgbClr val="4D5156"/>
                </a:solidFill>
                <a:effectLst/>
                <a:latin typeface="Calibri"/>
                <a:cs typeface="Calibri"/>
              </a:rPr>
              <a:t>Capable Flight Time</a:t>
            </a:r>
            <a:r>
              <a:rPr lang="en-US" sz="1100" b="0" i="0" u="none" strike="noStrike">
                <a:solidFill>
                  <a:srgbClr val="4D5156"/>
                </a:solidFill>
                <a:effectLst/>
                <a:latin typeface="Calibri"/>
                <a:cs typeface="Calibri"/>
              </a:rPr>
              <a:t>: 205 hours</a:t>
            </a:r>
          </a:p>
          <a:p>
            <a:pPr lvl="1" algn="l" rtl="0" fontAlgn="base">
              <a:buFont typeface="Arial" panose="020B0604020202020204" pitchFamily="34" charset="0"/>
              <a:buChar char="•"/>
            </a:pPr>
            <a:r>
              <a:rPr lang="en-US" sz="1100" b="0" i="0" u="none" strike="noStrike">
                <a:solidFill>
                  <a:srgbClr val="4D5156"/>
                </a:solidFill>
                <a:effectLst/>
                <a:latin typeface="Calibri"/>
                <a:cs typeface="Calibri"/>
              </a:rPr>
              <a:t>Maximum flight time of aircraft</a:t>
            </a:r>
          </a:p>
          <a:p>
            <a:pPr fontAlgn="base">
              <a:buFont typeface="Arial" panose="020B0604020202020204" pitchFamily="34" charset="0"/>
              <a:buChar char="•"/>
            </a:pPr>
            <a:r>
              <a:rPr lang="en-US" sz="1100" b="1">
                <a:latin typeface="Calibri"/>
                <a:cs typeface="Calibri"/>
              </a:rPr>
              <a:t>Takeoff Distance: </a:t>
            </a:r>
            <a:r>
              <a:rPr lang="en-US" sz="1100">
                <a:latin typeface="Calibri"/>
                <a:cs typeface="Calibri"/>
              </a:rPr>
              <a:t>12,000 feet</a:t>
            </a:r>
          </a:p>
          <a:p>
            <a:pPr lvl="1" fontAlgn="base">
              <a:buFont typeface="Arial" panose="020B0604020202020204" pitchFamily="34" charset="0"/>
              <a:buChar char="•"/>
            </a:pPr>
            <a:r>
              <a:rPr lang="en-US" sz="1100" b="0">
                <a:latin typeface="Calibri"/>
                <a:cs typeface="Calibri"/>
              </a:rPr>
              <a:t>Runway distance is 14,000</a:t>
            </a:r>
          </a:p>
          <a:p>
            <a:pPr fontAlgn="base">
              <a:buFont typeface="Arial" panose="020B0604020202020204" pitchFamily="34" charset="0"/>
              <a:buChar char="•"/>
            </a:pPr>
            <a:r>
              <a:rPr lang="en-US" sz="1100" b="1">
                <a:latin typeface="Calibri"/>
                <a:cs typeface="Calibri"/>
              </a:rPr>
              <a:t>Ground Speed</a:t>
            </a:r>
            <a:r>
              <a:rPr lang="en-US" sz="1100">
                <a:latin typeface="Calibri"/>
                <a:cs typeface="Calibri"/>
              </a:rPr>
              <a:t>: 115 knots​</a:t>
            </a:r>
          </a:p>
          <a:p>
            <a:pPr lvl="1" fontAlgn="base">
              <a:buFont typeface="Arial" panose="020B0604020202020204" pitchFamily="34" charset="0"/>
              <a:buChar char="•"/>
            </a:pPr>
            <a:r>
              <a:rPr lang="en-US" sz="1100">
                <a:latin typeface="Calibri"/>
                <a:cs typeface="Calibri"/>
              </a:rPr>
              <a:t>Ground speed needed throughout flight</a:t>
            </a:r>
          </a:p>
          <a:p>
            <a:pPr lvl="1" fontAlgn="base">
              <a:buFont typeface="Arial" panose="020B0604020202020204" pitchFamily="34" charset="0"/>
              <a:buChar char="•"/>
            </a:pPr>
            <a:r>
              <a:rPr lang="en-US" sz="1100">
                <a:latin typeface="Calibri"/>
                <a:cs typeface="Calibri"/>
              </a:rPr>
              <a:t>110 TAS, 10% faster than Voyager</a:t>
            </a:r>
          </a:p>
          <a:p>
            <a:pPr fontAlgn="base">
              <a:buFont typeface="Arial" panose="020B0604020202020204" pitchFamily="34" charset="0"/>
              <a:buChar char="•"/>
            </a:pPr>
            <a:r>
              <a:rPr lang="en-US" sz="1100" b="1">
                <a:latin typeface="Calibri"/>
                <a:cs typeface="Calibri"/>
              </a:rPr>
              <a:t>Altitude</a:t>
            </a:r>
            <a:r>
              <a:rPr lang="en-US" sz="1100">
                <a:latin typeface="Calibri"/>
                <a:cs typeface="Calibri"/>
              </a:rPr>
              <a:t>: 8,000 feet</a:t>
            </a:r>
            <a:r>
              <a:rPr lang="en-US" sz="1100" b="0" i="0">
                <a:solidFill>
                  <a:srgbClr val="4D5156"/>
                </a:solidFill>
                <a:effectLst/>
                <a:latin typeface="Calibri"/>
                <a:cs typeface="Calibri"/>
              </a:rPr>
              <a:t>​</a:t>
            </a:r>
            <a:endParaRPr lang="en-US" sz="1100" b="0" i="0">
              <a:effectLst/>
              <a:latin typeface="Arial" panose="020B0604020202020204" pitchFamily="34" charset="0"/>
            </a:endParaRPr>
          </a:p>
          <a:p>
            <a:pPr>
              <a:buFont typeface="Arial" panose="020B0604020202020204" pitchFamily="34" charset="0"/>
              <a:buChar char="•"/>
            </a:pPr>
            <a:endParaRPr lang="en-US">
              <a:solidFill>
                <a:srgbClr val="4D5156"/>
              </a:solidFill>
              <a:latin typeface="Calibri"/>
              <a:cs typeface="Calibri"/>
            </a:endParaRPr>
          </a:p>
          <a:p>
            <a:pPr>
              <a:buFont typeface="Arial" panose="020B0604020202020204" pitchFamily="34" charset="0"/>
              <a:buChar char="●"/>
            </a:pPr>
            <a:r>
              <a:rPr lang="en-US">
                <a:solidFill>
                  <a:srgbClr val="4D5156"/>
                </a:solidFill>
              </a:rPr>
              <a:t>(Assumption: average tail wind speed of 12 knots)</a:t>
            </a:r>
          </a:p>
          <a:p>
            <a:pPr>
              <a:buFont typeface="Arial" panose="020B0604020202020204" pitchFamily="34" charset="0"/>
              <a:buChar char="•"/>
            </a:pPr>
            <a:endParaRPr lang="en-US">
              <a:solidFill>
                <a:srgbClr val="4D5156"/>
              </a:solidFill>
              <a:latin typeface="Calibri"/>
              <a:cs typeface="Calibri"/>
            </a:endParaRPr>
          </a:p>
        </p:txBody>
      </p:sp>
    </p:spTree>
    <p:extLst>
      <p:ext uri="{BB962C8B-B14F-4D97-AF65-F5344CB8AC3E}">
        <p14:creationId xmlns:p14="http://schemas.microsoft.com/office/powerpoint/2010/main" val="2009935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Range: </a:t>
            </a:r>
            <a:r>
              <a:rPr lang="en-US" sz="1100" b="0" i="0" u="none" strike="noStrike">
                <a:solidFill>
                  <a:srgbClr val="3F3F3F"/>
                </a:solidFill>
                <a:effectLst/>
                <a:latin typeface="Calibri"/>
                <a:cs typeface="Calibri"/>
              </a:rPr>
              <a:t>20,560 nm</a:t>
            </a:r>
          </a:p>
          <a:p>
            <a:pPr lvl="1" algn="l" rtl="0" fontAlgn="base">
              <a:buFont typeface="Arial" panose="020B0604020202020204" pitchFamily="34" charset="0"/>
              <a:buChar char="•"/>
            </a:pPr>
            <a:r>
              <a:rPr lang="en-US" sz="1100" b="0" i="0" u="none" strike="noStrike">
                <a:solidFill>
                  <a:srgbClr val="3F3F3F"/>
                </a:solidFill>
                <a:effectLst/>
                <a:latin typeface="Calibri"/>
                <a:cs typeface="Calibri"/>
              </a:rPr>
              <a:t>Length of flightpath</a:t>
            </a:r>
          </a:p>
          <a:p>
            <a:pPr fontAlgn="base">
              <a:buFont typeface="Arial" panose="020B0604020202020204" pitchFamily="34" charset="0"/>
              <a:buChar char="•"/>
            </a:pPr>
            <a:r>
              <a:rPr lang="en-US" sz="1100" b="1" i="0" u="none" strike="noStrike">
                <a:solidFill>
                  <a:srgbClr val="3F3F3F"/>
                </a:solidFill>
                <a:effectLst/>
                <a:latin typeface="Calibri"/>
                <a:cs typeface="Calibri"/>
              </a:rPr>
              <a:t>Capable Range</a:t>
            </a:r>
            <a:r>
              <a:rPr lang="en-US" sz="1100" b="0" i="0" u="none" strike="noStrike">
                <a:solidFill>
                  <a:srgbClr val="3F3F3F"/>
                </a:solidFill>
                <a:effectLst/>
                <a:latin typeface="Calibri"/>
                <a:cs typeface="Calibri"/>
              </a:rPr>
              <a:t>: 23,500 nm</a:t>
            </a:r>
            <a:r>
              <a:rPr lang="en-US" sz="1100" b="0" i="0">
                <a:solidFill>
                  <a:srgbClr val="3F3F3F"/>
                </a:solidFill>
                <a:effectLst/>
                <a:latin typeface="Calibri"/>
                <a:cs typeface="Calibri"/>
              </a:rPr>
              <a:t>​</a:t>
            </a:r>
          </a:p>
          <a:p>
            <a:pPr lvl="1" fontAlgn="base">
              <a:buFont typeface="Arial" panose="020B0604020202020204" pitchFamily="34" charset="0"/>
              <a:buChar char="•"/>
            </a:pPr>
            <a:r>
              <a:rPr lang="en-US" sz="1100" b="0" i="0">
                <a:solidFill>
                  <a:srgbClr val="3F3F3F"/>
                </a:solidFill>
                <a:effectLst/>
                <a:latin typeface="Calibri"/>
                <a:cs typeface="Calibri"/>
              </a:rPr>
              <a:t>Account for margin of safety</a:t>
            </a:r>
            <a:endParaRPr lang="en-US" sz="1100" b="0" i="0">
              <a:solidFill>
                <a:srgbClr val="000000"/>
              </a:solidFill>
              <a:effectLst/>
              <a:latin typeface="Calibri"/>
              <a:cs typeface="Calibri"/>
            </a:endParaRPr>
          </a:p>
          <a:p>
            <a:pPr algn="l" rtl="0" fontAlgn="base">
              <a:buFont typeface="Arial" panose="020B0604020202020204" pitchFamily="34" charset="0"/>
              <a:buChar char="•"/>
            </a:pPr>
            <a:r>
              <a:rPr lang="en-US" sz="1100" b="1" i="0" u="none" strike="noStrike">
                <a:solidFill>
                  <a:srgbClr val="3F3F3F"/>
                </a:solidFill>
                <a:effectLst/>
                <a:latin typeface="Calibri"/>
                <a:cs typeface="Calibri"/>
              </a:rPr>
              <a:t>Mission Time</a:t>
            </a:r>
            <a:r>
              <a:rPr lang="en-US" sz="1100" b="0" i="0" u="none" strike="noStrike">
                <a:solidFill>
                  <a:srgbClr val="3F3F3F"/>
                </a:solidFill>
                <a:effectLst/>
                <a:latin typeface="Calibri"/>
                <a:cs typeface="Calibri"/>
              </a:rPr>
              <a:t>: 180 </a:t>
            </a:r>
            <a:r>
              <a:rPr lang="en-US" sz="1100" b="0" i="0" u="none" strike="noStrike">
                <a:solidFill>
                  <a:srgbClr val="4D5156"/>
                </a:solidFill>
                <a:effectLst/>
                <a:latin typeface="Calibri"/>
                <a:cs typeface="Calibri"/>
              </a:rPr>
              <a:t>hours</a:t>
            </a:r>
            <a:r>
              <a:rPr lang="en-US" sz="1100" b="0" i="0">
                <a:solidFill>
                  <a:srgbClr val="4D5156"/>
                </a:solidFill>
                <a:effectLst/>
                <a:latin typeface="Calibri"/>
                <a:cs typeface="Calibri"/>
              </a:rPr>
              <a:t>​</a:t>
            </a:r>
          </a:p>
          <a:p>
            <a:pPr lvl="1" algn="l" rtl="0" fontAlgn="base">
              <a:buFont typeface="Arial" panose="020B0604020202020204" pitchFamily="34" charset="0"/>
              <a:buChar char="•"/>
            </a:pPr>
            <a:r>
              <a:rPr lang="en-US" b="0" i="0">
                <a:solidFill>
                  <a:srgbClr val="000000"/>
                </a:solidFill>
                <a:effectLst/>
              </a:rPr>
              <a:t>Nominal mission time</a:t>
            </a:r>
          </a:p>
          <a:p>
            <a:pPr algn="l" rtl="0" fontAlgn="base">
              <a:buFont typeface="Arial" panose="020B0604020202020204" pitchFamily="34" charset="0"/>
              <a:buChar char="•"/>
            </a:pPr>
            <a:r>
              <a:rPr lang="en-US" sz="1100" b="1" i="0" u="none" strike="noStrike">
                <a:solidFill>
                  <a:srgbClr val="4D5156"/>
                </a:solidFill>
                <a:effectLst/>
                <a:latin typeface="Calibri"/>
                <a:cs typeface="Calibri"/>
              </a:rPr>
              <a:t>Capable Flight Time</a:t>
            </a:r>
            <a:r>
              <a:rPr lang="en-US" sz="1100" b="0" i="0" u="none" strike="noStrike">
                <a:solidFill>
                  <a:srgbClr val="4D5156"/>
                </a:solidFill>
                <a:effectLst/>
                <a:latin typeface="Calibri"/>
                <a:cs typeface="Calibri"/>
              </a:rPr>
              <a:t>: 205 hours</a:t>
            </a:r>
          </a:p>
          <a:p>
            <a:pPr lvl="1" algn="l" rtl="0" fontAlgn="base">
              <a:buFont typeface="Arial" panose="020B0604020202020204" pitchFamily="34" charset="0"/>
              <a:buChar char="•"/>
            </a:pPr>
            <a:r>
              <a:rPr lang="en-US" sz="1100" b="0" i="0" u="none" strike="noStrike">
                <a:solidFill>
                  <a:srgbClr val="4D5156"/>
                </a:solidFill>
                <a:effectLst/>
                <a:latin typeface="Calibri"/>
                <a:cs typeface="Calibri"/>
              </a:rPr>
              <a:t>Maximum flight time of aircraft</a:t>
            </a:r>
          </a:p>
          <a:p>
            <a:pPr fontAlgn="base">
              <a:buFont typeface="Arial" panose="020B0604020202020204" pitchFamily="34" charset="0"/>
              <a:buChar char="•"/>
            </a:pPr>
            <a:r>
              <a:rPr lang="en-US" sz="1100" b="1">
                <a:latin typeface="Calibri"/>
                <a:cs typeface="Calibri"/>
              </a:rPr>
              <a:t>Takeoff Distance: </a:t>
            </a:r>
            <a:r>
              <a:rPr lang="en-US" sz="1100">
                <a:latin typeface="Calibri"/>
                <a:cs typeface="Calibri"/>
              </a:rPr>
              <a:t>12,000 feet</a:t>
            </a:r>
          </a:p>
          <a:p>
            <a:pPr lvl="1" fontAlgn="base">
              <a:buFont typeface="Arial" panose="020B0604020202020204" pitchFamily="34" charset="0"/>
              <a:buChar char="•"/>
            </a:pPr>
            <a:r>
              <a:rPr lang="en-US" sz="1100" b="0">
                <a:latin typeface="Calibri"/>
                <a:cs typeface="Calibri"/>
              </a:rPr>
              <a:t>Runway distance is 14,000</a:t>
            </a:r>
          </a:p>
          <a:p>
            <a:pPr fontAlgn="base">
              <a:buFont typeface="Arial" panose="020B0604020202020204" pitchFamily="34" charset="0"/>
              <a:buChar char="•"/>
            </a:pPr>
            <a:r>
              <a:rPr lang="en-US" sz="1100" b="1">
                <a:latin typeface="Calibri"/>
                <a:cs typeface="Calibri"/>
              </a:rPr>
              <a:t>Ground Speed</a:t>
            </a:r>
            <a:r>
              <a:rPr lang="en-US" sz="1100">
                <a:latin typeface="Calibri"/>
                <a:cs typeface="Calibri"/>
              </a:rPr>
              <a:t>: 115 knots​</a:t>
            </a:r>
          </a:p>
          <a:p>
            <a:pPr lvl="1" fontAlgn="base">
              <a:buFont typeface="Arial" panose="020B0604020202020204" pitchFamily="34" charset="0"/>
              <a:buChar char="•"/>
            </a:pPr>
            <a:r>
              <a:rPr lang="en-US" sz="1100">
                <a:latin typeface="Calibri"/>
                <a:cs typeface="Calibri"/>
              </a:rPr>
              <a:t>Ground speed needed throughout flight</a:t>
            </a:r>
          </a:p>
          <a:p>
            <a:pPr lvl="1" fontAlgn="base">
              <a:buFont typeface="Arial" panose="020B0604020202020204" pitchFamily="34" charset="0"/>
              <a:buChar char="•"/>
            </a:pPr>
            <a:r>
              <a:rPr lang="en-US" sz="1100">
                <a:latin typeface="Calibri"/>
                <a:cs typeface="Calibri"/>
              </a:rPr>
              <a:t>110 TAS, 10% faster than Voyager</a:t>
            </a:r>
          </a:p>
          <a:p>
            <a:pPr fontAlgn="base">
              <a:buFont typeface="Arial" panose="020B0604020202020204" pitchFamily="34" charset="0"/>
              <a:buChar char="•"/>
            </a:pPr>
            <a:r>
              <a:rPr lang="en-US" sz="1100" b="1">
                <a:latin typeface="Calibri"/>
                <a:cs typeface="Calibri"/>
              </a:rPr>
              <a:t>Altitude</a:t>
            </a:r>
            <a:r>
              <a:rPr lang="en-US" sz="1100">
                <a:latin typeface="Calibri"/>
                <a:cs typeface="Calibri"/>
              </a:rPr>
              <a:t>: 6,000 – 12,000 ft</a:t>
            </a:r>
            <a:endParaRPr lang="en-US" sz="1100" b="0" i="0">
              <a:effectLst/>
              <a:latin typeface="Arial" panose="020B0604020202020204" pitchFamily="34" charset="0"/>
            </a:endParaRPr>
          </a:p>
          <a:p>
            <a:pPr>
              <a:buFont typeface="Arial" panose="020B0604020202020204" pitchFamily="34" charset="0"/>
              <a:buChar char="•"/>
            </a:pPr>
            <a:endParaRPr lang="en-US">
              <a:solidFill>
                <a:srgbClr val="4D5156"/>
              </a:solidFill>
              <a:latin typeface="Calibri"/>
              <a:cs typeface="Calibri"/>
            </a:endParaRPr>
          </a:p>
          <a:p>
            <a:pPr>
              <a:buFont typeface="Arial" panose="020B0604020202020204" pitchFamily="34" charset="0"/>
              <a:buChar char="●"/>
            </a:pPr>
            <a:r>
              <a:rPr lang="en-US">
                <a:solidFill>
                  <a:srgbClr val="4D5156"/>
                </a:solidFill>
              </a:rPr>
              <a:t>(Assumption: average tail wind speed of 17 knots)</a:t>
            </a:r>
          </a:p>
          <a:p>
            <a:pPr>
              <a:buFont typeface="Arial" panose="020B0604020202020204" pitchFamily="34" charset="0"/>
              <a:buChar char="•"/>
            </a:pPr>
            <a:endParaRPr lang="en-US">
              <a:solidFill>
                <a:srgbClr val="4D5156"/>
              </a:solidFill>
              <a:latin typeface="Calibri"/>
              <a:cs typeface="Calibri"/>
            </a:endParaRPr>
          </a:p>
        </p:txBody>
      </p:sp>
    </p:spTree>
    <p:extLst>
      <p:ext uri="{BB962C8B-B14F-4D97-AF65-F5344CB8AC3E}">
        <p14:creationId xmlns:p14="http://schemas.microsoft.com/office/powerpoint/2010/main" val="727601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Mission Profile: 5 phases of flight with mission parameters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Conservative estimate of time, speed, altitude, distance for each phase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Takeoff and climb:</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&lt;12,000 feet of runway: runway is 14,000 feet, voyager took 14,000 feet</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climb at relatively slower rate to conserve fuel</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During daylight</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Calibri" panose="020F0502020204030204" pitchFamily="34" charset="0"/>
                <a:cs typeface="Calibri" panose="020F0502020204030204" pitchFamily="34" charset="0"/>
              </a:rPr>
              <a:t>Climb 2300 feet mountain in front of takeoff, 47 nautical miles 87 km away, With safety factor of 1000 feet</a:t>
            </a:r>
            <a:endParaRPr lang="en-US">
              <a:latin typeface="Calibri" panose="020F0502020204030204" pitchFamily="34" charset="0"/>
              <a:cs typeface="Calibri" panose="020F0502020204030204" pitchFamily="34" charset="0"/>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Cruise:</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Slightly faster than the Rutan Voyager (100 knots)</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atin typeface="Calibri" panose="020F0502020204030204" pitchFamily="34" charset="0"/>
                <a:cs typeface="Calibri" panose="020F0502020204030204" pitchFamily="34" charset="0"/>
              </a:rPr>
              <a:t>Time: around 182 hours, roughly less than 8 days</a:t>
            </a: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pPr lvl="1" algn="l"/>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0"/>
            <a:endParaRPr lang="en-US" sz="110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352088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8000 feet</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Would NOT require pressurization or oxygen</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Do not factor in specific monthly (February) winds</a:t>
            </a: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000000"/>
                </a:solidFill>
                <a:effectLst/>
                <a:latin typeface="Arial" panose="020B0604020202020204" pitchFamily="34" charset="0"/>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latin typeface="Arial" panose="020B0604020202020204" pitchFamily="34" charset="0"/>
              </a:rPr>
              <a:t>Convective Atmospheric </a:t>
            </a:r>
            <a:r>
              <a:rPr lang="en-US" sz="1800" b="0" i="0" u="none" strike="noStrike">
                <a:solidFill>
                  <a:srgbClr val="E8EAED"/>
                </a:solidFill>
                <a:effectLst/>
                <a:latin typeface="Google Sans"/>
              </a:rPr>
              <a:t>Potential Energy</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E8EAED"/>
                </a:solidFill>
                <a:effectLst/>
                <a:latin typeface="Google Sans"/>
              </a:rPr>
              <a:t>Stronger north and south of the high pressure belts</a:t>
            </a:r>
            <a:r>
              <a:rPr lang="en-US" sz="1800" b="0" i="0">
                <a:solidFill>
                  <a:srgbClr val="E8EAED"/>
                </a:solidFill>
                <a:effectLst/>
                <a:latin typeface="Google Sans"/>
              </a:rPr>
              <a:t>​</a:t>
            </a:r>
            <a:endParaRPr lang="en-US" sz="1800" b="0" i="0">
              <a:solidFill>
                <a:srgbClr val="444444"/>
              </a:solidFill>
              <a:effectLst/>
              <a:latin typeface="Arial" panose="020B0604020202020204" pitchFamily="34" charset="0"/>
            </a:endParaRPr>
          </a:p>
          <a:p>
            <a:pPr algn="l" rtl="0" fontAlgn="base">
              <a:buFont typeface="Arial" panose="020B0604020202020204" pitchFamily="34" charset="0"/>
              <a:buChar char="•"/>
            </a:pPr>
            <a:r>
              <a:rPr lang="en-US" sz="1800" b="0" i="0">
                <a:solidFill>
                  <a:srgbClr val="444444"/>
                </a:solidFill>
                <a:effectLst/>
                <a:latin typeface="Arial" panose="020B0604020202020204" pitchFamily="34" charset="0"/>
              </a:rPr>
              <a:t>Source: MATLAB </a:t>
            </a:r>
          </a:p>
          <a:p>
            <a:pPr algn="l" rtl="0" fontAlgn="base">
              <a:buFont typeface="Arial" panose="020B0604020202020204" pitchFamily="34" charset="0"/>
              <a:buChar char="•"/>
            </a:pPr>
            <a:r>
              <a:rPr lang="en-US" sz="1800" b="0" i="0" u="none" strike="noStrike">
                <a:solidFill>
                  <a:srgbClr val="212121"/>
                </a:solidFill>
                <a:effectLst/>
                <a:latin typeface="Roboto" panose="02000000000000000000" pitchFamily="2" charset="0"/>
              </a:rPr>
              <a:t>They used U.S. Naval Research Laboratory Horizontal Wind Model (HWM™) to calculate the meridional and zonal components of the wind </a:t>
            </a:r>
            <a:endParaRPr lang="en-US">
              <a:latin typeface="Calibri" panose="020F0502020204030204" pitchFamily="34" charset="0"/>
              <a:cs typeface="Calibri" panose="020F0502020204030204" pitchFamily="34" charset="0"/>
            </a:endParaRPr>
          </a:p>
          <a:p>
            <a:pPr marL="1371600" marR="0" lvl="2"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pPr lvl="1" algn="l"/>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1"/>
            <a:endParaRPr lang="en-US" sz="1100">
              <a:latin typeface="Calibri" panose="020F0502020204030204" pitchFamily="34" charset="0"/>
              <a:cs typeface="Calibri" panose="020F0502020204030204" pitchFamily="34" charset="0"/>
            </a:endParaRPr>
          </a:p>
          <a:p>
            <a:pPr lvl="0"/>
            <a:endParaRPr lang="en-US" sz="1100">
              <a:latin typeface="Calibri" panose="020F0502020204030204" pitchFamily="34" charset="0"/>
              <a:cs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latin typeface="Calibri" panose="020F0502020204030204" pitchFamily="34" charset="0"/>
              <a:cs typeface="Calibri" panose="020F0502020204030204" pitchFamily="34" charset="0"/>
            </a:endParaRPr>
          </a:p>
          <a:p>
            <a:endParaRPr lang="en-US"/>
          </a:p>
        </p:txBody>
      </p:sp>
    </p:spTree>
    <p:extLst>
      <p:ext uri="{BB962C8B-B14F-4D97-AF65-F5344CB8AC3E}">
        <p14:creationId xmlns:p14="http://schemas.microsoft.com/office/powerpoint/2010/main" val="170715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822959" y="1384300"/>
            <a:ext cx="7543800" cy="30174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21" name="Google Shape;21;p3"/>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23" name="Google Shape;23;p3"/>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p:nvPr/>
        </p:nvSpPr>
        <p:spPr>
          <a:xfrm>
            <a:off x="2382" y="4800600"/>
            <a:ext cx="91416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12" y="475073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ctrTitle"/>
          </p:nvPr>
        </p:nvSpPr>
        <p:spPr>
          <a:xfrm>
            <a:off x="822960" y="569214"/>
            <a:ext cx="7543800" cy="2121707"/>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4"/>
          <p:cNvSpPr txBox="1">
            <a:spLocks noGrp="1"/>
          </p:cNvSpPr>
          <p:nvPr>
            <p:ph type="subTitle" idx="1"/>
          </p:nvPr>
        </p:nvSpPr>
        <p:spPr>
          <a:xfrm>
            <a:off x="822960" y="2859253"/>
            <a:ext cx="7543800" cy="8574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cxnSp>
        <p:nvCxnSpPr>
          <p:cNvPr id="32" name="Google Shape;32;p4"/>
          <p:cNvCxnSpPr/>
          <p:nvPr/>
        </p:nvCxnSpPr>
        <p:spPr>
          <a:xfrm>
            <a:off x="903666" y="2775087"/>
            <a:ext cx="7406700" cy="0"/>
          </a:xfrm>
          <a:prstGeom prst="straightConnector1">
            <a:avLst/>
          </a:prstGeom>
          <a:noFill/>
          <a:ln w="9525" cap="flat" cmpd="sng">
            <a:solidFill>
              <a:srgbClr val="7F7F7F"/>
            </a:solidFill>
            <a:prstDash val="solid"/>
            <a:round/>
            <a:headEnd type="none" w="sm" len="sm"/>
            <a:tailEnd type="none" w="sm" len="sm"/>
          </a:ln>
        </p:spPr>
      </p:cxnSp>
      <p:sp>
        <p:nvSpPr>
          <p:cNvPr id="2" name="Google Shape;31;p4">
            <a:extLst>
              <a:ext uri="{FF2B5EF4-FFF2-40B4-BE49-F238E27FC236}">
                <a16:creationId xmlns:a16="http://schemas.microsoft.com/office/drawing/2014/main" id="{98937731-4D94-12CE-DE83-2BF062D6E37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endParaRPr/>
          </a:p>
        </p:txBody>
      </p:sp>
      <p:sp>
        <p:nvSpPr>
          <p:cNvPr id="3" name="Google Shape;30;p4">
            <a:extLst>
              <a:ext uri="{FF2B5EF4-FFF2-40B4-BE49-F238E27FC236}">
                <a16:creationId xmlns:a16="http://schemas.microsoft.com/office/drawing/2014/main" id="{2350029B-BF37-FBAB-1180-3EC36ABE104E}"/>
              </a:ext>
            </a:extLst>
          </p:cNvPr>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4" name="Google Shape;29;p4">
            <a:extLst>
              <a:ext uri="{FF2B5EF4-FFF2-40B4-BE49-F238E27FC236}">
                <a16:creationId xmlns:a16="http://schemas.microsoft.com/office/drawing/2014/main" id="{3F264FA5-76B5-4EC4-BB21-FA0B2CCE9D7B}"/>
              </a:ext>
            </a:extLst>
          </p:cNvPr>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5"/>
          <p:cNvSpPr/>
          <p:nvPr/>
        </p:nvSpPr>
        <p:spPr>
          <a:xfrm>
            <a:off x="2382" y="4800600"/>
            <a:ext cx="91416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2" y="475073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822960" y="569214"/>
            <a:ext cx="7543800" cy="26745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b="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22960" y="3339846"/>
            <a:ext cx="7543800" cy="857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600"/>
              <a:buNone/>
              <a:defRPr sz="16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38" name="Google Shape;38;p5"/>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40" name="Google Shape;40;p5"/>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cxnSp>
        <p:nvCxnSpPr>
          <p:cNvPr id="41" name="Google Shape;41;p5"/>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22960" y="1384300"/>
            <a:ext cx="3703200" cy="30174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5" name="Google Shape;45;p6"/>
          <p:cNvSpPr txBox="1">
            <a:spLocks noGrp="1"/>
          </p:cNvSpPr>
          <p:nvPr>
            <p:ph type="body" idx="2"/>
          </p:nvPr>
        </p:nvSpPr>
        <p:spPr>
          <a:xfrm>
            <a:off x="4663440" y="1384302"/>
            <a:ext cx="3703200" cy="30174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6" name="Google Shape;46;p6"/>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48" name="Google Shape;48;p6"/>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3"/>
        <p:cNvGrpSpPr/>
        <p:nvPr/>
      </p:nvGrpSpPr>
      <p:grpSpPr>
        <a:xfrm>
          <a:off x="0" y="0"/>
          <a:ext cx="0" cy="0"/>
          <a:chOff x="0" y="0"/>
          <a:chExt cx="0" cy="0"/>
        </a:xfrm>
      </p:grpSpPr>
      <p:sp>
        <p:nvSpPr>
          <p:cNvPr id="74" name="Google Shape;74;p10"/>
          <p:cNvSpPr/>
          <p:nvPr/>
        </p:nvSpPr>
        <p:spPr>
          <a:xfrm>
            <a:off x="0" y="3714750"/>
            <a:ext cx="9141600" cy="142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12" y="368630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title"/>
          </p:nvPr>
        </p:nvSpPr>
        <p:spPr>
          <a:xfrm>
            <a:off x="822960" y="3806190"/>
            <a:ext cx="7589400" cy="617100"/>
          </a:xfrm>
          <a:prstGeom prst="rect">
            <a:avLst/>
          </a:prstGeom>
          <a:noFill/>
          <a:ln>
            <a:noFill/>
          </a:ln>
        </p:spPr>
        <p:txBody>
          <a:bodyPr spcFirstLastPara="1" wrap="square" lIns="91425" tIns="0" rIns="91425" bIns="0" anchor="b" anchorCtr="0">
            <a:no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7" name="Google Shape;77;p10"/>
          <p:cNvPicPr preferRelativeResize="0">
            <a:picLocks noGrp="1"/>
          </p:cNvPicPr>
          <p:nvPr>
            <p:ph type="pic" idx="2"/>
          </p:nvPr>
        </p:nvPicPr>
        <p:blipFill/>
        <p:spPr>
          <a:xfrm>
            <a:off x="12" y="0"/>
            <a:ext cx="9144000" cy="3686400"/>
          </a:xfrm>
          <a:prstGeom prst="rect">
            <a:avLst/>
          </a:prstGeom>
          <a:blipFill rotWithShape="1">
            <a:blip r:embed="rId2">
              <a:alphaModFix/>
            </a:blip>
            <a:stretch>
              <a:fillRect/>
            </a:stretch>
          </a:blipFill>
          <a:ln>
            <a:noFill/>
          </a:ln>
        </p:spPr>
      </p:pic>
      <p:sp>
        <p:nvSpPr>
          <p:cNvPr id="78" name="Google Shape;78;p10"/>
          <p:cNvSpPr txBox="1">
            <a:spLocks noGrp="1"/>
          </p:cNvSpPr>
          <p:nvPr>
            <p:ph type="body" idx="1"/>
          </p:nvPr>
        </p:nvSpPr>
        <p:spPr>
          <a:xfrm>
            <a:off x="822959" y="4430268"/>
            <a:ext cx="7589400" cy="4458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0"/>
              </a:spcBef>
              <a:spcAft>
                <a:spcPts val="0"/>
              </a:spcAft>
              <a:buSzPts val="1500"/>
              <a:buNone/>
              <a:defRPr sz="1500">
                <a:solidFill>
                  <a:srgbClr val="FFFFFF"/>
                </a:solidFill>
              </a:defRPr>
            </a:lvl1pPr>
            <a:lvl2pPr marL="914400" lvl="1" indent="-228600" algn="l" rtl="0">
              <a:lnSpc>
                <a:spcPct val="90000"/>
              </a:lnSpc>
              <a:spcBef>
                <a:spcPts val="6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79" name="Google Shape;79;p10"/>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81" name="Google Shape;81;p10"/>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3086160" y="-878900"/>
            <a:ext cx="3017400" cy="75438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85" name="Google Shape;85;p11"/>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87" name="Google Shape;87;p11"/>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8"/>
        <p:cNvGrpSpPr/>
        <p:nvPr/>
      </p:nvGrpSpPr>
      <p:grpSpPr>
        <a:xfrm>
          <a:off x="0" y="0"/>
          <a:ext cx="0" cy="0"/>
          <a:chOff x="0" y="0"/>
          <a:chExt cx="0" cy="0"/>
        </a:xfrm>
      </p:grpSpPr>
      <p:sp>
        <p:nvSpPr>
          <p:cNvPr id="89" name="Google Shape;89;p12"/>
          <p:cNvSpPr/>
          <p:nvPr/>
        </p:nvSpPr>
        <p:spPr>
          <a:xfrm>
            <a:off x="2382" y="4800600"/>
            <a:ext cx="91416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p:nvPr/>
        </p:nvSpPr>
        <p:spPr>
          <a:xfrm>
            <a:off x="12" y="475073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2"/>
          <p:cNvSpPr txBox="1">
            <a:spLocks noGrp="1"/>
          </p:cNvSpPr>
          <p:nvPr>
            <p:ph type="title"/>
          </p:nvPr>
        </p:nvSpPr>
        <p:spPr>
          <a:xfrm rot="5400000">
            <a:off x="5370450" y="1484384"/>
            <a:ext cx="4318200" cy="197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2"/>
          <p:cNvSpPr txBox="1">
            <a:spLocks noGrp="1"/>
          </p:cNvSpPr>
          <p:nvPr>
            <p:ph type="body" idx="1"/>
          </p:nvPr>
        </p:nvSpPr>
        <p:spPr>
          <a:xfrm rot="5400000">
            <a:off x="1369875" y="-430216"/>
            <a:ext cx="4318200" cy="58008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93" name="Google Shape;93;p12"/>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2"/>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95" name="Google Shape;95;p12"/>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4"/>
        <p:cNvGrpSpPr/>
        <p:nvPr/>
      </p:nvGrpSpPr>
      <p:grpSpPr>
        <a:xfrm>
          <a:off x="0" y="0"/>
          <a:ext cx="0" cy="0"/>
          <a:chOff x="0" y="0"/>
          <a:chExt cx="0" cy="0"/>
        </a:xfrm>
      </p:grpSpPr>
      <p:sp>
        <p:nvSpPr>
          <p:cNvPr id="65" name="Google Shape;65;p9"/>
          <p:cNvSpPr/>
          <p:nvPr/>
        </p:nvSpPr>
        <p:spPr>
          <a:xfrm>
            <a:off x="13" y="0"/>
            <a:ext cx="3038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3030053" y="0"/>
            <a:ext cx="48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342900" y="445769"/>
            <a:ext cx="2400300" cy="17145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3460237" y="548640"/>
            <a:ext cx="5009400" cy="39432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9" name="Google Shape;69;p9"/>
          <p:cNvSpPr txBox="1">
            <a:spLocks noGrp="1"/>
          </p:cNvSpPr>
          <p:nvPr>
            <p:ph type="body" idx="2"/>
          </p:nvPr>
        </p:nvSpPr>
        <p:spPr>
          <a:xfrm>
            <a:off x="342900" y="2194560"/>
            <a:ext cx="2400300" cy="2534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1500"/>
              <a:buNone/>
              <a:defRPr sz="1500">
                <a:solidFill>
                  <a:srgbClr val="FFFFFF"/>
                </a:solidFill>
              </a:defRPr>
            </a:lvl1pPr>
            <a:lvl2pPr marL="914400" lvl="1" indent="-228600" algn="l" rtl="0">
              <a:lnSpc>
                <a:spcPct val="90000"/>
              </a:lnSpc>
              <a:spcBef>
                <a:spcPts val="2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70" name="Google Shape;70;p9"/>
          <p:cNvSpPr txBox="1">
            <a:spLocks noGrp="1"/>
          </p:cNvSpPr>
          <p:nvPr>
            <p:ph type="dt" idx="10"/>
          </p:nvPr>
        </p:nvSpPr>
        <p:spPr>
          <a:xfrm>
            <a:off x="349134" y="4844839"/>
            <a:ext cx="19638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3600450" y="4844839"/>
            <a:ext cx="3486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72" name="Google Shape;72;p9"/>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dk2"/>
                </a:solidFill>
                <a:latin typeface="Calibri"/>
                <a:ea typeface="Calibri"/>
                <a:cs typeface="Calibri"/>
                <a:sym typeface="Calibri"/>
              </a:defRPr>
            </a:lvl1pPr>
            <a:lvl2pPr marL="0" marR="0" lvl="1" indent="0" algn="r" rtl="0">
              <a:spcBef>
                <a:spcPts val="0"/>
              </a:spcBef>
              <a:buNone/>
              <a:defRPr sz="1050">
                <a:solidFill>
                  <a:schemeClr val="dk2"/>
                </a:solidFill>
                <a:latin typeface="Calibri"/>
                <a:ea typeface="Calibri"/>
                <a:cs typeface="Calibri"/>
                <a:sym typeface="Calibri"/>
              </a:defRPr>
            </a:lvl2pPr>
            <a:lvl3pPr marL="0" marR="0" lvl="2" indent="0" algn="r" rtl="0">
              <a:spcBef>
                <a:spcPts val="0"/>
              </a:spcBef>
              <a:buNone/>
              <a:defRPr sz="1050">
                <a:solidFill>
                  <a:schemeClr val="dk2"/>
                </a:solidFill>
                <a:latin typeface="Calibri"/>
                <a:ea typeface="Calibri"/>
                <a:cs typeface="Calibri"/>
                <a:sym typeface="Calibri"/>
              </a:defRPr>
            </a:lvl3pPr>
            <a:lvl4pPr marL="0" marR="0" lvl="3" indent="0" algn="r" rtl="0">
              <a:spcBef>
                <a:spcPts val="0"/>
              </a:spcBef>
              <a:buNone/>
              <a:defRPr sz="1050">
                <a:solidFill>
                  <a:schemeClr val="dk2"/>
                </a:solidFill>
                <a:latin typeface="Calibri"/>
                <a:ea typeface="Calibri"/>
                <a:cs typeface="Calibri"/>
                <a:sym typeface="Calibri"/>
              </a:defRPr>
            </a:lvl4pPr>
            <a:lvl5pPr marL="0" marR="0" lvl="4" indent="0" algn="r" rtl="0">
              <a:spcBef>
                <a:spcPts val="0"/>
              </a:spcBef>
              <a:buNone/>
              <a:defRPr sz="1050">
                <a:solidFill>
                  <a:schemeClr val="dk2"/>
                </a:solidFill>
                <a:latin typeface="Calibri"/>
                <a:ea typeface="Calibri"/>
                <a:cs typeface="Calibri"/>
                <a:sym typeface="Calibri"/>
              </a:defRPr>
            </a:lvl5pPr>
            <a:lvl6pPr marL="0" marR="0" lvl="5" indent="0" algn="r" rtl="0">
              <a:spcBef>
                <a:spcPts val="0"/>
              </a:spcBef>
              <a:buNone/>
              <a:defRPr sz="1050">
                <a:solidFill>
                  <a:schemeClr val="dk2"/>
                </a:solidFill>
                <a:latin typeface="Calibri"/>
                <a:ea typeface="Calibri"/>
                <a:cs typeface="Calibri"/>
                <a:sym typeface="Calibri"/>
              </a:defRPr>
            </a:lvl6pPr>
            <a:lvl7pPr marL="0" marR="0" lvl="6" indent="0" algn="r" rtl="0">
              <a:spcBef>
                <a:spcPts val="0"/>
              </a:spcBef>
              <a:buNone/>
              <a:defRPr sz="1050">
                <a:solidFill>
                  <a:schemeClr val="dk2"/>
                </a:solidFill>
                <a:latin typeface="Calibri"/>
                <a:ea typeface="Calibri"/>
                <a:cs typeface="Calibri"/>
                <a:sym typeface="Calibri"/>
              </a:defRPr>
            </a:lvl7pPr>
            <a:lvl8pPr marL="0" marR="0" lvl="7" indent="0" algn="r" rtl="0">
              <a:spcBef>
                <a:spcPts val="0"/>
              </a:spcBef>
              <a:buNone/>
              <a:defRPr sz="1050">
                <a:solidFill>
                  <a:schemeClr val="dk2"/>
                </a:solidFill>
                <a:latin typeface="Calibri"/>
                <a:ea typeface="Calibri"/>
                <a:cs typeface="Calibri"/>
                <a:sym typeface="Calibri"/>
              </a:defRPr>
            </a:lvl8pPr>
            <a:lvl9pPr marL="0" marR="0" lvl="8" indent="0" algn="r" rtl="0">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r>
              <a:rPr lang="en"/>
              <a:t>&lt;#&gt;</a:t>
            </a:r>
            <a:endParaRPr/>
          </a:p>
        </p:txBody>
      </p:sp>
    </p:spTree>
    <p:extLst>
      <p:ext uri="{BB962C8B-B14F-4D97-AF65-F5344CB8AC3E}">
        <p14:creationId xmlns:p14="http://schemas.microsoft.com/office/powerpoint/2010/main" val="134803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4"/>
        <p:cNvGrpSpPr/>
        <p:nvPr/>
      </p:nvGrpSpPr>
      <p:grpSpPr>
        <a:xfrm>
          <a:off x="0" y="0"/>
          <a:ext cx="0" cy="0"/>
          <a:chOff x="0" y="0"/>
          <a:chExt cx="0" cy="0"/>
        </a:xfrm>
      </p:grpSpPr>
      <p:sp>
        <p:nvSpPr>
          <p:cNvPr id="25" name="Google Shape;25;p4"/>
          <p:cNvSpPr/>
          <p:nvPr/>
        </p:nvSpPr>
        <p:spPr>
          <a:xfrm>
            <a:off x="2382" y="4800600"/>
            <a:ext cx="91416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12" y="475073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ctrTitle"/>
          </p:nvPr>
        </p:nvSpPr>
        <p:spPr>
          <a:xfrm>
            <a:off x="822960" y="569214"/>
            <a:ext cx="7543800" cy="2121707"/>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4"/>
          <p:cNvSpPr txBox="1">
            <a:spLocks noGrp="1"/>
          </p:cNvSpPr>
          <p:nvPr>
            <p:ph type="subTitle" idx="1"/>
          </p:nvPr>
        </p:nvSpPr>
        <p:spPr>
          <a:xfrm>
            <a:off x="822960" y="2859253"/>
            <a:ext cx="7543800" cy="857400"/>
          </a:xfrm>
          <a:prstGeom prst="rect">
            <a:avLst/>
          </a:prstGeom>
          <a:noFill/>
          <a:ln>
            <a:noFill/>
          </a:ln>
        </p:spPr>
        <p:txBody>
          <a:bodyPr spcFirstLastPara="1" wrap="square" lIns="91425" tIns="45700" rIns="91425" bIns="45700" anchor="t" anchorCtr="0">
            <a:normAutofit/>
          </a:bodyPr>
          <a:lstStyle>
            <a:lvl1pPr lvl="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rtl="0">
              <a:lnSpc>
                <a:spcPct val="90000"/>
              </a:lnSpc>
              <a:spcBef>
                <a:spcPts val="200"/>
              </a:spcBef>
              <a:spcAft>
                <a:spcPts val="0"/>
              </a:spcAft>
              <a:buSzPts val="2400"/>
              <a:buNone/>
              <a:defRPr sz="2400"/>
            </a:lvl2pPr>
            <a:lvl3pPr lvl="2" algn="ctr" rtl="0">
              <a:lnSpc>
                <a:spcPct val="90000"/>
              </a:lnSpc>
              <a:spcBef>
                <a:spcPts val="400"/>
              </a:spcBef>
              <a:spcAft>
                <a:spcPts val="0"/>
              </a:spcAft>
              <a:buSzPts val="2400"/>
              <a:buNone/>
              <a:defRPr sz="2400"/>
            </a:lvl3pPr>
            <a:lvl4pPr lvl="3" algn="ctr" rtl="0">
              <a:lnSpc>
                <a:spcPct val="90000"/>
              </a:lnSpc>
              <a:spcBef>
                <a:spcPts val="400"/>
              </a:spcBef>
              <a:spcAft>
                <a:spcPts val="0"/>
              </a:spcAft>
              <a:buSzPts val="2000"/>
              <a:buNone/>
              <a:defRPr sz="2000"/>
            </a:lvl4pPr>
            <a:lvl5pPr lvl="4" algn="ctr" rtl="0">
              <a:lnSpc>
                <a:spcPct val="90000"/>
              </a:lnSpc>
              <a:spcBef>
                <a:spcPts val="400"/>
              </a:spcBef>
              <a:spcAft>
                <a:spcPts val="0"/>
              </a:spcAft>
              <a:buSzPts val="2000"/>
              <a:buNone/>
              <a:defRPr sz="2000"/>
            </a:lvl5pPr>
            <a:lvl6pPr lvl="5" algn="ctr" rtl="0">
              <a:lnSpc>
                <a:spcPct val="90000"/>
              </a:lnSpc>
              <a:spcBef>
                <a:spcPts val="400"/>
              </a:spcBef>
              <a:spcAft>
                <a:spcPts val="0"/>
              </a:spcAft>
              <a:buSzPts val="2000"/>
              <a:buNone/>
              <a:defRPr sz="2000"/>
            </a:lvl6pPr>
            <a:lvl7pPr lvl="6" algn="ctr" rtl="0">
              <a:lnSpc>
                <a:spcPct val="90000"/>
              </a:lnSpc>
              <a:spcBef>
                <a:spcPts val="400"/>
              </a:spcBef>
              <a:spcAft>
                <a:spcPts val="0"/>
              </a:spcAft>
              <a:buSzPts val="2000"/>
              <a:buNone/>
              <a:defRPr sz="2000"/>
            </a:lvl7pPr>
            <a:lvl8pPr lvl="7" algn="ctr" rtl="0">
              <a:lnSpc>
                <a:spcPct val="90000"/>
              </a:lnSpc>
              <a:spcBef>
                <a:spcPts val="400"/>
              </a:spcBef>
              <a:spcAft>
                <a:spcPts val="0"/>
              </a:spcAft>
              <a:buSzPts val="2000"/>
              <a:buNone/>
              <a:defRPr sz="2000"/>
            </a:lvl8pPr>
            <a:lvl9pPr lvl="8" algn="ctr" rtl="0">
              <a:lnSpc>
                <a:spcPct val="90000"/>
              </a:lnSpc>
              <a:spcBef>
                <a:spcPts val="400"/>
              </a:spcBef>
              <a:spcAft>
                <a:spcPts val="400"/>
              </a:spcAft>
              <a:buSzPts val="2000"/>
              <a:buNone/>
              <a:defRPr sz="2000"/>
            </a:lvl9pPr>
          </a:lstStyle>
          <a:p>
            <a:endParaRPr/>
          </a:p>
        </p:txBody>
      </p:sp>
      <p:cxnSp>
        <p:nvCxnSpPr>
          <p:cNvPr id="32" name="Google Shape;32;p4"/>
          <p:cNvCxnSpPr/>
          <p:nvPr/>
        </p:nvCxnSpPr>
        <p:spPr>
          <a:xfrm>
            <a:off x="903666" y="2775087"/>
            <a:ext cx="7406700" cy="0"/>
          </a:xfrm>
          <a:prstGeom prst="straightConnector1">
            <a:avLst/>
          </a:prstGeom>
          <a:noFill/>
          <a:ln w="9525" cap="flat" cmpd="sng">
            <a:solidFill>
              <a:srgbClr val="7F7F7F"/>
            </a:solidFill>
            <a:prstDash val="solid"/>
            <a:round/>
            <a:headEnd type="none" w="sm" len="sm"/>
            <a:tailEnd type="none" w="sm" len="sm"/>
          </a:ln>
        </p:spPr>
      </p:cxnSp>
      <p:sp>
        <p:nvSpPr>
          <p:cNvPr id="2" name="Google Shape;31;p4">
            <a:extLst>
              <a:ext uri="{FF2B5EF4-FFF2-40B4-BE49-F238E27FC236}">
                <a16:creationId xmlns:a16="http://schemas.microsoft.com/office/drawing/2014/main" id="{98937731-4D94-12CE-DE83-2BF062D6E379}"/>
              </a:ext>
            </a:extLst>
          </p:cNvPr>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endParaRPr/>
          </a:p>
        </p:txBody>
      </p:sp>
      <p:sp>
        <p:nvSpPr>
          <p:cNvPr id="3" name="Google Shape;30;p4">
            <a:extLst>
              <a:ext uri="{FF2B5EF4-FFF2-40B4-BE49-F238E27FC236}">
                <a16:creationId xmlns:a16="http://schemas.microsoft.com/office/drawing/2014/main" id="{2350029B-BF37-FBAB-1180-3EC36ABE104E}"/>
              </a:ext>
            </a:extLst>
          </p:cNvPr>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4" name="Google Shape;29;p4">
            <a:extLst>
              <a:ext uri="{FF2B5EF4-FFF2-40B4-BE49-F238E27FC236}">
                <a16:creationId xmlns:a16="http://schemas.microsoft.com/office/drawing/2014/main" id="{3F264FA5-76B5-4EC4-BB21-FA0B2CCE9D7B}"/>
              </a:ext>
            </a:extLst>
          </p:cNvPr>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3"/>
        <p:cNvGrpSpPr/>
        <p:nvPr/>
      </p:nvGrpSpPr>
      <p:grpSpPr>
        <a:xfrm>
          <a:off x="0" y="0"/>
          <a:ext cx="0" cy="0"/>
          <a:chOff x="0" y="0"/>
          <a:chExt cx="0" cy="0"/>
        </a:xfrm>
      </p:grpSpPr>
      <p:sp>
        <p:nvSpPr>
          <p:cNvPr id="34" name="Google Shape;34;p5"/>
          <p:cNvSpPr/>
          <p:nvPr/>
        </p:nvSpPr>
        <p:spPr>
          <a:xfrm>
            <a:off x="2382" y="4800600"/>
            <a:ext cx="91416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12" y="475073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title"/>
          </p:nvPr>
        </p:nvSpPr>
        <p:spPr>
          <a:xfrm>
            <a:off x="822960" y="569214"/>
            <a:ext cx="7543800" cy="26745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262626"/>
              </a:buClr>
              <a:buSzPts val="8000"/>
              <a:buFont typeface="Calibri"/>
              <a:buNone/>
              <a:defRPr sz="8000" b="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22960" y="3339846"/>
            <a:ext cx="7543800" cy="857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rtl="0">
              <a:lnSpc>
                <a:spcPct val="90000"/>
              </a:lnSpc>
              <a:spcBef>
                <a:spcPts val="200"/>
              </a:spcBef>
              <a:spcAft>
                <a:spcPts val="0"/>
              </a:spcAft>
              <a:buSzPts val="1800"/>
              <a:buNone/>
              <a:defRPr sz="1800">
                <a:solidFill>
                  <a:srgbClr val="888888"/>
                </a:solidFill>
              </a:defRPr>
            </a:lvl2pPr>
            <a:lvl3pPr marL="1371600" lvl="2" indent="-228600" algn="l" rtl="0">
              <a:lnSpc>
                <a:spcPct val="90000"/>
              </a:lnSpc>
              <a:spcBef>
                <a:spcPts val="400"/>
              </a:spcBef>
              <a:spcAft>
                <a:spcPts val="0"/>
              </a:spcAft>
              <a:buSzPts val="1600"/>
              <a:buNone/>
              <a:defRPr sz="1600">
                <a:solidFill>
                  <a:srgbClr val="888888"/>
                </a:solidFill>
              </a:defRPr>
            </a:lvl3pPr>
            <a:lvl4pPr marL="1828800" lvl="3" indent="-228600" algn="l" rtl="0">
              <a:lnSpc>
                <a:spcPct val="90000"/>
              </a:lnSpc>
              <a:spcBef>
                <a:spcPts val="400"/>
              </a:spcBef>
              <a:spcAft>
                <a:spcPts val="0"/>
              </a:spcAft>
              <a:buSzPts val="1400"/>
              <a:buNone/>
              <a:defRPr sz="1400">
                <a:solidFill>
                  <a:srgbClr val="888888"/>
                </a:solidFill>
              </a:defRPr>
            </a:lvl4pPr>
            <a:lvl5pPr marL="2286000" lvl="4" indent="-228600" algn="l" rtl="0">
              <a:lnSpc>
                <a:spcPct val="90000"/>
              </a:lnSpc>
              <a:spcBef>
                <a:spcPts val="400"/>
              </a:spcBef>
              <a:spcAft>
                <a:spcPts val="0"/>
              </a:spcAft>
              <a:buSzPts val="1400"/>
              <a:buNone/>
              <a:defRPr sz="1400">
                <a:solidFill>
                  <a:srgbClr val="888888"/>
                </a:solidFill>
              </a:defRPr>
            </a:lvl5pPr>
            <a:lvl6pPr marL="2743200" lvl="5" indent="-228600" algn="l" rtl="0">
              <a:lnSpc>
                <a:spcPct val="90000"/>
              </a:lnSpc>
              <a:spcBef>
                <a:spcPts val="400"/>
              </a:spcBef>
              <a:spcAft>
                <a:spcPts val="0"/>
              </a:spcAft>
              <a:buSzPts val="1400"/>
              <a:buNone/>
              <a:defRPr sz="1400">
                <a:solidFill>
                  <a:srgbClr val="888888"/>
                </a:solidFill>
              </a:defRPr>
            </a:lvl6pPr>
            <a:lvl7pPr marL="3200400" lvl="6" indent="-228600" algn="l" rtl="0">
              <a:lnSpc>
                <a:spcPct val="90000"/>
              </a:lnSpc>
              <a:spcBef>
                <a:spcPts val="400"/>
              </a:spcBef>
              <a:spcAft>
                <a:spcPts val="0"/>
              </a:spcAft>
              <a:buSzPts val="1400"/>
              <a:buNone/>
              <a:defRPr sz="1400">
                <a:solidFill>
                  <a:srgbClr val="888888"/>
                </a:solidFill>
              </a:defRPr>
            </a:lvl7pPr>
            <a:lvl8pPr marL="3657600" lvl="7" indent="-228600" algn="l" rtl="0">
              <a:lnSpc>
                <a:spcPct val="90000"/>
              </a:lnSpc>
              <a:spcBef>
                <a:spcPts val="400"/>
              </a:spcBef>
              <a:spcAft>
                <a:spcPts val="0"/>
              </a:spcAft>
              <a:buSzPts val="1400"/>
              <a:buNone/>
              <a:defRPr sz="1400">
                <a:solidFill>
                  <a:srgbClr val="888888"/>
                </a:solidFill>
              </a:defRPr>
            </a:lvl8pPr>
            <a:lvl9pPr marL="4114800" lvl="8" indent="-228600" algn="l" rtl="0">
              <a:lnSpc>
                <a:spcPct val="90000"/>
              </a:lnSpc>
              <a:spcBef>
                <a:spcPts val="400"/>
              </a:spcBef>
              <a:spcAft>
                <a:spcPts val="400"/>
              </a:spcAft>
              <a:buSzPts val="1400"/>
              <a:buNone/>
              <a:defRPr sz="1400">
                <a:solidFill>
                  <a:srgbClr val="888888"/>
                </a:solidFill>
              </a:defRPr>
            </a:lvl9pPr>
          </a:lstStyle>
          <a:p>
            <a:endParaRPr/>
          </a:p>
        </p:txBody>
      </p:sp>
      <p:sp>
        <p:nvSpPr>
          <p:cNvPr id="38" name="Google Shape;38;p5"/>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40" name="Google Shape;40;p5"/>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cxnSp>
        <p:nvCxnSpPr>
          <p:cNvPr id="41" name="Google Shape;41;p5"/>
          <p:cNvCxnSpPr/>
          <p:nvPr/>
        </p:nvCxnSpPr>
        <p:spPr>
          <a:xfrm>
            <a:off x="905744" y="3257550"/>
            <a:ext cx="740670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22960" y="1384300"/>
            <a:ext cx="3703200" cy="30174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5" name="Google Shape;45;p6"/>
          <p:cNvSpPr txBox="1">
            <a:spLocks noGrp="1"/>
          </p:cNvSpPr>
          <p:nvPr>
            <p:ph type="body" idx="2"/>
          </p:nvPr>
        </p:nvSpPr>
        <p:spPr>
          <a:xfrm>
            <a:off x="4663440" y="1384302"/>
            <a:ext cx="3703200" cy="30174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46" name="Google Shape;46;p6"/>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48" name="Google Shape;48;p6"/>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3"/>
        <p:cNvGrpSpPr/>
        <p:nvPr/>
      </p:nvGrpSpPr>
      <p:grpSpPr>
        <a:xfrm>
          <a:off x="0" y="0"/>
          <a:ext cx="0" cy="0"/>
          <a:chOff x="0" y="0"/>
          <a:chExt cx="0" cy="0"/>
        </a:xfrm>
      </p:grpSpPr>
      <p:sp>
        <p:nvSpPr>
          <p:cNvPr id="74" name="Google Shape;74;p10"/>
          <p:cNvSpPr/>
          <p:nvPr/>
        </p:nvSpPr>
        <p:spPr>
          <a:xfrm>
            <a:off x="0" y="3714750"/>
            <a:ext cx="9141600" cy="1428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12" y="368630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title"/>
          </p:nvPr>
        </p:nvSpPr>
        <p:spPr>
          <a:xfrm>
            <a:off x="822960" y="3806190"/>
            <a:ext cx="7589400" cy="617100"/>
          </a:xfrm>
          <a:prstGeom prst="rect">
            <a:avLst/>
          </a:prstGeom>
          <a:noFill/>
          <a:ln>
            <a:noFill/>
          </a:ln>
        </p:spPr>
        <p:txBody>
          <a:bodyPr spcFirstLastPara="1" wrap="square" lIns="91425" tIns="0" rIns="91425" bIns="0" anchor="b" anchorCtr="0">
            <a:no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7" name="Google Shape;77;p10"/>
          <p:cNvPicPr preferRelativeResize="0">
            <a:picLocks noGrp="1"/>
          </p:cNvPicPr>
          <p:nvPr>
            <p:ph type="pic" idx="2"/>
          </p:nvPr>
        </p:nvPicPr>
        <p:blipFill/>
        <p:spPr>
          <a:xfrm>
            <a:off x="12" y="0"/>
            <a:ext cx="9144000" cy="3686400"/>
          </a:xfrm>
          <a:prstGeom prst="rect">
            <a:avLst/>
          </a:prstGeom>
          <a:blipFill rotWithShape="1">
            <a:blip r:embed="rId2">
              <a:alphaModFix/>
            </a:blip>
            <a:stretch>
              <a:fillRect/>
            </a:stretch>
          </a:blipFill>
          <a:ln>
            <a:noFill/>
          </a:ln>
        </p:spPr>
      </p:pic>
      <p:sp>
        <p:nvSpPr>
          <p:cNvPr id="78" name="Google Shape;78;p10"/>
          <p:cNvSpPr txBox="1">
            <a:spLocks noGrp="1"/>
          </p:cNvSpPr>
          <p:nvPr>
            <p:ph type="body" idx="1"/>
          </p:nvPr>
        </p:nvSpPr>
        <p:spPr>
          <a:xfrm>
            <a:off x="822959" y="4430268"/>
            <a:ext cx="7589400" cy="445800"/>
          </a:xfrm>
          <a:prstGeom prst="rect">
            <a:avLst/>
          </a:prstGeom>
          <a:noFill/>
          <a:ln>
            <a:noFill/>
          </a:ln>
        </p:spPr>
        <p:txBody>
          <a:bodyPr spcFirstLastPara="1" wrap="square" lIns="91425" tIns="0" rIns="91425" bIns="0" anchor="t" anchorCtr="0">
            <a:normAutofit/>
          </a:bodyPr>
          <a:lstStyle>
            <a:lvl1pPr marL="457200" lvl="0" indent="-228600" algn="l" rtl="0">
              <a:lnSpc>
                <a:spcPct val="90000"/>
              </a:lnSpc>
              <a:spcBef>
                <a:spcPts val="0"/>
              </a:spcBef>
              <a:spcAft>
                <a:spcPts val="0"/>
              </a:spcAft>
              <a:buSzPts val="1500"/>
              <a:buNone/>
              <a:defRPr sz="1500">
                <a:solidFill>
                  <a:srgbClr val="FFFFFF"/>
                </a:solidFill>
              </a:defRPr>
            </a:lvl1pPr>
            <a:lvl2pPr marL="914400" lvl="1" indent="-228600" algn="l" rtl="0">
              <a:lnSpc>
                <a:spcPct val="90000"/>
              </a:lnSpc>
              <a:spcBef>
                <a:spcPts val="6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79" name="Google Shape;79;p10"/>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10"/>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81" name="Google Shape;81;p10"/>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4" name="Google Shape;84;p11"/>
          <p:cNvSpPr txBox="1">
            <a:spLocks noGrp="1"/>
          </p:cNvSpPr>
          <p:nvPr>
            <p:ph type="body" idx="1"/>
          </p:nvPr>
        </p:nvSpPr>
        <p:spPr>
          <a:xfrm rot="5400000">
            <a:off x="3086160" y="-878900"/>
            <a:ext cx="3017400" cy="75438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85" name="Google Shape;85;p11"/>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1"/>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87" name="Google Shape;87;p11"/>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8"/>
        <p:cNvGrpSpPr/>
        <p:nvPr/>
      </p:nvGrpSpPr>
      <p:grpSpPr>
        <a:xfrm>
          <a:off x="0" y="0"/>
          <a:ext cx="0" cy="0"/>
          <a:chOff x="0" y="0"/>
          <a:chExt cx="0" cy="0"/>
        </a:xfrm>
      </p:grpSpPr>
      <p:sp>
        <p:nvSpPr>
          <p:cNvPr id="89" name="Google Shape;89;p12"/>
          <p:cNvSpPr/>
          <p:nvPr/>
        </p:nvSpPr>
        <p:spPr>
          <a:xfrm>
            <a:off x="2382" y="4800600"/>
            <a:ext cx="91416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2"/>
          <p:cNvSpPr/>
          <p:nvPr/>
        </p:nvSpPr>
        <p:spPr>
          <a:xfrm>
            <a:off x="12" y="4750737"/>
            <a:ext cx="9141600" cy="4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2"/>
          <p:cNvSpPr txBox="1">
            <a:spLocks noGrp="1"/>
          </p:cNvSpPr>
          <p:nvPr>
            <p:ph type="title"/>
          </p:nvPr>
        </p:nvSpPr>
        <p:spPr>
          <a:xfrm rot="5400000">
            <a:off x="5370450" y="1484384"/>
            <a:ext cx="4318200" cy="19716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2"/>
          <p:cNvSpPr txBox="1">
            <a:spLocks noGrp="1"/>
          </p:cNvSpPr>
          <p:nvPr>
            <p:ph type="body" idx="1"/>
          </p:nvPr>
        </p:nvSpPr>
        <p:spPr>
          <a:xfrm rot="5400000">
            <a:off x="1369875" y="-430216"/>
            <a:ext cx="4318200" cy="5800800"/>
          </a:xfrm>
          <a:prstGeom prst="rect">
            <a:avLst/>
          </a:prstGeom>
          <a:noFill/>
          <a:ln>
            <a:noFill/>
          </a:ln>
        </p:spPr>
        <p:txBody>
          <a:bodyPr spcFirstLastPara="1" wrap="square" lIns="45700" tIns="0" rIns="45700" bIns="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93" name="Google Shape;93;p12"/>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2"/>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95" name="Google Shape;95;p12"/>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r>
              <a:rPr lang="en"/>
              <a:t>&lt;#&gt;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Content with Caption">
    <p:spTree>
      <p:nvGrpSpPr>
        <p:cNvPr id="1" name="Shape 64"/>
        <p:cNvGrpSpPr/>
        <p:nvPr/>
      </p:nvGrpSpPr>
      <p:grpSpPr>
        <a:xfrm>
          <a:off x="0" y="0"/>
          <a:ext cx="0" cy="0"/>
          <a:chOff x="0" y="0"/>
          <a:chExt cx="0" cy="0"/>
        </a:xfrm>
      </p:grpSpPr>
      <p:sp>
        <p:nvSpPr>
          <p:cNvPr id="65" name="Google Shape;65;p9"/>
          <p:cNvSpPr/>
          <p:nvPr/>
        </p:nvSpPr>
        <p:spPr>
          <a:xfrm>
            <a:off x="13" y="0"/>
            <a:ext cx="3038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3030053" y="0"/>
            <a:ext cx="48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342900" y="445769"/>
            <a:ext cx="2400300" cy="17145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FFFFFF"/>
              </a:buClr>
              <a:buSzPts val="3600"/>
              <a:buFont typeface="Calibri"/>
              <a:buNone/>
              <a:defRPr sz="3600" b="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3460237" y="548640"/>
            <a:ext cx="5009400" cy="39432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69" name="Google Shape;69;p9"/>
          <p:cNvSpPr txBox="1">
            <a:spLocks noGrp="1"/>
          </p:cNvSpPr>
          <p:nvPr>
            <p:ph type="body" idx="2"/>
          </p:nvPr>
        </p:nvSpPr>
        <p:spPr>
          <a:xfrm>
            <a:off x="342900" y="2194560"/>
            <a:ext cx="2400300" cy="25344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200"/>
              </a:spcBef>
              <a:spcAft>
                <a:spcPts val="0"/>
              </a:spcAft>
              <a:buSzPts val="1500"/>
              <a:buNone/>
              <a:defRPr sz="1500">
                <a:solidFill>
                  <a:srgbClr val="FFFFFF"/>
                </a:solidFill>
              </a:defRPr>
            </a:lvl1pPr>
            <a:lvl2pPr marL="914400" lvl="1" indent="-228600" algn="l" rtl="0">
              <a:lnSpc>
                <a:spcPct val="90000"/>
              </a:lnSpc>
              <a:spcBef>
                <a:spcPts val="200"/>
              </a:spcBef>
              <a:spcAft>
                <a:spcPts val="0"/>
              </a:spcAft>
              <a:buSzPts val="1200"/>
              <a:buNone/>
              <a:defRPr sz="1200"/>
            </a:lvl2pPr>
            <a:lvl3pPr marL="1371600" lvl="2" indent="-228600" algn="l" rtl="0">
              <a:lnSpc>
                <a:spcPct val="90000"/>
              </a:lnSpc>
              <a:spcBef>
                <a:spcPts val="400"/>
              </a:spcBef>
              <a:spcAft>
                <a:spcPts val="0"/>
              </a:spcAft>
              <a:buSzPts val="1000"/>
              <a:buNone/>
              <a:defRPr sz="1000"/>
            </a:lvl3pPr>
            <a:lvl4pPr marL="1828800" lvl="3" indent="-228600" algn="l" rtl="0">
              <a:lnSpc>
                <a:spcPct val="90000"/>
              </a:lnSpc>
              <a:spcBef>
                <a:spcPts val="400"/>
              </a:spcBef>
              <a:spcAft>
                <a:spcPts val="0"/>
              </a:spcAft>
              <a:buSzPts val="900"/>
              <a:buNone/>
              <a:defRPr sz="900"/>
            </a:lvl4pPr>
            <a:lvl5pPr marL="2286000" lvl="4" indent="-228600" algn="l" rtl="0">
              <a:lnSpc>
                <a:spcPct val="90000"/>
              </a:lnSpc>
              <a:spcBef>
                <a:spcPts val="400"/>
              </a:spcBef>
              <a:spcAft>
                <a:spcPts val="0"/>
              </a:spcAft>
              <a:buSzPts val="900"/>
              <a:buNone/>
              <a:defRPr sz="900"/>
            </a:lvl5pPr>
            <a:lvl6pPr marL="2743200" lvl="5" indent="-228600" algn="l" rtl="0">
              <a:lnSpc>
                <a:spcPct val="90000"/>
              </a:lnSpc>
              <a:spcBef>
                <a:spcPts val="400"/>
              </a:spcBef>
              <a:spcAft>
                <a:spcPts val="0"/>
              </a:spcAft>
              <a:buSzPts val="900"/>
              <a:buNone/>
              <a:defRPr sz="900"/>
            </a:lvl6pPr>
            <a:lvl7pPr marL="3200400" lvl="6" indent="-228600" algn="l" rtl="0">
              <a:lnSpc>
                <a:spcPct val="90000"/>
              </a:lnSpc>
              <a:spcBef>
                <a:spcPts val="400"/>
              </a:spcBef>
              <a:spcAft>
                <a:spcPts val="0"/>
              </a:spcAft>
              <a:buSzPts val="900"/>
              <a:buNone/>
              <a:defRPr sz="900"/>
            </a:lvl7pPr>
            <a:lvl8pPr marL="3657600" lvl="7" indent="-228600" algn="l" rtl="0">
              <a:lnSpc>
                <a:spcPct val="90000"/>
              </a:lnSpc>
              <a:spcBef>
                <a:spcPts val="400"/>
              </a:spcBef>
              <a:spcAft>
                <a:spcPts val="0"/>
              </a:spcAft>
              <a:buSzPts val="900"/>
              <a:buNone/>
              <a:defRPr sz="900"/>
            </a:lvl8pPr>
            <a:lvl9pPr marL="4114800" lvl="8" indent="-228600" algn="l" rtl="0">
              <a:lnSpc>
                <a:spcPct val="90000"/>
              </a:lnSpc>
              <a:spcBef>
                <a:spcPts val="400"/>
              </a:spcBef>
              <a:spcAft>
                <a:spcPts val="400"/>
              </a:spcAft>
              <a:buSzPts val="900"/>
              <a:buNone/>
              <a:defRPr sz="900"/>
            </a:lvl9pPr>
          </a:lstStyle>
          <a:p>
            <a:endParaRPr/>
          </a:p>
        </p:txBody>
      </p:sp>
      <p:sp>
        <p:nvSpPr>
          <p:cNvPr id="70" name="Google Shape;70;p9"/>
          <p:cNvSpPr txBox="1">
            <a:spLocks noGrp="1"/>
          </p:cNvSpPr>
          <p:nvPr>
            <p:ph type="dt" idx="10"/>
          </p:nvPr>
        </p:nvSpPr>
        <p:spPr>
          <a:xfrm>
            <a:off x="349134" y="4844839"/>
            <a:ext cx="19638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9"/>
          <p:cNvSpPr txBox="1">
            <a:spLocks noGrp="1"/>
          </p:cNvSpPr>
          <p:nvPr>
            <p:ph type="ftr" idx="11"/>
          </p:nvPr>
        </p:nvSpPr>
        <p:spPr>
          <a:xfrm>
            <a:off x="3600450" y="4844839"/>
            <a:ext cx="3486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72" name="Google Shape;72;p9"/>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a:solidFill>
                  <a:schemeClr val="dk2"/>
                </a:solidFill>
                <a:latin typeface="Calibri"/>
                <a:ea typeface="Calibri"/>
                <a:cs typeface="Calibri"/>
                <a:sym typeface="Calibri"/>
              </a:defRPr>
            </a:lvl1pPr>
            <a:lvl2pPr marL="0" marR="0" lvl="1" indent="0" algn="r" rtl="0">
              <a:spcBef>
                <a:spcPts val="0"/>
              </a:spcBef>
              <a:buNone/>
              <a:defRPr sz="1050">
                <a:solidFill>
                  <a:schemeClr val="dk2"/>
                </a:solidFill>
                <a:latin typeface="Calibri"/>
                <a:ea typeface="Calibri"/>
                <a:cs typeface="Calibri"/>
                <a:sym typeface="Calibri"/>
              </a:defRPr>
            </a:lvl2pPr>
            <a:lvl3pPr marL="0" marR="0" lvl="2" indent="0" algn="r" rtl="0">
              <a:spcBef>
                <a:spcPts val="0"/>
              </a:spcBef>
              <a:buNone/>
              <a:defRPr sz="1050">
                <a:solidFill>
                  <a:schemeClr val="dk2"/>
                </a:solidFill>
                <a:latin typeface="Calibri"/>
                <a:ea typeface="Calibri"/>
                <a:cs typeface="Calibri"/>
                <a:sym typeface="Calibri"/>
              </a:defRPr>
            </a:lvl3pPr>
            <a:lvl4pPr marL="0" marR="0" lvl="3" indent="0" algn="r" rtl="0">
              <a:spcBef>
                <a:spcPts val="0"/>
              </a:spcBef>
              <a:buNone/>
              <a:defRPr sz="1050">
                <a:solidFill>
                  <a:schemeClr val="dk2"/>
                </a:solidFill>
                <a:latin typeface="Calibri"/>
                <a:ea typeface="Calibri"/>
                <a:cs typeface="Calibri"/>
                <a:sym typeface="Calibri"/>
              </a:defRPr>
            </a:lvl4pPr>
            <a:lvl5pPr marL="0" marR="0" lvl="4" indent="0" algn="r" rtl="0">
              <a:spcBef>
                <a:spcPts val="0"/>
              </a:spcBef>
              <a:buNone/>
              <a:defRPr sz="1050">
                <a:solidFill>
                  <a:schemeClr val="dk2"/>
                </a:solidFill>
                <a:latin typeface="Calibri"/>
                <a:ea typeface="Calibri"/>
                <a:cs typeface="Calibri"/>
                <a:sym typeface="Calibri"/>
              </a:defRPr>
            </a:lvl5pPr>
            <a:lvl6pPr marL="0" marR="0" lvl="5" indent="0" algn="r" rtl="0">
              <a:spcBef>
                <a:spcPts val="0"/>
              </a:spcBef>
              <a:buNone/>
              <a:defRPr sz="1050">
                <a:solidFill>
                  <a:schemeClr val="dk2"/>
                </a:solidFill>
                <a:latin typeface="Calibri"/>
                <a:ea typeface="Calibri"/>
                <a:cs typeface="Calibri"/>
                <a:sym typeface="Calibri"/>
              </a:defRPr>
            </a:lvl6pPr>
            <a:lvl7pPr marL="0" marR="0" lvl="6" indent="0" algn="r" rtl="0">
              <a:spcBef>
                <a:spcPts val="0"/>
              </a:spcBef>
              <a:buNone/>
              <a:defRPr sz="1050">
                <a:solidFill>
                  <a:schemeClr val="dk2"/>
                </a:solidFill>
                <a:latin typeface="Calibri"/>
                <a:ea typeface="Calibri"/>
                <a:cs typeface="Calibri"/>
                <a:sym typeface="Calibri"/>
              </a:defRPr>
            </a:lvl7pPr>
            <a:lvl8pPr marL="0" marR="0" lvl="7" indent="0" algn="r" rtl="0">
              <a:spcBef>
                <a:spcPts val="0"/>
              </a:spcBef>
              <a:buNone/>
              <a:defRPr sz="1050">
                <a:solidFill>
                  <a:schemeClr val="dk2"/>
                </a:solidFill>
                <a:latin typeface="Calibri"/>
                <a:ea typeface="Calibri"/>
                <a:cs typeface="Calibri"/>
                <a:sym typeface="Calibri"/>
              </a:defRPr>
            </a:lvl8pPr>
            <a:lvl9pPr marL="0" marR="0" lvl="8" indent="0" algn="r" rtl="0">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r>
              <a:rPr lang="en"/>
              <a:t>&lt;#&gt;</a:t>
            </a:r>
            <a:endParaRPr/>
          </a:p>
        </p:txBody>
      </p:sp>
    </p:spTree>
    <p:extLst>
      <p:ext uri="{BB962C8B-B14F-4D97-AF65-F5344CB8AC3E}">
        <p14:creationId xmlns:p14="http://schemas.microsoft.com/office/powerpoint/2010/main" val="1348038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lvl="0" algn="l" rtl="0">
              <a:lnSpc>
                <a:spcPct val="85000"/>
              </a:lnSpc>
              <a:spcBef>
                <a:spcPts val="0"/>
              </a:spcBef>
              <a:spcAft>
                <a:spcPts val="0"/>
              </a:spcAft>
              <a:buClr>
                <a:srgbClr val="3F3F3F"/>
              </a:buClr>
              <a:buSzPts val="1800"/>
              <a:buNone/>
              <a:defRPr sz="3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822959" y="1384300"/>
            <a:ext cx="7543800" cy="3017400"/>
          </a:xfrm>
          <a:prstGeom prst="rect">
            <a:avLst/>
          </a:prstGeom>
          <a:noFill/>
          <a:ln>
            <a:noFill/>
          </a:ln>
        </p:spPr>
        <p:txBody>
          <a:bodyPr spcFirstLastPara="1" wrap="square" lIns="0" tIns="45700" rIns="0" bIns="45700" anchor="t" anchorCtr="0">
            <a:normAutofit/>
          </a:bodyPr>
          <a:lstStyle>
            <a:lvl1pPr marL="457200" lvl="0" indent="-342900" algn="l" rtl="0">
              <a:lnSpc>
                <a:spcPct val="90000"/>
              </a:lnSpc>
              <a:spcBef>
                <a:spcPts val="1200"/>
              </a:spcBef>
              <a:spcAft>
                <a:spcPts val="0"/>
              </a:spcAft>
              <a:buSzPts val="1800"/>
              <a:buChar char=" "/>
              <a:defRPr/>
            </a:lvl1pPr>
            <a:lvl2pPr marL="914400" lvl="1" indent="-342900" algn="l" rtl="0">
              <a:lnSpc>
                <a:spcPct val="90000"/>
              </a:lnSpc>
              <a:spcBef>
                <a:spcPts val="200"/>
              </a:spcBef>
              <a:spcAft>
                <a:spcPts val="0"/>
              </a:spcAft>
              <a:buSzPts val="1800"/>
              <a:buChar char="◦"/>
              <a:defRPr/>
            </a:lvl2pPr>
            <a:lvl3pPr marL="1371600" lvl="2" indent="-342900" algn="l" rtl="0">
              <a:lnSpc>
                <a:spcPct val="90000"/>
              </a:lnSpc>
              <a:spcBef>
                <a:spcPts val="400"/>
              </a:spcBef>
              <a:spcAft>
                <a:spcPts val="0"/>
              </a:spcAft>
              <a:buSzPts val="1800"/>
              <a:buChar char="◦"/>
              <a:defRPr/>
            </a:lvl3pPr>
            <a:lvl4pPr marL="1828800" lvl="3" indent="-342900" algn="l" rtl="0">
              <a:lnSpc>
                <a:spcPct val="90000"/>
              </a:lnSpc>
              <a:spcBef>
                <a:spcPts val="400"/>
              </a:spcBef>
              <a:spcAft>
                <a:spcPts val="0"/>
              </a:spcAft>
              <a:buSzPts val="1800"/>
              <a:buChar char="◦"/>
              <a:defRPr/>
            </a:lvl4pPr>
            <a:lvl5pPr marL="2286000" lvl="4" indent="-342900" algn="l" rtl="0">
              <a:lnSpc>
                <a:spcPct val="90000"/>
              </a:lnSpc>
              <a:spcBef>
                <a:spcPts val="400"/>
              </a:spcBef>
              <a:spcAft>
                <a:spcPts val="0"/>
              </a:spcAft>
              <a:buSzPts val="1800"/>
              <a:buChar char="◦"/>
              <a:defRPr/>
            </a:lvl5pPr>
            <a:lvl6pPr marL="2743200" lvl="5" indent="-342900" algn="l" rtl="0">
              <a:lnSpc>
                <a:spcPct val="90000"/>
              </a:lnSpc>
              <a:spcBef>
                <a:spcPts val="400"/>
              </a:spcBef>
              <a:spcAft>
                <a:spcPts val="0"/>
              </a:spcAft>
              <a:buSzPts val="1800"/>
              <a:buChar char="◦"/>
              <a:defRPr/>
            </a:lvl6pPr>
            <a:lvl7pPr marL="3200400" lvl="6" indent="-342900" algn="l" rtl="0">
              <a:lnSpc>
                <a:spcPct val="90000"/>
              </a:lnSpc>
              <a:spcBef>
                <a:spcPts val="400"/>
              </a:spcBef>
              <a:spcAft>
                <a:spcPts val="0"/>
              </a:spcAft>
              <a:buSzPts val="1800"/>
              <a:buChar char="◦"/>
              <a:defRPr/>
            </a:lvl7pPr>
            <a:lvl8pPr marL="3657600" lvl="7" indent="-342900" algn="l" rtl="0">
              <a:lnSpc>
                <a:spcPct val="90000"/>
              </a:lnSpc>
              <a:spcBef>
                <a:spcPts val="400"/>
              </a:spcBef>
              <a:spcAft>
                <a:spcPts val="0"/>
              </a:spcAft>
              <a:buSzPts val="1800"/>
              <a:buChar char="◦"/>
              <a:defRPr/>
            </a:lvl8pPr>
            <a:lvl9pPr marL="4114800" lvl="8" indent="-342900" algn="l" rtl="0">
              <a:lnSpc>
                <a:spcPct val="90000"/>
              </a:lnSpc>
              <a:spcBef>
                <a:spcPts val="400"/>
              </a:spcBef>
              <a:spcAft>
                <a:spcPts val="400"/>
              </a:spcAft>
              <a:buSzPts val="1800"/>
              <a:buChar char="◦"/>
              <a:defRPr/>
            </a:lvl9pPr>
          </a:lstStyle>
          <a:p>
            <a:endParaRPr/>
          </a:p>
        </p:txBody>
      </p:sp>
      <p:sp>
        <p:nvSpPr>
          <p:cNvPr id="21" name="Google Shape;21;p3"/>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r>
              <a:rPr lang="en-US"/>
              <a:t>Competitive Assessment Briefing</a:t>
            </a:r>
            <a:endParaRPr/>
          </a:p>
        </p:txBody>
      </p:sp>
      <p:sp>
        <p:nvSpPr>
          <p:cNvPr id="23" name="Google Shape;23;p3"/>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microsoft.com/office/2007/relationships/hdphoto" Target="../media/hdphoto2.wdp"/><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0" y="4750736"/>
            <a:ext cx="9144000" cy="4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822959" y="1384300"/>
            <a:ext cx="7543800" cy="30174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Competitive Assessment Briefing</a:t>
            </a:r>
            <a:endParaRPr/>
          </a:p>
        </p:txBody>
      </p:sp>
      <p:sp>
        <p:nvSpPr>
          <p:cNvPr id="12" name="Google Shape;12;p1"/>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r>
              <a:rPr lang="en"/>
              <a:t>&lt;#&gt;</a:t>
            </a:r>
            <a:endParaRPr/>
          </a:p>
        </p:txBody>
      </p:sp>
      <p:pic>
        <p:nvPicPr>
          <p:cNvPr id="2" name="Picture 1" descr="Cal Poly Logo, symbol, meaning, history, PNG, brand">
            <a:extLst>
              <a:ext uri="{FF2B5EF4-FFF2-40B4-BE49-F238E27FC236}">
                <a16:creationId xmlns:a16="http://schemas.microsoft.com/office/drawing/2014/main" id="{56085C4B-AC77-15E1-C115-CD28D799695C}"/>
              </a:ext>
            </a:extLst>
          </p:cNvPr>
          <p:cNvPicPr>
            <a:picLocks noChangeAspect="1" noChangeArrowheads="1"/>
          </p:cNvPicPr>
          <p:nvPr userDrawn="1"/>
        </p:nvPicPr>
        <p:blipFill>
          <a:blip r:embed="rId10">
            <a:lum bright="70000" contrast="-70000"/>
            <a:extLst>
              <a:ext uri="{BEBA8EAE-BF5A-486C-A8C5-ECC9F3942E4B}">
                <a14:imgProps xmlns:a14="http://schemas.microsoft.com/office/drawing/2010/main">
                  <a14:imgLayer r:embed="rId11">
                    <a14:imgEffect>
                      <a14:sharpenSoften amount="50000"/>
                    </a14:imgEffect>
                    <a14:imgEffect>
                      <a14:colorTemperature colorTemp="1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2259" y="4688895"/>
            <a:ext cx="1041400" cy="5857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6" r:id="rId5"/>
    <p:sldLayoutId id="2147483657" r:id="rId6"/>
    <p:sldLayoutId id="2147483658" r:id="rId7"/>
    <p:sldLayoutId id="2147483659"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00600"/>
            <a:ext cx="9144000" cy="34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0" y="4750736"/>
            <a:ext cx="9144000" cy="4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822960" y="214953"/>
            <a:ext cx="7543800" cy="1088100"/>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822959" y="1384300"/>
            <a:ext cx="7543800" cy="301740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822961" y="4844839"/>
            <a:ext cx="18543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Competitive Assessment Briefing</a:t>
            </a:r>
            <a:endParaRPr/>
          </a:p>
        </p:txBody>
      </p:sp>
      <p:sp>
        <p:nvSpPr>
          <p:cNvPr id="12" name="Google Shape;12;p1"/>
          <p:cNvSpPr txBox="1">
            <a:spLocks noGrp="1"/>
          </p:cNvSpPr>
          <p:nvPr>
            <p:ph type="sldNum" idx="12"/>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r>
              <a:rPr lang="en"/>
              <a:t>&lt;#&gt;</a:t>
            </a:r>
            <a:endParaRPr/>
          </a:p>
        </p:txBody>
      </p:sp>
      <p:pic>
        <p:nvPicPr>
          <p:cNvPr id="2" name="Picture 1" descr="Cal Poly Logo, symbol, meaning, history, PNG, brand">
            <a:extLst>
              <a:ext uri="{FF2B5EF4-FFF2-40B4-BE49-F238E27FC236}">
                <a16:creationId xmlns:a16="http://schemas.microsoft.com/office/drawing/2014/main" id="{56085C4B-AC77-15E1-C115-CD28D799695C}"/>
              </a:ext>
            </a:extLst>
          </p:cNvPr>
          <p:cNvPicPr>
            <a:picLocks noChangeAspect="1" noChangeArrowheads="1"/>
          </p:cNvPicPr>
          <p:nvPr userDrawn="1"/>
        </p:nvPicPr>
        <p:blipFill>
          <a:blip r:embed="rId10">
            <a:lum bright="70000" contrast="-70000"/>
            <a:extLst>
              <a:ext uri="{BEBA8EAE-BF5A-486C-A8C5-ECC9F3942E4B}">
                <a14:imgProps xmlns:a14="http://schemas.microsoft.com/office/drawing/2010/main">
                  <a14:imgLayer r:embed="rId11">
                    <a14:imgEffect>
                      <a14:sharpenSoften amount="50000"/>
                    </a14:imgEffect>
                    <a14:imgEffect>
                      <a14:colorTemperature colorTemp="115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02259" y="4688895"/>
            <a:ext cx="1041400" cy="58578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7E_F0E4E5BF.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microsoft.com/office/2018/10/relationships/comments" Target="../comments/modernComment_197_B94D4CBA.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A7_CD59A09F.xm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8A_5FF91CC8.xm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microsoft.com/office/2018/10/relationships/comments" Target="../comments/modernComment_192_BF34299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B4_6E4B680C.xm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BD_12FEE138.xm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microsoft.com/office/2018/10/relationships/comments" Target="../comments/modernComment_18D_F1C5D1EB.xm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microsoft.com/office/2018/10/relationships/comments" Target="../comments/modernComment_1A3_5608376D.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19A_4F91BC1B.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17C_B270B17E.xm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7.wdp"/><Relationship Id="rId3" Type="http://schemas.microsoft.com/office/2018/10/relationships/comments" Target="../comments/modernComment_17D_B44DC84C.xml"/><Relationship Id="rId7" Type="http://schemas.openxmlformats.org/officeDocument/2006/relationships/image" Target="../media/image47.png"/><Relationship Id="rId12" Type="http://schemas.microsoft.com/office/2007/relationships/hdphoto" Target="../media/hdphoto6.wdp"/><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6.png"/><Relationship Id="rId11" Type="http://schemas.microsoft.com/office/2007/relationships/hdphoto" Target="../media/hdphoto5.wdp"/><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0.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microsoft.com/office/2018/10/relationships/comments" Target="../comments/modernComment_174_DA3C29F6.xm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2.emf"/><Relationship Id="rId4" Type="http://schemas.openxmlformats.org/officeDocument/2006/relationships/image" Target="../media/image5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microsoft.com/office/2018/10/relationships/comments" Target="../comments/modernComment_172_110557FE.xm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BF_1D4827D4.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18/10/relationships/comments" Target="../comments/modernComment_17F_3A8AC0F8.xm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5"/>
          <p:cNvSpPr txBox="1">
            <a:spLocks noGrp="1"/>
          </p:cNvSpPr>
          <p:nvPr>
            <p:ph type="ctrTitle"/>
          </p:nvPr>
        </p:nvSpPr>
        <p:spPr>
          <a:xfrm>
            <a:off x="798022" y="0"/>
            <a:ext cx="7543800" cy="2674500"/>
          </a:xfrm>
          <a:prstGeom prst="rect">
            <a:avLst/>
          </a:prstGeom>
        </p:spPr>
        <p:txBody>
          <a:bodyPr spcFirstLastPara="1" wrap="square" lIns="91425" tIns="45700" rIns="91425" bIns="45700" anchor="b" anchorCtr="0">
            <a:normAutofit/>
          </a:bodyPr>
          <a:lstStyle/>
          <a:p>
            <a:pPr algn="ctr"/>
            <a:r>
              <a:rPr lang="en" sz="5400">
                <a:solidFill>
                  <a:schemeClr val="tx1"/>
                </a:solidFill>
              </a:rPr>
              <a:t>Design Review 2</a:t>
            </a:r>
          </a:p>
        </p:txBody>
      </p:sp>
      <p:sp>
        <p:nvSpPr>
          <p:cNvPr id="109" name="Google Shape;109;p15"/>
          <p:cNvSpPr txBox="1">
            <a:spLocks noGrp="1"/>
          </p:cNvSpPr>
          <p:nvPr>
            <p:ph type="subTitle" idx="1"/>
          </p:nvPr>
        </p:nvSpPr>
        <p:spPr>
          <a:xfrm>
            <a:off x="800100" y="2772502"/>
            <a:ext cx="7543800" cy="1215298"/>
          </a:xfrm>
          <a:prstGeom prst="rect">
            <a:avLst/>
          </a:prstGeom>
        </p:spPr>
        <p:txBody>
          <a:bodyPr spcFirstLastPara="1" wrap="square" lIns="91425" tIns="45700" rIns="91425" bIns="45700" anchor="t" anchorCtr="0">
            <a:normAutofit fontScale="92500" lnSpcReduction="20000"/>
          </a:bodyPr>
          <a:lstStyle/>
          <a:p>
            <a:pPr marL="236538" lvl="0" indent="-236538" algn="ctr" rtl="0">
              <a:lnSpc>
                <a:spcPct val="160000"/>
              </a:lnSpc>
              <a:spcBef>
                <a:spcPts val="1200"/>
              </a:spcBef>
              <a:spcAft>
                <a:spcPts val="200"/>
              </a:spcAft>
              <a:buNone/>
            </a:pPr>
            <a:r>
              <a:rPr lang="en"/>
              <a:t>Team 3: Chandler Kuhn, Jack </a:t>
            </a:r>
            <a:r>
              <a:rPr lang="en" err="1"/>
              <a:t>Sann</a:t>
            </a:r>
            <a:r>
              <a:rPr lang="en"/>
              <a:t>, Bryan </a:t>
            </a:r>
            <a:r>
              <a:rPr lang="en" err="1"/>
              <a:t>Hasselman</a:t>
            </a:r>
            <a:r>
              <a:rPr lang="en"/>
              <a:t>, </a:t>
            </a:r>
            <a:br>
              <a:rPr lang="en"/>
            </a:br>
            <a:r>
              <a:rPr lang="en"/>
              <a:t>William Ho, Sam Coyle, Chris Sheehan</a:t>
            </a:r>
            <a:endParaRPr lang="en-US"/>
          </a:p>
        </p:txBody>
      </p:sp>
      <p:pic>
        <p:nvPicPr>
          <p:cNvPr id="1026" name="Picture 2" descr="Cal Poly Logo, symbol, meaning, history, PNG, brand">
            <a:extLst>
              <a:ext uri="{FF2B5EF4-FFF2-40B4-BE49-F238E27FC236}">
                <a16:creationId xmlns:a16="http://schemas.microsoft.com/office/drawing/2014/main" id="{FA0368DC-AD4E-0DD3-42FC-3E27E3170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0" y="3987800"/>
            <a:ext cx="1498600" cy="84296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09;p15">
            <a:extLst>
              <a:ext uri="{FF2B5EF4-FFF2-40B4-BE49-F238E27FC236}">
                <a16:creationId xmlns:a16="http://schemas.microsoft.com/office/drawing/2014/main" id="{E82F14E3-61F1-2F30-492C-A42740B21CB2}"/>
              </a:ext>
            </a:extLst>
          </p:cNvPr>
          <p:cNvSpPr txBox="1">
            <a:spLocks/>
          </p:cNvSpPr>
          <p:nvPr/>
        </p:nvSpPr>
        <p:spPr>
          <a:xfrm>
            <a:off x="1320800" y="4105457"/>
            <a:ext cx="7543800" cy="607649"/>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55600" algn="l" rtl="0">
              <a:lnSpc>
                <a:spcPct val="90000"/>
              </a:lnSpc>
              <a:spcBef>
                <a:spcPts val="1200"/>
              </a:spcBef>
              <a:spcAft>
                <a:spcPts val="0"/>
              </a:spcAft>
              <a:buClr>
                <a:schemeClr val="accent1"/>
              </a:buClr>
              <a:buSzPts val="2400"/>
              <a:buFont typeface="Calibri"/>
              <a:buNone/>
              <a:defRPr sz="2400" b="0" i="0" u="none" strike="noStrike" cap="none">
                <a:solidFill>
                  <a:schemeClr val="dk2"/>
                </a:solidFill>
                <a:latin typeface="Calibri"/>
                <a:ea typeface="Calibri"/>
                <a:cs typeface="Calibri"/>
                <a:sym typeface="Calibri"/>
              </a:defRPr>
            </a:lvl1pPr>
            <a:lvl2pPr marL="914400" marR="0" lvl="1" indent="-342900" algn="ctr" rtl="0">
              <a:lnSpc>
                <a:spcPct val="90000"/>
              </a:lnSpc>
              <a:spcBef>
                <a:spcPts val="2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2pPr>
            <a:lvl3pPr marL="1371600" marR="0" lvl="2" indent="-317500" algn="ctr"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L="1828800" marR="0" lvl="3" indent="-317500"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L="2286000" marR="0" lvl="4" indent="-317500"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L="2743200" marR="0" lvl="5" indent="-317500"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L="3200400" marR="0" lvl="6" indent="-317500"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L="3657600" marR="0" lvl="7" indent="-317500"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L="4114800" marR="0" lvl="8" indent="-317500" algn="ctr"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pPr marL="0" indent="0" algn="r">
              <a:lnSpc>
                <a:spcPct val="160000"/>
              </a:lnSpc>
              <a:spcBef>
                <a:spcPts val="0"/>
              </a:spcBef>
            </a:pPr>
            <a:r>
              <a:rPr lang="en" sz="1800">
                <a:solidFill>
                  <a:schemeClr val="tx1"/>
                </a:solidFill>
              </a:rPr>
              <a:t>December 6, 2023</a:t>
            </a:r>
            <a:endParaRPr lang="en-US" sz="18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CCB339-04E7-4245-EA80-CD5B1583FFC5}"/>
              </a:ext>
            </a:extLst>
          </p:cNvPr>
          <p:cNvGrpSpPr/>
          <p:nvPr/>
        </p:nvGrpSpPr>
        <p:grpSpPr>
          <a:xfrm>
            <a:off x="768700" y="965015"/>
            <a:ext cx="7186581" cy="3657600"/>
            <a:chOff x="1071683" y="398087"/>
            <a:chExt cx="7186581" cy="3657600"/>
          </a:xfrm>
        </p:grpSpPr>
        <p:pic>
          <p:nvPicPr>
            <p:cNvPr id="6" name="Picture 5" descr="A map of the world&#10;&#10;Description automatically generated">
              <a:extLst>
                <a:ext uri="{FF2B5EF4-FFF2-40B4-BE49-F238E27FC236}">
                  <a16:creationId xmlns:a16="http://schemas.microsoft.com/office/drawing/2014/main" id="{396AC351-473B-3360-A519-0B0DC108EFE3}"/>
                </a:ext>
              </a:extLst>
            </p:cNvPr>
            <p:cNvPicPr>
              <a:picLocks noChangeAspect="1"/>
            </p:cNvPicPr>
            <p:nvPr/>
          </p:nvPicPr>
          <p:blipFill>
            <a:blip r:embed="rId3"/>
            <a:stretch>
              <a:fillRect/>
            </a:stretch>
          </p:blipFill>
          <p:spPr>
            <a:xfrm>
              <a:off x="1071683" y="398087"/>
              <a:ext cx="7186581" cy="3657600"/>
            </a:xfrm>
            <a:prstGeom prst="rect">
              <a:avLst/>
            </a:prstGeom>
            <a:ln>
              <a:solidFill>
                <a:schemeClr val="tx1"/>
              </a:solidFill>
            </a:ln>
          </p:spPr>
        </p:pic>
        <p:pic>
          <p:nvPicPr>
            <p:cNvPr id="7" name="Picture 6" descr="A map of the world&#10;&#10;Description automatically generated">
              <a:extLst>
                <a:ext uri="{FF2B5EF4-FFF2-40B4-BE49-F238E27FC236}">
                  <a16:creationId xmlns:a16="http://schemas.microsoft.com/office/drawing/2014/main" id="{856F3A59-1D90-B158-8737-761CBE4B8BBD}"/>
                </a:ext>
              </a:extLst>
            </p:cNvPr>
            <p:cNvPicPr>
              <a:picLocks noChangeAspect="1"/>
            </p:cNvPicPr>
            <p:nvPr/>
          </p:nvPicPr>
          <p:blipFill rotWithShape="1">
            <a:blip r:embed="rId4"/>
            <a:srcRect l="28676"/>
            <a:stretch/>
          </p:blipFill>
          <p:spPr>
            <a:xfrm>
              <a:off x="3132499" y="398087"/>
              <a:ext cx="5125765" cy="3657600"/>
            </a:xfrm>
            <a:prstGeom prst="rect">
              <a:avLst/>
            </a:prstGeom>
            <a:ln>
              <a:solidFill>
                <a:schemeClr val="tx1"/>
              </a:solidFill>
            </a:ln>
          </p:spPr>
        </p:pic>
        <p:pic>
          <p:nvPicPr>
            <p:cNvPr id="8" name="Picture 7" descr="A map of the world&#10;&#10;Description automatically generated">
              <a:extLst>
                <a:ext uri="{FF2B5EF4-FFF2-40B4-BE49-F238E27FC236}">
                  <a16:creationId xmlns:a16="http://schemas.microsoft.com/office/drawing/2014/main" id="{A62C55B2-DDC8-52BE-9840-D5C0C41261F3}"/>
                </a:ext>
              </a:extLst>
            </p:cNvPr>
            <p:cNvPicPr>
              <a:picLocks noChangeAspect="1"/>
            </p:cNvPicPr>
            <p:nvPr/>
          </p:nvPicPr>
          <p:blipFill rotWithShape="1">
            <a:blip r:embed="rId5"/>
            <a:srcRect l="42911"/>
            <a:stretch/>
          </p:blipFill>
          <p:spPr>
            <a:xfrm>
              <a:off x="4155541" y="398087"/>
              <a:ext cx="4102723" cy="3657600"/>
            </a:xfrm>
            <a:prstGeom prst="rect">
              <a:avLst/>
            </a:prstGeom>
            <a:ln>
              <a:solidFill>
                <a:schemeClr val="tx1"/>
              </a:solidFill>
            </a:ln>
          </p:spPr>
        </p:pic>
        <p:pic>
          <p:nvPicPr>
            <p:cNvPr id="9" name="Picture 8" descr="A map of the world&#10;&#10;Description automatically generated">
              <a:extLst>
                <a:ext uri="{FF2B5EF4-FFF2-40B4-BE49-F238E27FC236}">
                  <a16:creationId xmlns:a16="http://schemas.microsoft.com/office/drawing/2014/main" id="{623C3698-10D5-D2B5-3581-EC274C4CA367}"/>
                </a:ext>
              </a:extLst>
            </p:cNvPr>
            <p:cNvPicPr>
              <a:picLocks noChangeAspect="1"/>
            </p:cNvPicPr>
            <p:nvPr/>
          </p:nvPicPr>
          <p:blipFill rotWithShape="1">
            <a:blip r:embed="rId6"/>
            <a:srcRect l="57147"/>
            <a:stretch/>
          </p:blipFill>
          <p:spPr>
            <a:xfrm>
              <a:off x="5178582" y="398087"/>
              <a:ext cx="3079682" cy="3657600"/>
            </a:xfrm>
            <a:prstGeom prst="rect">
              <a:avLst/>
            </a:prstGeom>
            <a:ln>
              <a:solidFill>
                <a:schemeClr val="tx1"/>
              </a:solidFill>
            </a:ln>
          </p:spPr>
        </p:pic>
        <p:pic>
          <p:nvPicPr>
            <p:cNvPr id="12" name="Picture 11" descr="A map of the world&#10;&#10;Description automatically generated">
              <a:extLst>
                <a:ext uri="{FF2B5EF4-FFF2-40B4-BE49-F238E27FC236}">
                  <a16:creationId xmlns:a16="http://schemas.microsoft.com/office/drawing/2014/main" id="{EFB58CDC-3559-EA5F-7D5B-21A36F65D9A4}"/>
                </a:ext>
              </a:extLst>
            </p:cNvPr>
            <p:cNvPicPr>
              <a:picLocks noChangeAspect="1"/>
            </p:cNvPicPr>
            <p:nvPr/>
          </p:nvPicPr>
          <p:blipFill rotWithShape="1">
            <a:blip r:embed="rId7"/>
            <a:srcRect l="68989"/>
            <a:stretch/>
          </p:blipFill>
          <p:spPr>
            <a:xfrm>
              <a:off x="6029608" y="398087"/>
              <a:ext cx="2228656" cy="3657600"/>
            </a:xfrm>
            <a:prstGeom prst="rect">
              <a:avLst/>
            </a:prstGeom>
            <a:ln>
              <a:solidFill>
                <a:schemeClr val="tx1"/>
              </a:solidFill>
            </a:ln>
          </p:spPr>
        </p:pic>
        <p:pic>
          <p:nvPicPr>
            <p:cNvPr id="13" name="Picture 12" descr="A map of the world&#10;&#10;Description automatically generated">
              <a:extLst>
                <a:ext uri="{FF2B5EF4-FFF2-40B4-BE49-F238E27FC236}">
                  <a16:creationId xmlns:a16="http://schemas.microsoft.com/office/drawing/2014/main" id="{C81E211E-EB39-5E2C-B7C3-F9B4EAC5B6EB}"/>
                </a:ext>
              </a:extLst>
            </p:cNvPr>
            <p:cNvPicPr>
              <a:picLocks noChangeAspect="1"/>
            </p:cNvPicPr>
            <p:nvPr/>
          </p:nvPicPr>
          <p:blipFill rotWithShape="1">
            <a:blip r:embed="rId8"/>
            <a:srcRect l="84484"/>
            <a:stretch/>
          </p:blipFill>
          <p:spPr>
            <a:xfrm>
              <a:off x="7143184" y="398087"/>
              <a:ext cx="1115080" cy="3657600"/>
            </a:xfrm>
            <a:prstGeom prst="rect">
              <a:avLst/>
            </a:prstGeom>
            <a:ln>
              <a:solidFill>
                <a:schemeClr val="tx1"/>
              </a:solidFill>
            </a:ln>
          </p:spPr>
        </p:pic>
        <p:pic>
          <p:nvPicPr>
            <p:cNvPr id="14" name="Picture 13" descr="A map of the world&#10;&#10;Description automatically generated">
              <a:extLst>
                <a:ext uri="{FF2B5EF4-FFF2-40B4-BE49-F238E27FC236}">
                  <a16:creationId xmlns:a16="http://schemas.microsoft.com/office/drawing/2014/main" id="{6DA1DFF5-2FC1-C933-2151-02907DBF6826}"/>
                </a:ext>
              </a:extLst>
            </p:cNvPr>
            <p:cNvPicPr>
              <a:picLocks/>
            </p:cNvPicPr>
            <p:nvPr/>
          </p:nvPicPr>
          <p:blipFill rotWithShape="1">
            <a:blip r:embed="rId9"/>
            <a:srcRect r="85813"/>
            <a:stretch/>
          </p:blipFill>
          <p:spPr>
            <a:xfrm>
              <a:off x="1071683" y="398087"/>
              <a:ext cx="1019667" cy="3657600"/>
            </a:xfrm>
            <a:prstGeom prst="rect">
              <a:avLst/>
            </a:prstGeom>
            <a:ln>
              <a:solidFill>
                <a:schemeClr val="tx1"/>
              </a:solidFill>
            </a:ln>
          </p:spPr>
        </p:pic>
      </p:grpSp>
      <p:sp>
        <p:nvSpPr>
          <p:cNvPr id="4" name="Footer Placeholder 3">
            <a:extLst>
              <a:ext uri="{FF2B5EF4-FFF2-40B4-BE49-F238E27FC236}">
                <a16:creationId xmlns:a16="http://schemas.microsoft.com/office/drawing/2014/main" id="{312BAE26-ABDC-D2C2-8539-A1820060841A}"/>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B91B2EF6-EA77-EF8C-C843-95632E6C1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3" name="TextBox 52">
            <a:extLst>
              <a:ext uri="{FF2B5EF4-FFF2-40B4-BE49-F238E27FC236}">
                <a16:creationId xmlns:a16="http://schemas.microsoft.com/office/drawing/2014/main" id="{8082E7E5-CFF3-8429-D0D1-6264A1715C8A}"/>
              </a:ext>
            </a:extLst>
          </p:cNvPr>
          <p:cNvSpPr txBox="1"/>
          <p:nvPr/>
        </p:nvSpPr>
        <p:spPr>
          <a:xfrm>
            <a:off x="2525843" y="4052994"/>
            <a:ext cx="644135" cy="276999"/>
          </a:xfrm>
          <a:prstGeom prst="rect">
            <a:avLst/>
          </a:prstGeom>
          <a:noFill/>
        </p:spPr>
        <p:txBody>
          <a:bodyPr wrap="square" lIns="91440" tIns="45720" rIns="91440" bIns="45720" rtlCol="0" anchor="t">
            <a:spAutoFit/>
          </a:bodyPr>
          <a:lstStyle/>
          <a:p>
            <a:pPr algn="ctr"/>
            <a:endParaRPr lang="en-US" sz="1200">
              <a:latin typeface="Calibri" panose="020F0502020204030204" pitchFamily="34" charset="0"/>
              <a:cs typeface="Calibri" panose="020F0502020204030204" pitchFamily="34" charset="0"/>
            </a:endParaRPr>
          </a:p>
        </p:txBody>
      </p:sp>
      <p:sp>
        <p:nvSpPr>
          <p:cNvPr id="62" name="Title 1">
            <a:extLst>
              <a:ext uri="{FF2B5EF4-FFF2-40B4-BE49-F238E27FC236}">
                <a16:creationId xmlns:a16="http://schemas.microsoft.com/office/drawing/2014/main" id="{F66F9954-CEEE-72B9-85EF-33DDCF2AC758}"/>
              </a:ext>
            </a:extLst>
          </p:cNvPr>
          <p:cNvSpPr txBox="1">
            <a:spLocks/>
          </p:cNvSpPr>
          <p:nvPr/>
        </p:nvSpPr>
        <p:spPr>
          <a:xfrm>
            <a:off x="230244" y="258515"/>
            <a:ext cx="7543800" cy="5586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Average Wind Patterns</a:t>
            </a:r>
          </a:p>
        </p:txBody>
      </p:sp>
      <p:sp>
        <p:nvSpPr>
          <p:cNvPr id="10" name="TextBox 9">
            <a:extLst>
              <a:ext uri="{FF2B5EF4-FFF2-40B4-BE49-F238E27FC236}">
                <a16:creationId xmlns:a16="http://schemas.microsoft.com/office/drawing/2014/main" id="{E058D492-69B3-A163-16E8-E4242F2BF7D0}"/>
              </a:ext>
            </a:extLst>
          </p:cNvPr>
          <p:cNvSpPr txBox="1"/>
          <p:nvPr/>
        </p:nvSpPr>
        <p:spPr>
          <a:xfrm>
            <a:off x="5069855" y="48317"/>
            <a:ext cx="2184703" cy="4238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solidFill>
                  <a:srgbClr val="7E2E9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Mission flightpath</a:t>
            </a:r>
          </a:p>
        </p:txBody>
      </p:sp>
      <p:pic>
        <p:nvPicPr>
          <p:cNvPr id="16" name="Picture 15">
            <a:extLst>
              <a:ext uri="{FF2B5EF4-FFF2-40B4-BE49-F238E27FC236}">
                <a16:creationId xmlns:a16="http://schemas.microsoft.com/office/drawing/2014/main" id="{B5D51C42-C394-9CD1-C5B3-FF617DA45524}"/>
              </a:ext>
            </a:extLst>
          </p:cNvPr>
          <p:cNvPicPr>
            <a:picLocks noChangeAspect="1"/>
          </p:cNvPicPr>
          <p:nvPr/>
        </p:nvPicPr>
        <p:blipFill>
          <a:blip r:embed="rId10"/>
          <a:stretch>
            <a:fillRect/>
          </a:stretch>
        </p:blipFill>
        <p:spPr>
          <a:xfrm>
            <a:off x="7917344" y="1237457"/>
            <a:ext cx="293615" cy="3425777"/>
          </a:xfrm>
          <a:prstGeom prst="rect">
            <a:avLst/>
          </a:prstGeom>
        </p:spPr>
      </p:pic>
      <p:sp>
        <p:nvSpPr>
          <p:cNvPr id="19" name="TextBox 18">
            <a:extLst>
              <a:ext uri="{FF2B5EF4-FFF2-40B4-BE49-F238E27FC236}">
                <a16:creationId xmlns:a16="http://schemas.microsoft.com/office/drawing/2014/main" id="{BE65A9BD-DB24-1423-89E2-62FD9765DA18}"/>
              </a:ext>
            </a:extLst>
          </p:cNvPr>
          <p:cNvSpPr txBox="1"/>
          <p:nvPr/>
        </p:nvSpPr>
        <p:spPr>
          <a:xfrm>
            <a:off x="8158312" y="1935099"/>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40</a:t>
            </a:r>
          </a:p>
        </p:txBody>
      </p:sp>
      <p:sp>
        <p:nvSpPr>
          <p:cNvPr id="20" name="TextBox 19">
            <a:extLst>
              <a:ext uri="{FF2B5EF4-FFF2-40B4-BE49-F238E27FC236}">
                <a16:creationId xmlns:a16="http://schemas.microsoft.com/office/drawing/2014/main" id="{C3BECA34-FBBE-EA67-9D57-697E1B46E95D}"/>
              </a:ext>
            </a:extLst>
          </p:cNvPr>
          <p:cNvSpPr txBox="1"/>
          <p:nvPr/>
        </p:nvSpPr>
        <p:spPr>
          <a:xfrm>
            <a:off x="8158312" y="2239862"/>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35</a:t>
            </a:r>
          </a:p>
        </p:txBody>
      </p:sp>
      <p:sp>
        <p:nvSpPr>
          <p:cNvPr id="21" name="TextBox 20">
            <a:extLst>
              <a:ext uri="{FF2B5EF4-FFF2-40B4-BE49-F238E27FC236}">
                <a16:creationId xmlns:a16="http://schemas.microsoft.com/office/drawing/2014/main" id="{91E0B7AF-72DE-A853-7DD9-42770686412B}"/>
              </a:ext>
            </a:extLst>
          </p:cNvPr>
          <p:cNvSpPr txBox="1"/>
          <p:nvPr/>
        </p:nvSpPr>
        <p:spPr>
          <a:xfrm>
            <a:off x="8158312" y="2544625"/>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30</a:t>
            </a:r>
          </a:p>
        </p:txBody>
      </p:sp>
      <p:sp>
        <p:nvSpPr>
          <p:cNvPr id="22" name="TextBox 21">
            <a:extLst>
              <a:ext uri="{FF2B5EF4-FFF2-40B4-BE49-F238E27FC236}">
                <a16:creationId xmlns:a16="http://schemas.microsoft.com/office/drawing/2014/main" id="{00D70DB4-D70E-0241-B685-F583B2A72C55}"/>
              </a:ext>
            </a:extLst>
          </p:cNvPr>
          <p:cNvSpPr txBox="1"/>
          <p:nvPr/>
        </p:nvSpPr>
        <p:spPr>
          <a:xfrm>
            <a:off x="8158312" y="2849388"/>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25</a:t>
            </a:r>
          </a:p>
        </p:txBody>
      </p:sp>
      <p:sp>
        <p:nvSpPr>
          <p:cNvPr id="23" name="TextBox 22">
            <a:extLst>
              <a:ext uri="{FF2B5EF4-FFF2-40B4-BE49-F238E27FC236}">
                <a16:creationId xmlns:a16="http://schemas.microsoft.com/office/drawing/2014/main" id="{1B444570-8FAC-0F71-9194-C2FA8B5819A4}"/>
              </a:ext>
            </a:extLst>
          </p:cNvPr>
          <p:cNvSpPr txBox="1"/>
          <p:nvPr/>
        </p:nvSpPr>
        <p:spPr>
          <a:xfrm>
            <a:off x="8158312" y="3154151"/>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20</a:t>
            </a:r>
          </a:p>
        </p:txBody>
      </p:sp>
      <p:sp>
        <p:nvSpPr>
          <p:cNvPr id="24" name="TextBox 23">
            <a:extLst>
              <a:ext uri="{FF2B5EF4-FFF2-40B4-BE49-F238E27FC236}">
                <a16:creationId xmlns:a16="http://schemas.microsoft.com/office/drawing/2014/main" id="{9F287921-2A46-F1E9-5D7A-F659EF65F0D7}"/>
              </a:ext>
            </a:extLst>
          </p:cNvPr>
          <p:cNvSpPr txBox="1"/>
          <p:nvPr/>
        </p:nvSpPr>
        <p:spPr>
          <a:xfrm>
            <a:off x="8158312" y="3459876"/>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15</a:t>
            </a:r>
          </a:p>
        </p:txBody>
      </p:sp>
      <p:sp>
        <p:nvSpPr>
          <p:cNvPr id="25" name="TextBox 24">
            <a:extLst>
              <a:ext uri="{FF2B5EF4-FFF2-40B4-BE49-F238E27FC236}">
                <a16:creationId xmlns:a16="http://schemas.microsoft.com/office/drawing/2014/main" id="{85CE6D41-54DE-DDD6-36D0-9AFDC6812DF3}"/>
              </a:ext>
            </a:extLst>
          </p:cNvPr>
          <p:cNvSpPr txBox="1"/>
          <p:nvPr/>
        </p:nvSpPr>
        <p:spPr>
          <a:xfrm>
            <a:off x="8158312" y="3765601"/>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10</a:t>
            </a:r>
          </a:p>
        </p:txBody>
      </p:sp>
      <p:sp>
        <p:nvSpPr>
          <p:cNvPr id="26" name="TextBox 25">
            <a:extLst>
              <a:ext uri="{FF2B5EF4-FFF2-40B4-BE49-F238E27FC236}">
                <a16:creationId xmlns:a16="http://schemas.microsoft.com/office/drawing/2014/main" id="{7AD0BF95-E979-11C9-9BD9-BFADFF40B37A}"/>
              </a:ext>
            </a:extLst>
          </p:cNvPr>
          <p:cNvSpPr txBox="1"/>
          <p:nvPr/>
        </p:nvSpPr>
        <p:spPr>
          <a:xfrm>
            <a:off x="8158312" y="407036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5</a:t>
            </a:r>
          </a:p>
        </p:txBody>
      </p:sp>
      <p:sp>
        <p:nvSpPr>
          <p:cNvPr id="27" name="TextBox 26">
            <a:extLst>
              <a:ext uri="{FF2B5EF4-FFF2-40B4-BE49-F238E27FC236}">
                <a16:creationId xmlns:a16="http://schemas.microsoft.com/office/drawing/2014/main" id="{ECE63B89-8480-0AD7-7957-BD35229999B3}"/>
              </a:ext>
            </a:extLst>
          </p:cNvPr>
          <p:cNvSpPr txBox="1"/>
          <p:nvPr/>
        </p:nvSpPr>
        <p:spPr>
          <a:xfrm>
            <a:off x="8158312" y="4375128"/>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0</a:t>
            </a:r>
          </a:p>
        </p:txBody>
      </p:sp>
      <p:sp>
        <p:nvSpPr>
          <p:cNvPr id="29" name="TextBox 28">
            <a:extLst>
              <a:ext uri="{FF2B5EF4-FFF2-40B4-BE49-F238E27FC236}">
                <a16:creationId xmlns:a16="http://schemas.microsoft.com/office/drawing/2014/main" id="{5C0905DF-7717-849D-45A0-D7E0B64674B0}"/>
              </a:ext>
            </a:extLst>
          </p:cNvPr>
          <p:cNvSpPr txBox="1"/>
          <p:nvPr/>
        </p:nvSpPr>
        <p:spPr>
          <a:xfrm rot="5400000">
            <a:off x="7802202" y="2676103"/>
            <a:ext cx="1912690" cy="423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latin typeface="Calibri" panose="020F0502020204030204" pitchFamily="34" charset="0"/>
                <a:cs typeface="Calibri" panose="020F0502020204030204" pitchFamily="34" charset="0"/>
              </a:rPr>
              <a:t>Wind Speed (knots)</a:t>
            </a:r>
          </a:p>
        </p:txBody>
      </p:sp>
      <p:pic>
        <p:nvPicPr>
          <p:cNvPr id="37" name="Picture 36">
            <a:extLst>
              <a:ext uri="{FF2B5EF4-FFF2-40B4-BE49-F238E27FC236}">
                <a16:creationId xmlns:a16="http://schemas.microsoft.com/office/drawing/2014/main" id="{C8C3922F-F95C-7495-9028-BE4AAAC735E8}"/>
              </a:ext>
            </a:extLst>
          </p:cNvPr>
          <p:cNvPicPr>
            <a:picLocks noChangeAspect="1"/>
          </p:cNvPicPr>
          <p:nvPr/>
        </p:nvPicPr>
        <p:blipFill>
          <a:blip r:embed="rId11"/>
          <a:stretch>
            <a:fillRect/>
          </a:stretch>
        </p:blipFill>
        <p:spPr>
          <a:xfrm>
            <a:off x="7885736" y="1184282"/>
            <a:ext cx="317500" cy="3526977"/>
          </a:xfrm>
          <a:prstGeom prst="rect">
            <a:avLst/>
          </a:prstGeom>
        </p:spPr>
      </p:pic>
      <p:sp>
        <p:nvSpPr>
          <p:cNvPr id="39" name="TextBox 38">
            <a:extLst>
              <a:ext uri="{FF2B5EF4-FFF2-40B4-BE49-F238E27FC236}">
                <a16:creationId xmlns:a16="http://schemas.microsoft.com/office/drawing/2014/main" id="{8ED4DA37-F924-FF14-F81F-B7A42E2AD772}"/>
              </a:ext>
            </a:extLst>
          </p:cNvPr>
          <p:cNvSpPr txBox="1"/>
          <p:nvPr/>
        </p:nvSpPr>
        <p:spPr>
          <a:xfrm>
            <a:off x="424510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0°</a:t>
            </a:r>
          </a:p>
        </p:txBody>
      </p:sp>
      <p:sp>
        <p:nvSpPr>
          <p:cNvPr id="40" name="TextBox 39">
            <a:extLst>
              <a:ext uri="{FF2B5EF4-FFF2-40B4-BE49-F238E27FC236}">
                <a16:creationId xmlns:a16="http://schemas.microsoft.com/office/drawing/2014/main" id="{1293DCDE-8996-8660-88F9-34CEA77143CE}"/>
              </a:ext>
            </a:extLst>
          </p:cNvPr>
          <p:cNvSpPr txBox="1"/>
          <p:nvPr/>
        </p:nvSpPr>
        <p:spPr>
          <a:xfrm>
            <a:off x="472308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30°</a:t>
            </a:r>
          </a:p>
        </p:txBody>
      </p:sp>
      <p:sp>
        <p:nvSpPr>
          <p:cNvPr id="41" name="TextBox 40">
            <a:extLst>
              <a:ext uri="{FF2B5EF4-FFF2-40B4-BE49-F238E27FC236}">
                <a16:creationId xmlns:a16="http://schemas.microsoft.com/office/drawing/2014/main" id="{3316C81F-BF97-E526-F072-E8B82003F910}"/>
              </a:ext>
            </a:extLst>
          </p:cNvPr>
          <p:cNvSpPr txBox="1"/>
          <p:nvPr/>
        </p:nvSpPr>
        <p:spPr>
          <a:xfrm>
            <a:off x="523522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60°</a:t>
            </a:r>
          </a:p>
        </p:txBody>
      </p:sp>
      <p:sp>
        <p:nvSpPr>
          <p:cNvPr id="42" name="TextBox 41">
            <a:extLst>
              <a:ext uri="{FF2B5EF4-FFF2-40B4-BE49-F238E27FC236}">
                <a16:creationId xmlns:a16="http://schemas.microsoft.com/office/drawing/2014/main" id="{5C656366-4463-90CE-3C5B-274F2631EBCA}"/>
              </a:ext>
            </a:extLst>
          </p:cNvPr>
          <p:cNvSpPr txBox="1"/>
          <p:nvPr/>
        </p:nvSpPr>
        <p:spPr>
          <a:xfrm>
            <a:off x="574136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90°</a:t>
            </a:r>
          </a:p>
        </p:txBody>
      </p:sp>
      <p:sp>
        <p:nvSpPr>
          <p:cNvPr id="43" name="TextBox 42">
            <a:extLst>
              <a:ext uri="{FF2B5EF4-FFF2-40B4-BE49-F238E27FC236}">
                <a16:creationId xmlns:a16="http://schemas.microsoft.com/office/drawing/2014/main" id="{AD3557E3-1BEF-C72A-693E-C435A7F1C778}"/>
              </a:ext>
            </a:extLst>
          </p:cNvPr>
          <p:cNvSpPr txBox="1"/>
          <p:nvPr/>
        </p:nvSpPr>
        <p:spPr>
          <a:xfrm>
            <a:off x="622317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120°</a:t>
            </a:r>
          </a:p>
        </p:txBody>
      </p:sp>
      <p:sp>
        <p:nvSpPr>
          <p:cNvPr id="44" name="TextBox 43">
            <a:extLst>
              <a:ext uri="{FF2B5EF4-FFF2-40B4-BE49-F238E27FC236}">
                <a16:creationId xmlns:a16="http://schemas.microsoft.com/office/drawing/2014/main" id="{E113DC12-5FD8-266A-58BE-F80C7449BCC5}"/>
              </a:ext>
            </a:extLst>
          </p:cNvPr>
          <p:cNvSpPr txBox="1"/>
          <p:nvPr/>
        </p:nvSpPr>
        <p:spPr>
          <a:xfrm>
            <a:off x="6704722"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150°</a:t>
            </a:r>
          </a:p>
        </p:txBody>
      </p:sp>
      <p:sp>
        <p:nvSpPr>
          <p:cNvPr id="45" name="TextBox 44">
            <a:extLst>
              <a:ext uri="{FF2B5EF4-FFF2-40B4-BE49-F238E27FC236}">
                <a16:creationId xmlns:a16="http://schemas.microsoft.com/office/drawing/2014/main" id="{EF889243-C238-EB7E-68D6-D9F378A97D9B}"/>
              </a:ext>
            </a:extLst>
          </p:cNvPr>
          <p:cNvSpPr txBox="1"/>
          <p:nvPr/>
        </p:nvSpPr>
        <p:spPr>
          <a:xfrm>
            <a:off x="721085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180°</a:t>
            </a:r>
          </a:p>
        </p:txBody>
      </p:sp>
      <p:sp>
        <p:nvSpPr>
          <p:cNvPr id="46" name="TextBox 45">
            <a:extLst>
              <a:ext uri="{FF2B5EF4-FFF2-40B4-BE49-F238E27FC236}">
                <a16:creationId xmlns:a16="http://schemas.microsoft.com/office/drawing/2014/main" id="{6384B315-6EF5-464C-88C5-36E798B0121C}"/>
              </a:ext>
            </a:extLst>
          </p:cNvPr>
          <p:cNvSpPr txBox="1"/>
          <p:nvPr/>
        </p:nvSpPr>
        <p:spPr>
          <a:xfrm>
            <a:off x="363537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- 30°</a:t>
            </a:r>
          </a:p>
        </p:txBody>
      </p:sp>
      <p:sp>
        <p:nvSpPr>
          <p:cNvPr id="47" name="TextBox 46">
            <a:extLst>
              <a:ext uri="{FF2B5EF4-FFF2-40B4-BE49-F238E27FC236}">
                <a16:creationId xmlns:a16="http://schemas.microsoft.com/office/drawing/2014/main" id="{50155186-22E6-1E9A-A6FA-B37426D9C7B7}"/>
              </a:ext>
            </a:extLst>
          </p:cNvPr>
          <p:cNvSpPr txBox="1"/>
          <p:nvPr/>
        </p:nvSpPr>
        <p:spPr>
          <a:xfrm>
            <a:off x="2617040"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- 90°</a:t>
            </a:r>
          </a:p>
        </p:txBody>
      </p:sp>
      <p:sp>
        <p:nvSpPr>
          <p:cNvPr id="48" name="TextBox 47">
            <a:extLst>
              <a:ext uri="{FF2B5EF4-FFF2-40B4-BE49-F238E27FC236}">
                <a16:creationId xmlns:a16="http://schemas.microsoft.com/office/drawing/2014/main" id="{A268E490-2727-7922-2E94-C965293BFEC3}"/>
              </a:ext>
            </a:extLst>
          </p:cNvPr>
          <p:cNvSpPr txBox="1"/>
          <p:nvPr/>
        </p:nvSpPr>
        <p:spPr>
          <a:xfrm>
            <a:off x="2066688"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- 120°</a:t>
            </a:r>
          </a:p>
        </p:txBody>
      </p:sp>
      <p:sp>
        <p:nvSpPr>
          <p:cNvPr id="49" name="TextBox 48">
            <a:extLst>
              <a:ext uri="{FF2B5EF4-FFF2-40B4-BE49-F238E27FC236}">
                <a16:creationId xmlns:a16="http://schemas.microsoft.com/office/drawing/2014/main" id="{B8E39F55-C19D-7ABB-9A6A-316E4F953D08}"/>
              </a:ext>
            </a:extLst>
          </p:cNvPr>
          <p:cNvSpPr txBox="1"/>
          <p:nvPr/>
        </p:nvSpPr>
        <p:spPr>
          <a:xfrm>
            <a:off x="150848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- 150°</a:t>
            </a:r>
          </a:p>
        </p:txBody>
      </p:sp>
      <p:sp>
        <p:nvSpPr>
          <p:cNvPr id="50" name="TextBox 49">
            <a:extLst>
              <a:ext uri="{FF2B5EF4-FFF2-40B4-BE49-F238E27FC236}">
                <a16:creationId xmlns:a16="http://schemas.microsoft.com/office/drawing/2014/main" id="{D80D56F5-ED37-0B4B-F9EF-FDF29BBCEE0C}"/>
              </a:ext>
            </a:extLst>
          </p:cNvPr>
          <p:cNvSpPr txBox="1"/>
          <p:nvPr/>
        </p:nvSpPr>
        <p:spPr>
          <a:xfrm>
            <a:off x="107242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- 180°</a:t>
            </a:r>
          </a:p>
        </p:txBody>
      </p:sp>
      <p:sp>
        <p:nvSpPr>
          <p:cNvPr id="51" name="TextBox 50">
            <a:extLst>
              <a:ext uri="{FF2B5EF4-FFF2-40B4-BE49-F238E27FC236}">
                <a16:creationId xmlns:a16="http://schemas.microsoft.com/office/drawing/2014/main" id="{3545EB21-3AD6-CEAB-8E4F-17991CC13D92}"/>
              </a:ext>
            </a:extLst>
          </p:cNvPr>
          <p:cNvSpPr txBox="1"/>
          <p:nvPr/>
        </p:nvSpPr>
        <p:spPr>
          <a:xfrm>
            <a:off x="3890474" y="2725731"/>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0°</a:t>
            </a:r>
          </a:p>
        </p:txBody>
      </p:sp>
      <p:sp>
        <p:nvSpPr>
          <p:cNvPr id="52" name="TextBox 51">
            <a:extLst>
              <a:ext uri="{FF2B5EF4-FFF2-40B4-BE49-F238E27FC236}">
                <a16:creationId xmlns:a16="http://schemas.microsoft.com/office/drawing/2014/main" id="{CCD6AFC2-C4BA-99CE-37C6-02C66E96DA65}"/>
              </a:ext>
            </a:extLst>
          </p:cNvPr>
          <p:cNvSpPr txBox="1"/>
          <p:nvPr/>
        </p:nvSpPr>
        <p:spPr>
          <a:xfrm>
            <a:off x="3865193" y="3274300"/>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- 30°</a:t>
            </a:r>
          </a:p>
        </p:txBody>
      </p:sp>
      <p:sp>
        <p:nvSpPr>
          <p:cNvPr id="54" name="TextBox 53">
            <a:extLst>
              <a:ext uri="{FF2B5EF4-FFF2-40B4-BE49-F238E27FC236}">
                <a16:creationId xmlns:a16="http://schemas.microsoft.com/office/drawing/2014/main" id="{8B0FD24B-5B1B-C1DA-DAB8-1E9172163021}"/>
              </a:ext>
            </a:extLst>
          </p:cNvPr>
          <p:cNvSpPr txBox="1"/>
          <p:nvPr/>
        </p:nvSpPr>
        <p:spPr>
          <a:xfrm>
            <a:off x="3932298" y="3582173"/>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- 45°</a:t>
            </a:r>
          </a:p>
        </p:txBody>
      </p:sp>
      <p:sp>
        <p:nvSpPr>
          <p:cNvPr id="55" name="TextBox 54">
            <a:extLst>
              <a:ext uri="{FF2B5EF4-FFF2-40B4-BE49-F238E27FC236}">
                <a16:creationId xmlns:a16="http://schemas.microsoft.com/office/drawing/2014/main" id="{12340072-183B-196A-4DC0-61E0B471C6B9}"/>
              </a:ext>
            </a:extLst>
          </p:cNvPr>
          <p:cNvSpPr txBox="1"/>
          <p:nvPr/>
        </p:nvSpPr>
        <p:spPr>
          <a:xfrm>
            <a:off x="3932298" y="3985354"/>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- 66° </a:t>
            </a:r>
          </a:p>
        </p:txBody>
      </p:sp>
      <p:sp>
        <p:nvSpPr>
          <p:cNvPr id="56" name="TextBox 55">
            <a:extLst>
              <a:ext uri="{FF2B5EF4-FFF2-40B4-BE49-F238E27FC236}">
                <a16:creationId xmlns:a16="http://schemas.microsoft.com/office/drawing/2014/main" id="{2E62F2BE-4B17-945E-65DE-2C7B50EE9328}"/>
              </a:ext>
            </a:extLst>
          </p:cNvPr>
          <p:cNvSpPr txBox="1"/>
          <p:nvPr/>
        </p:nvSpPr>
        <p:spPr>
          <a:xfrm>
            <a:off x="316051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- 60°</a:t>
            </a:r>
          </a:p>
        </p:txBody>
      </p:sp>
      <p:sp>
        <p:nvSpPr>
          <p:cNvPr id="57" name="TextBox 56">
            <a:extLst>
              <a:ext uri="{FF2B5EF4-FFF2-40B4-BE49-F238E27FC236}">
                <a16:creationId xmlns:a16="http://schemas.microsoft.com/office/drawing/2014/main" id="{415B0D68-8765-8E70-05A0-A4545D52A90E}"/>
              </a:ext>
            </a:extLst>
          </p:cNvPr>
          <p:cNvSpPr txBox="1"/>
          <p:nvPr/>
        </p:nvSpPr>
        <p:spPr>
          <a:xfrm>
            <a:off x="3865193" y="2988954"/>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a:t>
            </a:r>
          </a:p>
        </p:txBody>
      </p:sp>
      <p:sp>
        <p:nvSpPr>
          <p:cNvPr id="58" name="TextBox 57">
            <a:extLst>
              <a:ext uri="{FF2B5EF4-FFF2-40B4-BE49-F238E27FC236}">
                <a16:creationId xmlns:a16="http://schemas.microsoft.com/office/drawing/2014/main" id="{DFB12B01-5992-E284-EEDA-41913D1E60CA}"/>
              </a:ext>
            </a:extLst>
          </p:cNvPr>
          <p:cNvSpPr txBox="1"/>
          <p:nvPr/>
        </p:nvSpPr>
        <p:spPr>
          <a:xfrm>
            <a:off x="3764440" y="2392606"/>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a:t>
            </a:r>
          </a:p>
        </p:txBody>
      </p:sp>
      <p:sp>
        <p:nvSpPr>
          <p:cNvPr id="60" name="TextBox 59">
            <a:extLst>
              <a:ext uri="{FF2B5EF4-FFF2-40B4-BE49-F238E27FC236}">
                <a16:creationId xmlns:a16="http://schemas.microsoft.com/office/drawing/2014/main" id="{FE0D2053-7F9B-725D-CD8F-D27FE6D87249}"/>
              </a:ext>
            </a:extLst>
          </p:cNvPr>
          <p:cNvSpPr txBox="1"/>
          <p:nvPr/>
        </p:nvSpPr>
        <p:spPr>
          <a:xfrm>
            <a:off x="3932298" y="1817987"/>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45°</a:t>
            </a:r>
          </a:p>
        </p:txBody>
      </p:sp>
      <p:sp>
        <p:nvSpPr>
          <p:cNvPr id="61" name="TextBox 60">
            <a:extLst>
              <a:ext uri="{FF2B5EF4-FFF2-40B4-BE49-F238E27FC236}">
                <a16:creationId xmlns:a16="http://schemas.microsoft.com/office/drawing/2014/main" id="{A6B0E010-79BE-1368-A611-3DE560DC4B19}"/>
              </a:ext>
            </a:extLst>
          </p:cNvPr>
          <p:cNvSpPr txBox="1"/>
          <p:nvPr/>
        </p:nvSpPr>
        <p:spPr>
          <a:xfrm>
            <a:off x="4087084" y="1395340"/>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66° </a:t>
            </a:r>
          </a:p>
        </p:txBody>
      </p:sp>
      <p:sp>
        <p:nvSpPr>
          <p:cNvPr id="64" name="TextBox 63">
            <a:extLst>
              <a:ext uri="{FF2B5EF4-FFF2-40B4-BE49-F238E27FC236}">
                <a16:creationId xmlns:a16="http://schemas.microsoft.com/office/drawing/2014/main" id="{5437E6EA-A529-F284-57E5-0EEC325B2B75}"/>
              </a:ext>
            </a:extLst>
          </p:cNvPr>
          <p:cNvSpPr txBox="1"/>
          <p:nvPr/>
        </p:nvSpPr>
        <p:spPr>
          <a:xfrm>
            <a:off x="3865193" y="2024471"/>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30°</a:t>
            </a:r>
          </a:p>
        </p:txBody>
      </p:sp>
      <p:sp>
        <p:nvSpPr>
          <p:cNvPr id="15" name="Rectangle 14">
            <a:extLst>
              <a:ext uri="{FF2B5EF4-FFF2-40B4-BE49-F238E27FC236}">
                <a16:creationId xmlns:a16="http://schemas.microsoft.com/office/drawing/2014/main" id="{B0927916-C072-4EE5-5E8D-45DA085D15B0}"/>
              </a:ext>
            </a:extLst>
          </p:cNvPr>
          <p:cNvSpPr/>
          <p:nvPr/>
        </p:nvSpPr>
        <p:spPr>
          <a:xfrm>
            <a:off x="768700" y="965015"/>
            <a:ext cx="7186581" cy="3657600"/>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A591B68-1007-36DE-BE05-DBBB2304DC8F}"/>
              </a:ext>
            </a:extLst>
          </p:cNvPr>
          <p:cNvSpPr txBox="1"/>
          <p:nvPr/>
        </p:nvSpPr>
        <p:spPr>
          <a:xfrm>
            <a:off x="7167856" y="59154"/>
            <a:ext cx="1949852" cy="116249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Calibri" panose="020F0502020204030204" pitchFamily="34" charset="0"/>
                <a:cs typeface="Calibri" panose="020F0502020204030204" pitchFamily="34" charset="0"/>
              </a:rPr>
              <a:t> </a:t>
            </a:r>
            <a:r>
              <a:rPr lang="en-US" sz="1600">
                <a:solidFill>
                  <a:srgbClr val="FF40FF"/>
                </a:solidFill>
                <a:latin typeface="Calibri" panose="020F0502020204030204" pitchFamily="34" charset="0"/>
                <a:cs typeface="Calibri" panose="020F0502020204030204" pitchFamily="34" charset="0"/>
              </a:rPr>
              <a:t>●</a:t>
            </a:r>
            <a:r>
              <a:rPr lang="en-US" sz="1600">
                <a:solidFill>
                  <a:srgbClr val="14FF01"/>
                </a:solidFill>
                <a:latin typeface="Calibri" panose="020F0502020204030204" pitchFamily="34" charset="0"/>
                <a:cs typeface="Calibri" panose="020F0502020204030204" pitchFamily="34" charset="0"/>
              </a:rPr>
              <a:t> </a:t>
            </a:r>
            <a:r>
              <a:rPr lang="en-US" sz="1600">
                <a:solidFill>
                  <a:schemeClr val="tx1"/>
                </a:solidFill>
                <a:latin typeface="Calibri" panose="020F0502020204030204" pitchFamily="34" charset="0"/>
                <a:cs typeface="Calibri" panose="020F0502020204030204" pitchFamily="34" charset="0"/>
              </a:rPr>
              <a:t>Edwards AFB</a:t>
            </a:r>
          </a:p>
          <a:p>
            <a:pPr>
              <a:lnSpc>
                <a:spcPct val="150000"/>
              </a:lnSpc>
            </a:pPr>
            <a:r>
              <a:rPr lang="en-US" sz="1600">
                <a:solidFill>
                  <a:srgbClr val="FE000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FAI Flight Limits</a:t>
            </a:r>
          </a:p>
          <a:p>
            <a:pPr marL="292100" indent="-292100">
              <a:lnSpc>
                <a:spcPct val="150000"/>
              </a:lnSpc>
            </a:pPr>
            <a:r>
              <a:rPr lang="en-US" sz="1600">
                <a:solidFill>
                  <a:srgbClr val="0800FF"/>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Subtropic Belts</a:t>
            </a:r>
          </a:p>
        </p:txBody>
      </p:sp>
      <p:sp>
        <p:nvSpPr>
          <p:cNvPr id="30" name="TextBox 29">
            <a:extLst>
              <a:ext uri="{FF2B5EF4-FFF2-40B4-BE49-F238E27FC236}">
                <a16:creationId xmlns:a16="http://schemas.microsoft.com/office/drawing/2014/main" id="{84AB69DF-3A56-8976-3A03-FE8B5517EEC0}"/>
              </a:ext>
            </a:extLst>
          </p:cNvPr>
          <p:cNvSpPr txBox="1"/>
          <p:nvPr/>
        </p:nvSpPr>
        <p:spPr>
          <a:xfrm rot="19368563">
            <a:off x="1082034" y="1318972"/>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12000’</a:t>
            </a:r>
          </a:p>
        </p:txBody>
      </p:sp>
      <p:sp>
        <p:nvSpPr>
          <p:cNvPr id="32" name="TextBox 31">
            <a:extLst>
              <a:ext uri="{FF2B5EF4-FFF2-40B4-BE49-F238E27FC236}">
                <a16:creationId xmlns:a16="http://schemas.microsoft.com/office/drawing/2014/main" id="{2866ECC3-8958-274C-EC27-B6C28DCAE523}"/>
              </a:ext>
            </a:extLst>
          </p:cNvPr>
          <p:cNvSpPr txBox="1"/>
          <p:nvPr/>
        </p:nvSpPr>
        <p:spPr>
          <a:xfrm rot="20403744">
            <a:off x="2043630" y="846218"/>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6000’</a:t>
            </a:r>
          </a:p>
        </p:txBody>
      </p:sp>
      <p:sp>
        <p:nvSpPr>
          <p:cNvPr id="33" name="TextBox 32">
            <a:extLst>
              <a:ext uri="{FF2B5EF4-FFF2-40B4-BE49-F238E27FC236}">
                <a16:creationId xmlns:a16="http://schemas.microsoft.com/office/drawing/2014/main" id="{2AB3DC17-CD74-D568-2C0C-483009A18134}"/>
              </a:ext>
            </a:extLst>
          </p:cNvPr>
          <p:cNvSpPr txBox="1"/>
          <p:nvPr/>
        </p:nvSpPr>
        <p:spPr>
          <a:xfrm>
            <a:off x="3069266" y="693882"/>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7000’</a:t>
            </a:r>
          </a:p>
        </p:txBody>
      </p:sp>
      <p:sp>
        <p:nvSpPr>
          <p:cNvPr id="34" name="TextBox 33">
            <a:extLst>
              <a:ext uri="{FF2B5EF4-FFF2-40B4-BE49-F238E27FC236}">
                <a16:creationId xmlns:a16="http://schemas.microsoft.com/office/drawing/2014/main" id="{F1415612-C2E1-D5ED-7CE1-F8774F8EF32E}"/>
              </a:ext>
            </a:extLst>
          </p:cNvPr>
          <p:cNvSpPr txBox="1"/>
          <p:nvPr/>
        </p:nvSpPr>
        <p:spPr>
          <a:xfrm>
            <a:off x="4104666" y="693882"/>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8000’</a:t>
            </a:r>
          </a:p>
        </p:txBody>
      </p:sp>
      <p:sp>
        <p:nvSpPr>
          <p:cNvPr id="35" name="TextBox 34">
            <a:extLst>
              <a:ext uri="{FF2B5EF4-FFF2-40B4-BE49-F238E27FC236}">
                <a16:creationId xmlns:a16="http://schemas.microsoft.com/office/drawing/2014/main" id="{12948217-9403-A74F-7211-458DE1E70ECC}"/>
              </a:ext>
            </a:extLst>
          </p:cNvPr>
          <p:cNvSpPr txBox="1"/>
          <p:nvPr/>
        </p:nvSpPr>
        <p:spPr>
          <a:xfrm>
            <a:off x="5066794" y="693882"/>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9000’</a:t>
            </a:r>
          </a:p>
        </p:txBody>
      </p:sp>
      <p:sp>
        <p:nvSpPr>
          <p:cNvPr id="36" name="TextBox 35">
            <a:extLst>
              <a:ext uri="{FF2B5EF4-FFF2-40B4-BE49-F238E27FC236}">
                <a16:creationId xmlns:a16="http://schemas.microsoft.com/office/drawing/2014/main" id="{867C143C-7BD8-F9E2-9145-7F8C6BD26895}"/>
              </a:ext>
            </a:extLst>
          </p:cNvPr>
          <p:cNvSpPr txBox="1"/>
          <p:nvPr/>
        </p:nvSpPr>
        <p:spPr>
          <a:xfrm rot="1058399">
            <a:off x="6016952" y="848195"/>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10000’</a:t>
            </a:r>
          </a:p>
        </p:txBody>
      </p:sp>
      <p:sp>
        <p:nvSpPr>
          <p:cNvPr id="59" name="TextBox 58">
            <a:extLst>
              <a:ext uri="{FF2B5EF4-FFF2-40B4-BE49-F238E27FC236}">
                <a16:creationId xmlns:a16="http://schemas.microsoft.com/office/drawing/2014/main" id="{C16B8BB4-DF76-5492-0E09-08651C19B9DD}"/>
              </a:ext>
            </a:extLst>
          </p:cNvPr>
          <p:cNvSpPr txBox="1"/>
          <p:nvPr/>
        </p:nvSpPr>
        <p:spPr>
          <a:xfrm rot="2212670">
            <a:off x="6981645" y="1276280"/>
            <a:ext cx="641935"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11000’</a:t>
            </a:r>
          </a:p>
        </p:txBody>
      </p:sp>
      <p:sp>
        <p:nvSpPr>
          <p:cNvPr id="63" name="TextBox 62">
            <a:extLst>
              <a:ext uri="{FF2B5EF4-FFF2-40B4-BE49-F238E27FC236}">
                <a16:creationId xmlns:a16="http://schemas.microsoft.com/office/drawing/2014/main" id="{55240DF6-A597-6474-1C06-31338E3404E0}"/>
              </a:ext>
            </a:extLst>
          </p:cNvPr>
          <p:cNvSpPr txBox="1"/>
          <p:nvPr/>
        </p:nvSpPr>
        <p:spPr>
          <a:xfrm>
            <a:off x="527365" y="1005222"/>
            <a:ext cx="1107669" cy="3406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a:solidFill>
                  <a:schemeClr val="tx1"/>
                </a:solidFill>
                <a:latin typeface="Calibri" panose="020F0502020204030204" pitchFamily="34" charset="0"/>
                <a:cs typeface="Calibri" panose="020F0502020204030204" pitchFamily="34" charset="0"/>
              </a:rPr>
              <a:t>Altitude</a:t>
            </a:r>
          </a:p>
        </p:txBody>
      </p:sp>
      <p:cxnSp>
        <p:nvCxnSpPr>
          <p:cNvPr id="67" name="Elbow Connector 66">
            <a:extLst>
              <a:ext uri="{FF2B5EF4-FFF2-40B4-BE49-F238E27FC236}">
                <a16:creationId xmlns:a16="http://schemas.microsoft.com/office/drawing/2014/main" id="{D5F6C6F3-1F2C-D256-F483-657F4CDA1493}"/>
              </a:ext>
            </a:extLst>
          </p:cNvPr>
          <p:cNvCxnSpPr>
            <a:cxnSpLocks/>
          </p:cNvCxnSpPr>
          <p:nvPr/>
        </p:nvCxnSpPr>
        <p:spPr>
          <a:xfrm>
            <a:off x="1179553" y="1205847"/>
            <a:ext cx="210937" cy="130780"/>
          </a:xfrm>
          <a:prstGeom prst="bentConnector3">
            <a:avLst>
              <a:gd name="adj1" fmla="val 10082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4C04A161-74BC-88FB-D6EA-2DCE6591C9F9}"/>
              </a:ext>
            </a:extLst>
          </p:cNvPr>
          <p:cNvPicPr>
            <a:picLocks noChangeAspect="1"/>
          </p:cNvPicPr>
          <p:nvPr/>
        </p:nvPicPr>
        <p:blipFill>
          <a:blip r:embed="rId12"/>
          <a:stretch>
            <a:fillRect/>
          </a:stretch>
        </p:blipFill>
        <p:spPr>
          <a:xfrm>
            <a:off x="7946764" y="1205846"/>
            <a:ext cx="292100" cy="3457387"/>
          </a:xfrm>
          <a:prstGeom prst="rect">
            <a:avLst/>
          </a:prstGeom>
        </p:spPr>
      </p:pic>
      <p:pic>
        <p:nvPicPr>
          <p:cNvPr id="84" name="Picture 83">
            <a:extLst>
              <a:ext uri="{FF2B5EF4-FFF2-40B4-BE49-F238E27FC236}">
                <a16:creationId xmlns:a16="http://schemas.microsoft.com/office/drawing/2014/main" id="{FE65DD98-F40F-C6F3-AF67-A6B9E578ADDB}"/>
              </a:ext>
            </a:extLst>
          </p:cNvPr>
          <p:cNvPicPr>
            <a:picLocks noChangeAspect="1"/>
          </p:cNvPicPr>
          <p:nvPr/>
        </p:nvPicPr>
        <p:blipFill>
          <a:blip r:embed="rId13"/>
          <a:stretch>
            <a:fillRect/>
          </a:stretch>
        </p:blipFill>
        <p:spPr>
          <a:xfrm>
            <a:off x="772216" y="2018889"/>
            <a:ext cx="7179547" cy="772686"/>
          </a:xfrm>
          <a:prstGeom prst="rect">
            <a:avLst/>
          </a:prstGeom>
        </p:spPr>
      </p:pic>
      <p:sp>
        <p:nvSpPr>
          <p:cNvPr id="78" name="TextBox 77">
            <a:extLst>
              <a:ext uri="{FF2B5EF4-FFF2-40B4-BE49-F238E27FC236}">
                <a16:creationId xmlns:a16="http://schemas.microsoft.com/office/drawing/2014/main" id="{571A5536-F01F-D9C0-56B2-DD42C9876B6E}"/>
              </a:ext>
            </a:extLst>
          </p:cNvPr>
          <p:cNvSpPr txBox="1"/>
          <p:nvPr/>
        </p:nvSpPr>
        <p:spPr>
          <a:xfrm>
            <a:off x="8158312" y="1020810"/>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55</a:t>
            </a:r>
          </a:p>
        </p:txBody>
      </p:sp>
      <p:sp>
        <p:nvSpPr>
          <p:cNvPr id="79" name="TextBox 78">
            <a:extLst>
              <a:ext uri="{FF2B5EF4-FFF2-40B4-BE49-F238E27FC236}">
                <a16:creationId xmlns:a16="http://schemas.microsoft.com/office/drawing/2014/main" id="{F155CBFF-2156-E2A7-3716-8B711C338891}"/>
              </a:ext>
            </a:extLst>
          </p:cNvPr>
          <p:cNvSpPr txBox="1"/>
          <p:nvPr/>
        </p:nvSpPr>
        <p:spPr>
          <a:xfrm>
            <a:off x="8158312" y="1325573"/>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50</a:t>
            </a:r>
          </a:p>
        </p:txBody>
      </p:sp>
      <p:sp>
        <p:nvSpPr>
          <p:cNvPr id="80" name="TextBox 79">
            <a:extLst>
              <a:ext uri="{FF2B5EF4-FFF2-40B4-BE49-F238E27FC236}">
                <a16:creationId xmlns:a16="http://schemas.microsoft.com/office/drawing/2014/main" id="{1ADFA39D-4DF0-831D-3AA6-5E996A43ACB7}"/>
              </a:ext>
            </a:extLst>
          </p:cNvPr>
          <p:cNvSpPr txBox="1"/>
          <p:nvPr/>
        </p:nvSpPr>
        <p:spPr>
          <a:xfrm>
            <a:off x="8158312" y="1630336"/>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45</a:t>
            </a:r>
          </a:p>
        </p:txBody>
      </p:sp>
      <p:sp>
        <p:nvSpPr>
          <p:cNvPr id="38" name="TextBox 37">
            <a:extLst>
              <a:ext uri="{FF2B5EF4-FFF2-40B4-BE49-F238E27FC236}">
                <a16:creationId xmlns:a16="http://schemas.microsoft.com/office/drawing/2014/main" id="{94919D22-06B2-ADA9-CF9C-70E4E4D6EF93}"/>
              </a:ext>
            </a:extLst>
          </p:cNvPr>
          <p:cNvSpPr txBox="1"/>
          <p:nvPr/>
        </p:nvSpPr>
        <p:spPr>
          <a:xfrm>
            <a:off x="2018132" y="1877220"/>
            <a:ext cx="398571" cy="380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Calibri" panose="020F0502020204030204" pitchFamily="34" charset="0"/>
                <a:cs typeface="Calibri" panose="020F0502020204030204" pitchFamily="34" charset="0"/>
              </a:rPr>
              <a:t> </a:t>
            </a:r>
            <a:r>
              <a:rPr lang="en-US">
                <a:solidFill>
                  <a:srgbClr val="FF40FF"/>
                </a:solidFill>
                <a:latin typeface="Calibri" panose="020F0502020204030204" pitchFamily="34" charset="0"/>
                <a:cs typeface="Calibri" panose="020F0502020204030204" pitchFamily="34" charset="0"/>
              </a:rPr>
              <a:t>●</a:t>
            </a:r>
            <a:r>
              <a:rPr lang="en-US">
                <a:solidFill>
                  <a:srgbClr val="14FF01"/>
                </a:solidFill>
                <a:latin typeface="Calibri" panose="020F0502020204030204" pitchFamily="34" charset="0"/>
                <a:cs typeface="Calibri" panose="020F0502020204030204" pitchFamily="34" charset="0"/>
              </a:rPr>
              <a:t> </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6226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D1551A-5656-0911-D286-9DFEFBCA542C}"/>
              </a:ext>
            </a:extLst>
          </p:cNvPr>
          <p:cNvSpPr>
            <a:spLocks noGrp="1"/>
          </p:cNvSpPr>
          <p:nvPr>
            <p:ph type="ftr" idx="11"/>
          </p:nvPr>
        </p:nvSpPr>
        <p:spPr/>
        <p:txBody>
          <a:bodyPr/>
          <a:lstStyle/>
          <a:p>
            <a:r>
              <a:rPr lang="en-US"/>
              <a:t>Chris Sheehan</a:t>
            </a:r>
          </a:p>
        </p:txBody>
      </p:sp>
      <p:sp>
        <p:nvSpPr>
          <p:cNvPr id="5" name="Slide Number Placeholder 4">
            <a:extLst>
              <a:ext uri="{FF2B5EF4-FFF2-40B4-BE49-F238E27FC236}">
                <a16:creationId xmlns:a16="http://schemas.microsoft.com/office/drawing/2014/main" id="{A052C1C6-276C-A3F3-54C2-0FAE13A8E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grpSp>
        <p:nvGrpSpPr>
          <p:cNvPr id="37" name="Group 36">
            <a:extLst>
              <a:ext uri="{FF2B5EF4-FFF2-40B4-BE49-F238E27FC236}">
                <a16:creationId xmlns:a16="http://schemas.microsoft.com/office/drawing/2014/main" id="{622663FC-1D8D-E110-CE9D-5256303246F5}"/>
              </a:ext>
            </a:extLst>
          </p:cNvPr>
          <p:cNvGrpSpPr/>
          <p:nvPr/>
        </p:nvGrpSpPr>
        <p:grpSpPr>
          <a:xfrm>
            <a:off x="0" y="182880"/>
            <a:ext cx="9018872" cy="4661959"/>
            <a:chOff x="629179" y="698055"/>
            <a:chExt cx="7729774" cy="3917153"/>
          </a:xfrm>
        </p:grpSpPr>
        <p:pic>
          <p:nvPicPr>
            <p:cNvPr id="30" name="Picture 29" descr="A graph of a line&#10;&#10;Description automatically generated">
              <a:extLst>
                <a:ext uri="{FF2B5EF4-FFF2-40B4-BE49-F238E27FC236}">
                  <a16:creationId xmlns:a16="http://schemas.microsoft.com/office/drawing/2014/main" id="{89D99BCB-7126-09D4-FA10-5D244415C3EB}"/>
                </a:ext>
              </a:extLst>
            </p:cNvPr>
            <p:cNvPicPr>
              <a:picLocks noChangeAspect="1"/>
            </p:cNvPicPr>
            <p:nvPr/>
          </p:nvPicPr>
          <p:blipFill rotWithShape="1">
            <a:blip r:embed="rId4"/>
            <a:srcRect l="12978" t="13658" r="9953" b="11396"/>
            <a:stretch/>
          </p:blipFill>
          <p:spPr>
            <a:xfrm>
              <a:off x="1542623" y="698055"/>
              <a:ext cx="6734539" cy="3326366"/>
            </a:xfrm>
            <a:prstGeom prst="rect">
              <a:avLst/>
            </a:prstGeom>
            <a:ln w="19050">
              <a:solidFill>
                <a:schemeClr val="tx1"/>
              </a:solidFill>
            </a:ln>
          </p:spPr>
        </p:pic>
        <p:sp>
          <p:nvSpPr>
            <p:cNvPr id="2" name="TextBox 1">
              <a:extLst>
                <a:ext uri="{FF2B5EF4-FFF2-40B4-BE49-F238E27FC236}">
                  <a16:creationId xmlns:a16="http://schemas.microsoft.com/office/drawing/2014/main" id="{BF0FE68E-7844-8FDB-4A1E-276A9F8EC405}"/>
                </a:ext>
              </a:extLst>
            </p:cNvPr>
            <p:cNvSpPr txBox="1"/>
            <p:nvPr/>
          </p:nvSpPr>
          <p:spPr>
            <a:xfrm>
              <a:off x="629179" y="740197"/>
              <a:ext cx="939945" cy="314140"/>
            </a:xfrm>
            <a:prstGeom prst="rect">
              <a:avLst/>
            </a:prstGeom>
            <a:noFill/>
          </p:spPr>
          <p:txBody>
            <a:bodyPr wrap="square" rtlCol="0">
              <a:spAutoFit/>
            </a:bodyPr>
            <a:lstStyle/>
            <a:p>
              <a:pPr algn="r"/>
              <a:r>
                <a:rPr lang="en-US">
                  <a:latin typeface="Calibri"/>
                  <a:cs typeface="Calibri"/>
                </a:rPr>
                <a:t>20,000</a:t>
              </a:r>
            </a:p>
          </p:txBody>
        </p:sp>
        <p:sp>
          <p:nvSpPr>
            <p:cNvPr id="7" name="TextBox 6">
              <a:extLst>
                <a:ext uri="{FF2B5EF4-FFF2-40B4-BE49-F238E27FC236}">
                  <a16:creationId xmlns:a16="http://schemas.microsoft.com/office/drawing/2014/main" id="{441E7CAB-EC14-BC01-DAFB-759D5E88EC2B}"/>
                </a:ext>
              </a:extLst>
            </p:cNvPr>
            <p:cNvSpPr txBox="1"/>
            <p:nvPr/>
          </p:nvSpPr>
          <p:spPr>
            <a:xfrm>
              <a:off x="634333" y="1533107"/>
              <a:ext cx="939945" cy="314140"/>
            </a:xfrm>
            <a:prstGeom prst="rect">
              <a:avLst/>
            </a:prstGeom>
            <a:noFill/>
          </p:spPr>
          <p:txBody>
            <a:bodyPr wrap="square" rtlCol="0">
              <a:spAutoFit/>
            </a:bodyPr>
            <a:lstStyle/>
            <a:p>
              <a:pPr algn="r"/>
              <a:r>
                <a:rPr lang="en-US">
                  <a:latin typeface="Calibri"/>
                  <a:cs typeface="Calibri"/>
                </a:rPr>
                <a:t>15,000</a:t>
              </a:r>
            </a:p>
          </p:txBody>
        </p:sp>
        <p:sp>
          <p:nvSpPr>
            <p:cNvPr id="8" name="TextBox 7">
              <a:extLst>
                <a:ext uri="{FF2B5EF4-FFF2-40B4-BE49-F238E27FC236}">
                  <a16:creationId xmlns:a16="http://schemas.microsoft.com/office/drawing/2014/main" id="{A3FEA625-C601-C442-D512-B860F8B01209}"/>
                </a:ext>
              </a:extLst>
            </p:cNvPr>
            <p:cNvSpPr txBox="1"/>
            <p:nvPr/>
          </p:nvSpPr>
          <p:spPr>
            <a:xfrm>
              <a:off x="630463" y="2321205"/>
              <a:ext cx="939945" cy="314140"/>
            </a:xfrm>
            <a:prstGeom prst="rect">
              <a:avLst/>
            </a:prstGeom>
            <a:noFill/>
          </p:spPr>
          <p:txBody>
            <a:bodyPr wrap="square" rtlCol="0">
              <a:spAutoFit/>
            </a:bodyPr>
            <a:lstStyle/>
            <a:p>
              <a:pPr algn="r"/>
              <a:r>
                <a:rPr lang="en-US">
                  <a:latin typeface="Calibri"/>
                  <a:cs typeface="Calibri"/>
                </a:rPr>
                <a:t>10,000</a:t>
              </a:r>
            </a:p>
          </p:txBody>
        </p:sp>
        <p:sp>
          <p:nvSpPr>
            <p:cNvPr id="9" name="TextBox 8">
              <a:extLst>
                <a:ext uri="{FF2B5EF4-FFF2-40B4-BE49-F238E27FC236}">
                  <a16:creationId xmlns:a16="http://schemas.microsoft.com/office/drawing/2014/main" id="{16CA2A1E-1164-3AE0-A961-2B25F0997F6A}"/>
                </a:ext>
              </a:extLst>
            </p:cNvPr>
            <p:cNvSpPr txBox="1"/>
            <p:nvPr/>
          </p:nvSpPr>
          <p:spPr>
            <a:xfrm>
              <a:off x="630463" y="3109303"/>
              <a:ext cx="939945" cy="314140"/>
            </a:xfrm>
            <a:prstGeom prst="rect">
              <a:avLst/>
            </a:prstGeom>
            <a:noFill/>
          </p:spPr>
          <p:txBody>
            <a:bodyPr wrap="square" rtlCol="0">
              <a:spAutoFit/>
            </a:bodyPr>
            <a:lstStyle/>
            <a:p>
              <a:pPr algn="r"/>
              <a:r>
                <a:rPr lang="en-US">
                  <a:latin typeface="Calibri"/>
                  <a:cs typeface="Calibri"/>
                </a:rPr>
                <a:t>5,000</a:t>
              </a:r>
            </a:p>
          </p:txBody>
        </p:sp>
        <p:sp>
          <p:nvSpPr>
            <p:cNvPr id="13" name="TextBox 12">
              <a:extLst>
                <a:ext uri="{FF2B5EF4-FFF2-40B4-BE49-F238E27FC236}">
                  <a16:creationId xmlns:a16="http://schemas.microsoft.com/office/drawing/2014/main" id="{4F986815-326F-3A23-99E4-14914D588305}"/>
                </a:ext>
              </a:extLst>
            </p:cNvPr>
            <p:cNvSpPr txBox="1"/>
            <p:nvPr/>
          </p:nvSpPr>
          <p:spPr>
            <a:xfrm rot="16200000">
              <a:off x="-593312" y="2290844"/>
              <a:ext cx="2933218" cy="374863"/>
            </a:xfrm>
            <a:prstGeom prst="rect">
              <a:avLst/>
            </a:prstGeom>
            <a:noFill/>
          </p:spPr>
          <p:txBody>
            <a:bodyPr wrap="square" lIns="91440" tIns="45720" rIns="91440" bIns="45720" rtlCol="0" anchor="t">
              <a:spAutoFit/>
            </a:bodyPr>
            <a:lstStyle/>
            <a:p>
              <a:pPr algn="ctr"/>
              <a:r>
                <a:rPr lang="en-US" sz="1800" b="1">
                  <a:latin typeface="Calibri"/>
                  <a:cs typeface="Calibri"/>
                </a:rPr>
                <a:t>Altitude (ft)</a:t>
              </a:r>
              <a:endParaRPr lang="en-US" sz="1800" b="1"/>
            </a:p>
          </p:txBody>
        </p:sp>
        <p:sp>
          <p:nvSpPr>
            <p:cNvPr id="16" name="TextBox 15">
              <a:extLst>
                <a:ext uri="{FF2B5EF4-FFF2-40B4-BE49-F238E27FC236}">
                  <a16:creationId xmlns:a16="http://schemas.microsoft.com/office/drawing/2014/main" id="{191ABDE1-6D48-6F26-7647-DE71C740F700}"/>
                </a:ext>
              </a:extLst>
            </p:cNvPr>
            <p:cNvSpPr txBox="1"/>
            <p:nvPr/>
          </p:nvSpPr>
          <p:spPr>
            <a:xfrm>
              <a:off x="3564555" y="4240345"/>
              <a:ext cx="2933218" cy="374863"/>
            </a:xfrm>
            <a:prstGeom prst="rect">
              <a:avLst/>
            </a:prstGeom>
            <a:noFill/>
          </p:spPr>
          <p:txBody>
            <a:bodyPr wrap="square" lIns="91440" tIns="45720" rIns="91440" bIns="45720" rtlCol="0" anchor="t">
              <a:spAutoFit/>
            </a:bodyPr>
            <a:lstStyle/>
            <a:p>
              <a:pPr algn="ctr"/>
              <a:r>
                <a:rPr lang="en-US" sz="1800" b="1">
                  <a:latin typeface="Calibri"/>
                  <a:cs typeface="Calibri"/>
                </a:rPr>
                <a:t>True Air Speed (kts)</a:t>
              </a:r>
              <a:endParaRPr lang="en-US" sz="1800" b="1"/>
            </a:p>
          </p:txBody>
        </p:sp>
        <p:sp>
          <p:nvSpPr>
            <p:cNvPr id="18" name="Title 1">
              <a:extLst>
                <a:ext uri="{FF2B5EF4-FFF2-40B4-BE49-F238E27FC236}">
                  <a16:creationId xmlns:a16="http://schemas.microsoft.com/office/drawing/2014/main" id="{FC5B393D-43D1-3584-C4F4-DC4BEB5E151A}"/>
                </a:ext>
              </a:extLst>
            </p:cNvPr>
            <p:cNvSpPr txBox="1">
              <a:spLocks/>
            </p:cNvSpPr>
            <p:nvPr/>
          </p:nvSpPr>
          <p:spPr>
            <a:xfrm>
              <a:off x="3836071" y="4041835"/>
              <a:ext cx="857492"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100</a:t>
              </a:r>
            </a:p>
          </p:txBody>
        </p:sp>
        <p:sp>
          <p:nvSpPr>
            <p:cNvPr id="19" name="Title 1">
              <a:extLst>
                <a:ext uri="{FF2B5EF4-FFF2-40B4-BE49-F238E27FC236}">
                  <a16:creationId xmlns:a16="http://schemas.microsoft.com/office/drawing/2014/main" id="{8CA355B0-F4EB-D476-82EC-10360CD55294}"/>
                </a:ext>
              </a:extLst>
            </p:cNvPr>
            <p:cNvSpPr txBox="1">
              <a:spLocks/>
            </p:cNvSpPr>
            <p:nvPr/>
          </p:nvSpPr>
          <p:spPr>
            <a:xfrm>
              <a:off x="5627393" y="4050573"/>
              <a:ext cx="857492"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140</a:t>
              </a:r>
            </a:p>
          </p:txBody>
        </p:sp>
        <p:sp>
          <p:nvSpPr>
            <p:cNvPr id="20" name="Title 1">
              <a:extLst>
                <a:ext uri="{FF2B5EF4-FFF2-40B4-BE49-F238E27FC236}">
                  <a16:creationId xmlns:a16="http://schemas.microsoft.com/office/drawing/2014/main" id="{6655AF56-CC99-73EF-EB76-D1535AD18904}"/>
                </a:ext>
              </a:extLst>
            </p:cNvPr>
            <p:cNvSpPr txBox="1">
              <a:spLocks/>
            </p:cNvSpPr>
            <p:nvPr/>
          </p:nvSpPr>
          <p:spPr>
            <a:xfrm>
              <a:off x="7444713" y="4050573"/>
              <a:ext cx="857492"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180</a:t>
              </a:r>
            </a:p>
          </p:txBody>
        </p:sp>
        <p:sp>
          <p:nvSpPr>
            <p:cNvPr id="21" name="Title 1">
              <a:extLst>
                <a:ext uri="{FF2B5EF4-FFF2-40B4-BE49-F238E27FC236}">
                  <a16:creationId xmlns:a16="http://schemas.microsoft.com/office/drawing/2014/main" id="{5188D44C-50EF-6AAB-8BD0-5128BEDD2414}"/>
                </a:ext>
              </a:extLst>
            </p:cNvPr>
            <p:cNvSpPr txBox="1">
              <a:spLocks/>
            </p:cNvSpPr>
            <p:nvPr/>
          </p:nvSpPr>
          <p:spPr>
            <a:xfrm>
              <a:off x="2199543" y="4050573"/>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60</a:t>
              </a:r>
            </a:p>
          </p:txBody>
        </p:sp>
        <p:cxnSp>
          <p:nvCxnSpPr>
            <p:cNvPr id="6" name="Straight Connector 5">
              <a:extLst>
                <a:ext uri="{FF2B5EF4-FFF2-40B4-BE49-F238E27FC236}">
                  <a16:creationId xmlns:a16="http://schemas.microsoft.com/office/drawing/2014/main" id="{F553C9F8-1FD9-8A72-D5A4-72E8B9244C07}"/>
                </a:ext>
              </a:extLst>
            </p:cNvPr>
            <p:cNvCxnSpPr>
              <a:cxnSpLocks/>
            </p:cNvCxnSpPr>
            <p:nvPr/>
          </p:nvCxnSpPr>
          <p:spPr>
            <a:xfrm flipV="1">
              <a:off x="4693600" y="698055"/>
              <a:ext cx="0" cy="3326366"/>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6D26415-6432-E018-42E3-C3B9EDF54C0B}"/>
                </a:ext>
              </a:extLst>
            </p:cNvPr>
            <p:cNvCxnSpPr>
              <a:cxnSpLocks/>
            </p:cNvCxnSpPr>
            <p:nvPr/>
          </p:nvCxnSpPr>
          <p:spPr>
            <a:xfrm>
              <a:off x="1569124" y="3109303"/>
              <a:ext cx="6726725"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44F6BF1-0854-5DD9-B5E5-EA91B8EE968E}"/>
                </a:ext>
              </a:extLst>
            </p:cNvPr>
            <p:cNvSpPr txBox="1"/>
            <p:nvPr/>
          </p:nvSpPr>
          <p:spPr>
            <a:xfrm rot="16922244">
              <a:off x="1292651" y="3564795"/>
              <a:ext cx="939945" cy="314140"/>
            </a:xfrm>
            <a:prstGeom prst="rect">
              <a:avLst/>
            </a:prstGeom>
            <a:noFill/>
          </p:spPr>
          <p:txBody>
            <a:bodyPr wrap="square" rtlCol="0">
              <a:spAutoFit/>
            </a:bodyPr>
            <a:lstStyle/>
            <a:p>
              <a:pPr algn="r"/>
              <a:r>
                <a:rPr lang="en-US">
                  <a:solidFill>
                    <a:srgbClr val="AC8C50"/>
                  </a:solidFill>
                  <a:latin typeface="Calibri"/>
                  <a:cs typeface="Calibri"/>
                </a:rPr>
                <a:t>CAS = 45 </a:t>
              </a:r>
            </a:p>
          </p:txBody>
        </p:sp>
        <p:sp>
          <p:nvSpPr>
            <p:cNvPr id="27" name="TextBox 26">
              <a:extLst>
                <a:ext uri="{FF2B5EF4-FFF2-40B4-BE49-F238E27FC236}">
                  <a16:creationId xmlns:a16="http://schemas.microsoft.com/office/drawing/2014/main" id="{E5432B19-E67A-8D74-357D-7C131E5EF3BC}"/>
                </a:ext>
              </a:extLst>
            </p:cNvPr>
            <p:cNvSpPr txBox="1"/>
            <p:nvPr/>
          </p:nvSpPr>
          <p:spPr>
            <a:xfrm rot="17196189">
              <a:off x="2213551" y="3587917"/>
              <a:ext cx="939945" cy="314140"/>
            </a:xfrm>
            <a:prstGeom prst="rect">
              <a:avLst/>
            </a:prstGeom>
            <a:noFill/>
          </p:spPr>
          <p:txBody>
            <a:bodyPr wrap="square" rtlCol="0">
              <a:spAutoFit/>
            </a:bodyPr>
            <a:lstStyle/>
            <a:p>
              <a:pPr algn="r"/>
              <a:r>
                <a:rPr lang="en-US">
                  <a:solidFill>
                    <a:srgbClr val="AC8C50"/>
                  </a:solidFill>
                  <a:latin typeface="Calibri"/>
                  <a:cs typeface="Calibri"/>
                </a:rPr>
                <a:t>CAS = 65 </a:t>
              </a:r>
            </a:p>
          </p:txBody>
        </p:sp>
        <p:cxnSp>
          <p:nvCxnSpPr>
            <p:cNvPr id="31" name="Straight Connector 30">
              <a:extLst>
                <a:ext uri="{FF2B5EF4-FFF2-40B4-BE49-F238E27FC236}">
                  <a16:creationId xmlns:a16="http://schemas.microsoft.com/office/drawing/2014/main" id="{88508B46-7B66-20E1-C206-0AED72EE3C02}"/>
                </a:ext>
              </a:extLst>
            </p:cNvPr>
            <p:cNvCxnSpPr>
              <a:cxnSpLocks/>
            </p:cNvCxnSpPr>
            <p:nvPr/>
          </p:nvCxnSpPr>
          <p:spPr>
            <a:xfrm>
              <a:off x="1550437" y="2154797"/>
              <a:ext cx="6726725"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0BEF81F-58FD-25B1-36AA-D1E5788EBECA}"/>
                </a:ext>
              </a:extLst>
            </p:cNvPr>
            <p:cNvSpPr txBox="1"/>
            <p:nvPr/>
          </p:nvSpPr>
          <p:spPr>
            <a:xfrm>
              <a:off x="7387966" y="770782"/>
              <a:ext cx="970987" cy="738664"/>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Absolute Ceiling: 18,000 ft</a:t>
              </a:r>
            </a:p>
          </p:txBody>
        </p:sp>
        <p:sp>
          <p:nvSpPr>
            <p:cNvPr id="29" name="TextBox 28">
              <a:extLst>
                <a:ext uri="{FF2B5EF4-FFF2-40B4-BE49-F238E27FC236}">
                  <a16:creationId xmlns:a16="http://schemas.microsoft.com/office/drawing/2014/main" id="{B1BC0567-1F93-48BB-B6FF-DD60F4DEDBDA}"/>
                </a:ext>
              </a:extLst>
            </p:cNvPr>
            <p:cNvSpPr txBox="1"/>
            <p:nvPr/>
          </p:nvSpPr>
          <p:spPr>
            <a:xfrm rot="17566593">
              <a:off x="3141545" y="3606475"/>
              <a:ext cx="939945" cy="314140"/>
            </a:xfrm>
            <a:prstGeom prst="rect">
              <a:avLst/>
            </a:prstGeom>
            <a:noFill/>
          </p:spPr>
          <p:txBody>
            <a:bodyPr wrap="square" rtlCol="0">
              <a:spAutoFit/>
            </a:bodyPr>
            <a:lstStyle/>
            <a:p>
              <a:pPr algn="r"/>
              <a:r>
                <a:rPr lang="en-US">
                  <a:solidFill>
                    <a:srgbClr val="AC8C50"/>
                  </a:solidFill>
                  <a:latin typeface="Calibri"/>
                  <a:cs typeface="Calibri"/>
                </a:rPr>
                <a:t>CAS = 85 </a:t>
              </a:r>
            </a:p>
          </p:txBody>
        </p:sp>
        <p:sp>
          <p:nvSpPr>
            <p:cNvPr id="32" name="TextBox 31">
              <a:extLst>
                <a:ext uri="{FF2B5EF4-FFF2-40B4-BE49-F238E27FC236}">
                  <a16:creationId xmlns:a16="http://schemas.microsoft.com/office/drawing/2014/main" id="{5AA4E79D-A822-91A2-7797-DA91882357B2}"/>
                </a:ext>
              </a:extLst>
            </p:cNvPr>
            <p:cNvSpPr txBox="1"/>
            <p:nvPr/>
          </p:nvSpPr>
          <p:spPr>
            <a:xfrm rot="17847436">
              <a:off x="4038891" y="3597337"/>
              <a:ext cx="939945" cy="314140"/>
            </a:xfrm>
            <a:prstGeom prst="rect">
              <a:avLst/>
            </a:prstGeom>
            <a:noFill/>
          </p:spPr>
          <p:txBody>
            <a:bodyPr wrap="square" rtlCol="0">
              <a:spAutoFit/>
            </a:bodyPr>
            <a:lstStyle/>
            <a:p>
              <a:pPr algn="r"/>
              <a:r>
                <a:rPr lang="en-US">
                  <a:solidFill>
                    <a:srgbClr val="AC8C50"/>
                  </a:solidFill>
                  <a:latin typeface="Calibri"/>
                  <a:cs typeface="Calibri"/>
                </a:rPr>
                <a:t>CAS = 105 </a:t>
              </a:r>
            </a:p>
          </p:txBody>
        </p:sp>
        <p:sp>
          <p:nvSpPr>
            <p:cNvPr id="33" name="TextBox 32">
              <a:extLst>
                <a:ext uri="{FF2B5EF4-FFF2-40B4-BE49-F238E27FC236}">
                  <a16:creationId xmlns:a16="http://schemas.microsoft.com/office/drawing/2014/main" id="{858C98DE-A8BD-D710-C026-C9217CF83263}"/>
                </a:ext>
              </a:extLst>
            </p:cNvPr>
            <p:cNvSpPr txBox="1"/>
            <p:nvPr/>
          </p:nvSpPr>
          <p:spPr>
            <a:xfrm rot="17975584">
              <a:off x="4972927" y="3611591"/>
              <a:ext cx="939945" cy="314140"/>
            </a:xfrm>
            <a:prstGeom prst="rect">
              <a:avLst/>
            </a:prstGeom>
            <a:noFill/>
          </p:spPr>
          <p:txBody>
            <a:bodyPr wrap="square" rtlCol="0">
              <a:spAutoFit/>
            </a:bodyPr>
            <a:lstStyle/>
            <a:p>
              <a:pPr algn="r"/>
              <a:r>
                <a:rPr lang="en-US">
                  <a:solidFill>
                    <a:srgbClr val="AC8C50"/>
                  </a:solidFill>
                  <a:latin typeface="Calibri"/>
                  <a:cs typeface="Calibri"/>
                </a:rPr>
                <a:t>CAS = 125 </a:t>
              </a:r>
            </a:p>
          </p:txBody>
        </p:sp>
        <p:sp>
          <p:nvSpPr>
            <p:cNvPr id="35" name="TextBox 34">
              <a:extLst>
                <a:ext uri="{FF2B5EF4-FFF2-40B4-BE49-F238E27FC236}">
                  <a16:creationId xmlns:a16="http://schemas.microsoft.com/office/drawing/2014/main" id="{BEEF8651-7BD7-5C16-F20D-53E78F3424EE}"/>
                </a:ext>
              </a:extLst>
            </p:cNvPr>
            <p:cNvSpPr txBox="1"/>
            <p:nvPr/>
          </p:nvSpPr>
          <p:spPr>
            <a:xfrm rot="18225597">
              <a:off x="5909090" y="3601999"/>
              <a:ext cx="939945" cy="314140"/>
            </a:xfrm>
            <a:prstGeom prst="rect">
              <a:avLst/>
            </a:prstGeom>
            <a:noFill/>
          </p:spPr>
          <p:txBody>
            <a:bodyPr wrap="square" rtlCol="0">
              <a:spAutoFit/>
            </a:bodyPr>
            <a:lstStyle/>
            <a:p>
              <a:pPr algn="r"/>
              <a:r>
                <a:rPr lang="en-US">
                  <a:solidFill>
                    <a:srgbClr val="AC8C50"/>
                  </a:solidFill>
                  <a:latin typeface="Calibri"/>
                  <a:cs typeface="Calibri"/>
                </a:rPr>
                <a:t>CAS = 145  </a:t>
              </a:r>
            </a:p>
          </p:txBody>
        </p:sp>
        <p:sp>
          <p:nvSpPr>
            <p:cNvPr id="36" name="TextBox 35">
              <a:extLst>
                <a:ext uri="{FF2B5EF4-FFF2-40B4-BE49-F238E27FC236}">
                  <a16:creationId xmlns:a16="http://schemas.microsoft.com/office/drawing/2014/main" id="{9043958C-99E2-5C0A-6011-B2A7FFE3CC59}"/>
                </a:ext>
              </a:extLst>
            </p:cNvPr>
            <p:cNvSpPr txBox="1"/>
            <p:nvPr/>
          </p:nvSpPr>
          <p:spPr>
            <a:xfrm rot="18530512">
              <a:off x="6808546" y="3648141"/>
              <a:ext cx="939945" cy="314140"/>
            </a:xfrm>
            <a:prstGeom prst="rect">
              <a:avLst/>
            </a:prstGeom>
            <a:noFill/>
          </p:spPr>
          <p:txBody>
            <a:bodyPr wrap="square" rtlCol="0">
              <a:spAutoFit/>
            </a:bodyPr>
            <a:lstStyle/>
            <a:p>
              <a:pPr algn="r"/>
              <a:r>
                <a:rPr lang="en-US">
                  <a:solidFill>
                    <a:srgbClr val="AC8C50"/>
                  </a:solidFill>
                  <a:latin typeface="Calibri"/>
                  <a:cs typeface="Calibri"/>
                </a:rPr>
                <a:t>CAS = 165  </a:t>
              </a:r>
            </a:p>
          </p:txBody>
        </p:sp>
      </p:grpSp>
    </p:spTree>
    <p:extLst>
      <p:ext uri="{BB962C8B-B14F-4D97-AF65-F5344CB8AC3E}">
        <p14:creationId xmlns:p14="http://schemas.microsoft.com/office/powerpoint/2010/main" val="404153286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Chris Sheehan</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15" name="Group 14">
            <a:extLst>
              <a:ext uri="{FF2B5EF4-FFF2-40B4-BE49-F238E27FC236}">
                <a16:creationId xmlns:a16="http://schemas.microsoft.com/office/drawing/2014/main" id="{7EBB49DD-0318-0B03-952B-7BCBD6DB6A8E}"/>
              </a:ext>
            </a:extLst>
          </p:cNvPr>
          <p:cNvGrpSpPr/>
          <p:nvPr/>
        </p:nvGrpSpPr>
        <p:grpSpPr>
          <a:xfrm>
            <a:off x="-25017" y="0"/>
            <a:ext cx="9194033" cy="4778734"/>
            <a:chOff x="107816" y="143120"/>
            <a:chExt cx="8988599" cy="4444779"/>
          </a:xfrm>
        </p:grpSpPr>
        <p:graphicFrame>
          <p:nvGraphicFramePr>
            <p:cNvPr id="3" name="Chart 2">
              <a:extLst>
                <a:ext uri="{FF2B5EF4-FFF2-40B4-BE49-F238E27FC236}">
                  <a16:creationId xmlns:a16="http://schemas.microsoft.com/office/drawing/2014/main" id="{394038F3-9E4B-7D98-5B3E-A96260221460}"/>
                </a:ext>
                <a:ext uri="{147F2762-F138-4A5C-976F-8EAC2B608ADB}">
                  <a16:predDERef xmlns:a16="http://schemas.microsoft.com/office/drawing/2014/main" pred="{92286600-6495-4226-910F-24FB04818318}"/>
                </a:ext>
              </a:extLst>
            </p:cNvPr>
            <p:cNvGraphicFramePr>
              <a:graphicFrameLocks noChangeAspect="1"/>
            </p:cNvGraphicFramePr>
            <p:nvPr>
              <p:extLst>
                <p:ext uri="{D42A27DB-BD31-4B8C-83A1-F6EECF244321}">
                  <p14:modId xmlns:p14="http://schemas.microsoft.com/office/powerpoint/2010/main" val="1466637648"/>
                </p:ext>
              </p:extLst>
            </p:nvPr>
          </p:nvGraphicFramePr>
          <p:xfrm>
            <a:off x="107816" y="143120"/>
            <a:ext cx="8988599" cy="444477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5598848-84B1-CF13-3193-5DFF75402E6C}"/>
                </a:ext>
              </a:extLst>
            </p:cNvPr>
            <p:cNvSpPr txBox="1"/>
            <p:nvPr/>
          </p:nvSpPr>
          <p:spPr>
            <a:xfrm rot="2890316">
              <a:off x="1346295" y="2274863"/>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5</a:t>
              </a:r>
            </a:p>
          </p:txBody>
        </p:sp>
        <p:sp>
          <p:nvSpPr>
            <p:cNvPr id="12" name="TextBox 11">
              <a:extLst>
                <a:ext uri="{FF2B5EF4-FFF2-40B4-BE49-F238E27FC236}">
                  <a16:creationId xmlns:a16="http://schemas.microsoft.com/office/drawing/2014/main" id="{139FFB68-E6EF-1625-2780-7662B93502D3}"/>
                </a:ext>
              </a:extLst>
            </p:cNvPr>
            <p:cNvSpPr txBox="1"/>
            <p:nvPr/>
          </p:nvSpPr>
          <p:spPr>
            <a:xfrm rot="2554799">
              <a:off x="2596383" y="1302073"/>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15</a:t>
              </a:r>
            </a:p>
          </p:txBody>
        </p:sp>
        <p:sp>
          <p:nvSpPr>
            <p:cNvPr id="13" name="TextBox 12">
              <a:extLst>
                <a:ext uri="{FF2B5EF4-FFF2-40B4-BE49-F238E27FC236}">
                  <a16:creationId xmlns:a16="http://schemas.microsoft.com/office/drawing/2014/main" id="{D133A0B9-85B8-A794-F886-7B78C197CB5C}"/>
                </a:ext>
              </a:extLst>
            </p:cNvPr>
            <p:cNvSpPr txBox="1"/>
            <p:nvPr/>
          </p:nvSpPr>
          <p:spPr>
            <a:xfrm rot="2751467">
              <a:off x="3542057" y="774650"/>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25</a:t>
              </a:r>
            </a:p>
          </p:txBody>
        </p:sp>
        <p:sp>
          <p:nvSpPr>
            <p:cNvPr id="14" name="TextBox 13">
              <a:extLst>
                <a:ext uri="{FF2B5EF4-FFF2-40B4-BE49-F238E27FC236}">
                  <a16:creationId xmlns:a16="http://schemas.microsoft.com/office/drawing/2014/main" id="{D7DAE6DC-4180-8893-DAA0-F2535D89BB81}"/>
                </a:ext>
              </a:extLst>
            </p:cNvPr>
            <p:cNvSpPr txBox="1"/>
            <p:nvPr/>
          </p:nvSpPr>
          <p:spPr>
            <a:xfrm rot="2756419">
              <a:off x="4486482" y="660552"/>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35</a:t>
              </a:r>
            </a:p>
          </p:txBody>
        </p:sp>
      </p:grpSp>
      <p:sp>
        <p:nvSpPr>
          <p:cNvPr id="19" name="Rectangle 18">
            <a:extLst>
              <a:ext uri="{FF2B5EF4-FFF2-40B4-BE49-F238E27FC236}">
                <a16:creationId xmlns:a16="http://schemas.microsoft.com/office/drawing/2014/main" id="{017D14F2-8E69-4EC8-7952-99DAFCECB7D5}"/>
              </a:ext>
            </a:extLst>
          </p:cNvPr>
          <p:cNvSpPr/>
          <p:nvPr/>
        </p:nvSpPr>
        <p:spPr>
          <a:xfrm>
            <a:off x="1001864" y="3975652"/>
            <a:ext cx="74658" cy="795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2">
            <a:extLst>
              <a:ext uri="{FF2B5EF4-FFF2-40B4-BE49-F238E27FC236}">
                <a16:creationId xmlns:a16="http://schemas.microsoft.com/office/drawing/2014/main" id="{12F488CF-27EF-0051-3E73-0D3E3AA5EC0E}"/>
              </a:ext>
            </a:extLst>
          </p:cNvPr>
          <p:cNvSpPr/>
          <p:nvPr/>
        </p:nvSpPr>
        <p:spPr>
          <a:xfrm>
            <a:off x="3204993" y="943790"/>
            <a:ext cx="280495" cy="2356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Tree>
    <p:extLst>
      <p:ext uri="{BB962C8B-B14F-4D97-AF65-F5344CB8AC3E}">
        <p14:creationId xmlns:p14="http://schemas.microsoft.com/office/powerpoint/2010/main" val="295306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6ECB-971B-41E7-DA21-120D9ABB1BD2}"/>
              </a:ext>
            </a:extLst>
          </p:cNvPr>
          <p:cNvSpPr>
            <a:spLocks noGrp="1"/>
          </p:cNvSpPr>
          <p:nvPr>
            <p:ph type="title"/>
          </p:nvPr>
        </p:nvSpPr>
        <p:spPr/>
        <p:txBody>
          <a:bodyPr/>
          <a:lstStyle/>
          <a:p>
            <a:r>
              <a:rPr lang="en-US"/>
              <a:t>Initial Sizing Inputs</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Bryan </a:t>
            </a:r>
            <a:r>
              <a:rPr lang="en-US" err="1"/>
              <a:t>Hasselman</a:t>
            </a:r>
            <a:endParaRPr lang="en-US"/>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9B3A0329-45FC-C9E3-DD67-E720F2D7FA30}"/>
                  </a:ext>
                </a:extLst>
              </p:cNvPr>
              <p:cNvSpPr>
                <a:spLocks noGrp="1"/>
              </p:cNvSpPr>
              <p:nvPr>
                <p:ph type="body" idx="1"/>
              </p:nvPr>
            </p:nvSpPr>
            <p:spPr>
              <a:xfrm>
                <a:off x="1458354" y="1302689"/>
                <a:ext cx="2612569" cy="3289495"/>
              </a:xfrm>
              <a:ln>
                <a:noFill/>
              </a:ln>
            </p:spPr>
            <p:txBody>
              <a:bodyPr anchor="t">
                <a:normAutofit/>
              </a:bodyPr>
              <a:lstStyle/>
              <a:p>
                <a:pPr marL="114300" indent="0" algn="ctr">
                  <a:buNone/>
                </a:pPr>
                <a:r>
                  <a:rPr lang="en-US" sz="1800" b="1"/>
                  <a:t>Competitive Assessment</a:t>
                </a:r>
              </a:p>
              <a:p>
                <a:pPr>
                  <a:buFont typeface="Arial" panose="020B0604020202020204" pitchFamily="34" charset="0"/>
                  <a:buChar char="•"/>
                </a:pPr>
                <a:r>
                  <a:rPr lang="en-US" sz="1600" b="1"/>
                  <a:t>L/D:</a:t>
                </a:r>
                <a:r>
                  <a:rPr lang="en-US" sz="1600"/>
                  <a:t> 20-28</a:t>
                </a:r>
              </a:p>
              <a:p>
                <a:pPr>
                  <a:buFont typeface="Arial" panose="020B0604020202020204" pitchFamily="34" charset="0"/>
                  <a:buChar char="•"/>
                </a:pPr>
                <a:r>
                  <a:rPr lang="en-US" sz="1600" b="1"/>
                  <a:t>SFC:</a:t>
                </a:r>
                <a:r>
                  <a:rPr lang="en-US" sz="1600"/>
                  <a:t> 0.30-0.40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𝑙𝑏</m:t>
                        </m:r>
                      </m:num>
                      <m:den>
                        <m:r>
                          <a:rPr lang="en-US" sz="1600" b="0" i="1" smtClean="0">
                            <a:latin typeface="Cambria Math" panose="02040503050406030204" pitchFamily="18" charset="0"/>
                          </a:rPr>
                          <m:t>h𝑝</m:t>
                        </m:r>
                        <m:r>
                          <a:rPr lang="en-US" sz="1600" b="0" i="1" smtClean="0">
                            <a:latin typeface="Cambria Math" panose="02040503050406030204" pitchFamily="18" charset="0"/>
                          </a:rPr>
                          <m:t>∗</m:t>
                        </m:r>
                        <m:r>
                          <a:rPr lang="en-US" sz="1600" b="0" i="1" smtClean="0">
                            <a:latin typeface="Cambria Math" panose="02040503050406030204" pitchFamily="18" charset="0"/>
                          </a:rPr>
                          <m:t>h𝑟</m:t>
                        </m:r>
                      </m:den>
                    </m:f>
                  </m:oMath>
                </a14:m>
                <a:endParaRPr lang="en-US" sz="1600">
                  <a:latin typeface="Calibri" panose="020F0502020204030204" pitchFamily="34" charset="0"/>
                  <a:cs typeface="Calibri" panose="020F0502020204030204" pitchFamily="34" charset="0"/>
                </a:endParaRPr>
              </a:p>
              <a:p>
                <a:pPr>
                  <a:buFont typeface="Arial" panose="020B0604020202020204" pitchFamily="34" charset="0"/>
                  <a:buChar char="•"/>
                </a:pPr>
                <a:r>
                  <a:rPr lang="en-US" sz="1600" b="1"/>
                  <a:t>W</a:t>
                </a:r>
                <a:r>
                  <a:rPr lang="en-US" sz="1600" b="1" baseline="-25000"/>
                  <a:t>e</a:t>
                </a:r>
                <a:r>
                  <a:rPr lang="en-US" sz="1600" b="1"/>
                  <a:t>/</a:t>
                </a:r>
                <a:r>
                  <a:rPr lang="en-US" sz="1600" b="1" err="1"/>
                  <a:t>W</a:t>
                </a:r>
                <a:r>
                  <a:rPr lang="en-US" sz="1600" b="1" baseline="-25000" err="1"/>
                  <a:t>to</a:t>
                </a:r>
                <a:r>
                  <a:rPr lang="en-US" sz="1600" b="1"/>
                  <a:t>:</a:t>
                </a:r>
                <a:r>
                  <a:rPr lang="en-US" sz="1600"/>
                  <a:t> 0.20-0.28</a:t>
                </a:r>
              </a:p>
              <a:p>
                <a:pPr>
                  <a:buFont typeface="Arial" panose="020B0604020202020204" pitchFamily="34" charset="0"/>
                  <a:buChar char="•"/>
                </a:pPr>
                <a:r>
                  <a:rPr kumimoji="0" lang="en-US" sz="1600" b="1" u="none" strike="noStrike" kern="0" cap="none" spc="0" normalizeH="0" baseline="0" noProof="0">
                    <a:ln>
                      <a:noFill/>
                    </a:ln>
                    <a:solidFill>
                      <a:srgbClr val="000000"/>
                    </a:solidFill>
                    <a:effectLst/>
                    <a:uLnTx/>
                    <a:uFillTx/>
                    <a:sym typeface="Arial"/>
                  </a:rPr>
                  <a:t>C</a:t>
                </a:r>
                <a:r>
                  <a:rPr lang="en-US" sz="1600" b="1" baseline="-25000">
                    <a:solidFill>
                      <a:srgbClr val="000000"/>
                    </a:solidFill>
                    <a:sym typeface="Arial"/>
                  </a:rPr>
                  <a:t>L</a:t>
                </a:r>
                <a:r>
                  <a:rPr kumimoji="0" lang="en-US" sz="1600" b="1" u="none" strike="noStrike" kern="0" cap="none" spc="0" normalizeH="0" baseline="-25000" noProof="0">
                    <a:ln>
                      <a:noFill/>
                    </a:ln>
                    <a:solidFill>
                      <a:srgbClr val="000000"/>
                    </a:solidFill>
                    <a:effectLst/>
                    <a:uLnTx/>
                    <a:uFillTx/>
                    <a:sym typeface="Arial"/>
                  </a:rPr>
                  <a:t>max </a:t>
                </a:r>
                <a:r>
                  <a:rPr lang="en-US" sz="1600" b="1"/>
                  <a:t>:</a:t>
                </a:r>
                <a:r>
                  <a:rPr lang="en-US" sz="1600"/>
                  <a:t> 1.5</a:t>
                </a:r>
              </a:p>
              <a:p>
                <a:pPr>
                  <a:buFont typeface="Arial" panose="020B0604020202020204" pitchFamily="34" charset="0"/>
                  <a:buChar char="•"/>
                </a:pPr>
                <a:r>
                  <a:rPr lang="en-US" sz="1600" b="1"/>
                  <a:t>e:</a:t>
                </a:r>
                <a:r>
                  <a:rPr lang="en-US" sz="1600"/>
                  <a:t> 0.80</a:t>
                </a:r>
              </a:p>
              <a:p>
                <a:pPr>
                  <a:buFont typeface="Arial" panose="020B0604020202020204" pitchFamily="34" charset="0"/>
                  <a:buChar char="•"/>
                </a:pPr>
                <a:r>
                  <a:rPr lang="en-US" sz="1600" b="1"/>
                  <a:t>C</a:t>
                </a:r>
                <a:r>
                  <a:rPr lang="en-US" sz="1600" b="1" baseline="-25000"/>
                  <a:t>D0</a:t>
                </a:r>
                <a:r>
                  <a:rPr lang="en-US" sz="1600" b="1"/>
                  <a:t>: </a:t>
                </a:r>
                <a:r>
                  <a:rPr lang="en-US" sz="1600"/>
                  <a:t>0.017</a:t>
                </a:r>
              </a:p>
            </p:txBody>
          </p:sp>
        </mc:Choice>
        <mc:Fallback xmlns="">
          <p:sp>
            <p:nvSpPr>
              <p:cNvPr id="6" name="Text Placeholder 2">
                <a:extLst>
                  <a:ext uri="{FF2B5EF4-FFF2-40B4-BE49-F238E27FC236}">
                    <a16:creationId xmlns:a16="http://schemas.microsoft.com/office/drawing/2014/main" id="{9B3A0329-45FC-C9E3-DD67-E720F2D7FA30}"/>
                  </a:ext>
                </a:extLst>
              </p:cNvPr>
              <p:cNvSpPr>
                <a:spLocks noGrp="1" noRot="1" noChangeAspect="1" noMove="1" noResize="1" noEditPoints="1" noAdjustHandles="1" noChangeArrowheads="1" noChangeShapeType="1" noTextEdit="1"/>
              </p:cNvSpPr>
              <p:nvPr>
                <p:ph type="body" idx="1"/>
              </p:nvPr>
            </p:nvSpPr>
            <p:spPr>
              <a:xfrm>
                <a:off x="1458354" y="1302689"/>
                <a:ext cx="2612569" cy="3289495"/>
              </a:xfrm>
              <a:blipFill>
                <a:blip r:embed="rId2"/>
                <a:stretch>
                  <a:fillRect l="-466" r="-2331"/>
                </a:stretch>
              </a:blipFill>
              <a:ln>
                <a:noFill/>
              </a:ln>
            </p:spPr>
            <p:txBody>
              <a:bodyPr/>
              <a:lstStyle/>
              <a:p>
                <a:r>
                  <a:rPr lang="en-US">
                    <a:noFill/>
                  </a:rPr>
                  <a:t> </a:t>
                </a:r>
              </a:p>
            </p:txBody>
          </p:sp>
        </mc:Fallback>
      </mc:AlternateContent>
      <p:sp>
        <p:nvSpPr>
          <p:cNvPr id="7" name="Text Placeholder 2">
            <a:extLst>
              <a:ext uri="{FF2B5EF4-FFF2-40B4-BE49-F238E27FC236}">
                <a16:creationId xmlns:a16="http://schemas.microsoft.com/office/drawing/2014/main" id="{66BDFF25-4C8A-D0D4-ADC1-46D874030A02}"/>
              </a:ext>
            </a:extLst>
          </p:cNvPr>
          <p:cNvSpPr txBox="1">
            <a:spLocks/>
          </p:cNvSpPr>
          <p:nvPr/>
        </p:nvSpPr>
        <p:spPr>
          <a:xfrm>
            <a:off x="5074566" y="1302689"/>
            <a:ext cx="2718135" cy="3288768"/>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sz="1800" b="1"/>
              <a:t>Mission Design</a:t>
            </a:r>
          </a:p>
          <a:p>
            <a:pPr>
              <a:buFont typeface="Arial" panose="020B0604020202020204" pitchFamily="34" charset="0"/>
              <a:buChar char="•"/>
            </a:pPr>
            <a:r>
              <a:rPr lang="en-US" sz="1600" b="1"/>
              <a:t>Range: </a:t>
            </a:r>
            <a:r>
              <a:rPr lang="en-US" sz="1600"/>
              <a:t>20650 </a:t>
            </a:r>
            <a:r>
              <a:rPr lang="en-US" sz="1600" err="1"/>
              <a:t>nmi</a:t>
            </a:r>
            <a:endParaRPr lang="en-US" sz="1600"/>
          </a:p>
          <a:p>
            <a:pPr>
              <a:buFont typeface="Arial" panose="020B0604020202020204" pitchFamily="34" charset="0"/>
              <a:buChar char="•"/>
            </a:pPr>
            <a:r>
              <a:rPr lang="en-US" sz="1600" b="1"/>
              <a:t>Payload Weight: </a:t>
            </a:r>
            <a:r>
              <a:rPr lang="en-US" sz="1600"/>
              <a:t>600 </a:t>
            </a:r>
            <a:r>
              <a:rPr lang="en-US" sz="1600" err="1"/>
              <a:t>lbs</a:t>
            </a:r>
            <a:endParaRPr lang="en-US" sz="1600">
              <a:latin typeface="Calibri" panose="020F0502020204030204" pitchFamily="34" charset="0"/>
              <a:cs typeface="Calibri" panose="020F0502020204030204" pitchFamily="34" charset="0"/>
            </a:endParaRPr>
          </a:p>
          <a:p>
            <a:pPr>
              <a:buFont typeface="Arial" panose="020B0604020202020204" pitchFamily="34" charset="0"/>
              <a:buChar char="•"/>
            </a:pPr>
            <a:r>
              <a:rPr lang="en-US" sz="1600" b="1"/>
              <a:t>Altitude:</a:t>
            </a:r>
            <a:r>
              <a:rPr lang="en-US" sz="1600"/>
              <a:t> 9,000 ft</a:t>
            </a:r>
          </a:p>
          <a:p>
            <a:pPr>
              <a:buFont typeface="Arial" panose="020B0604020202020204" pitchFamily="34" charset="0"/>
              <a:buChar char="•"/>
            </a:pPr>
            <a:r>
              <a:rPr lang="en-US" sz="1600" b="1"/>
              <a:t>Cruise: </a:t>
            </a:r>
            <a:r>
              <a:rPr lang="en-US" sz="1600"/>
              <a:t>110 KTAS</a:t>
            </a:r>
            <a:endParaRPr lang="en-US" sz="1600" b="1"/>
          </a:p>
        </p:txBody>
      </p:sp>
      <p:cxnSp>
        <p:nvCxnSpPr>
          <p:cNvPr id="3" name="Straight Connector 2">
            <a:extLst>
              <a:ext uri="{FF2B5EF4-FFF2-40B4-BE49-F238E27FC236}">
                <a16:creationId xmlns:a16="http://schemas.microsoft.com/office/drawing/2014/main" id="{4D475106-6CF7-87AC-3ECE-8548818C1993}"/>
              </a:ext>
            </a:extLst>
          </p:cNvPr>
          <p:cNvCxnSpPr>
            <a:cxnSpLocks/>
          </p:cNvCxnSpPr>
          <p:nvPr/>
        </p:nvCxnSpPr>
        <p:spPr>
          <a:xfrm>
            <a:off x="4630997" y="1534546"/>
            <a:ext cx="0" cy="311440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323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ACF82CC-3F0A-3766-BF47-8B4E4568FE7C}"/>
              </a:ext>
            </a:extLst>
          </p:cNvPr>
          <p:cNvSpPr txBox="1"/>
          <p:nvPr/>
        </p:nvSpPr>
        <p:spPr>
          <a:xfrm>
            <a:off x="186377" y="4369300"/>
            <a:ext cx="8114785" cy="369332"/>
          </a:xfrm>
          <a:prstGeom prst="rect">
            <a:avLst/>
          </a:prstGeom>
          <a:noFill/>
        </p:spPr>
        <p:txBody>
          <a:bodyPr wrap="square" rtlCol="0">
            <a:spAutoFit/>
          </a:bodyPr>
          <a:lstStyle/>
          <a:p>
            <a:r>
              <a:rPr lang="en-US" sz="1800">
                <a:latin typeface="Calibri"/>
                <a:cs typeface="Calibri"/>
              </a:rPr>
              <a:t>Mission Range = 20650 </a:t>
            </a:r>
            <a:r>
              <a:rPr lang="en-US" sz="1800" err="1">
                <a:latin typeface="Calibri"/>
                <a:cs typeface="Calibri"/>
              </a:rPr>
              <a:t>nmi</a:t>
            </a:r>
            <a:r>
              <a:rPr lang="en-US" sz="1800">
                <a:latin typeface="Calibri"/>
                <a:cs typeface="Calibri"/>
              </a:rPr>
              <a:t>, Payload Weight = 600 </a:t>
            </a:r>
            <a:r>
              <a:rPr lang="en-US" sz="1800" err="1">
                <a:latin typeface="Calibri"/>
                <a:cs typeface="Calibri"/>
              </a:rPr>
              <a:t>lbs</a:t>
            </a:r>
            <a:r>
              <a:rPr lang="en-US" sz="1800">
                <a:latin typeface="Calibri"/>
                <a:cs typeface="Calibri"/>
              </a:rPr>
              <a:t>, EWF = 0.24</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Bryan Hasselman</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2" name="Picture 1">
            <a:extLst>
              <a:ext uri="{FF2B5EF4-FFF2-40B4-BE49-F238E27FC236}">
                <a16:creationId xmlns:a16="http://schemas.microsoft.com/office/drawing/2014/main" id="{0F5BABF0-6033-850D-FA34-044C04727170}"/>
              </a:ext>
            </a:extLst>
          </p:cNvPr>
          <p:cNvPicPr>
            <a:picLocks noChangeAspect="1"/>
          </p:cNvPicPr>
          <p:nvPr/>
        </p:nvPicPr>
        <p:blipFill rotWithShape="1">
          <a:blip r:embed="rId3"/>
          <a:srcRect l="160" t="796" b="243"/>
          <a:stretch/>
        </p:blipFill>
        <p:spPr>
          <a:xfrm>
            <a:off x="1035674" y="269976"/>
            <a:ext cx="7824005" cy="4046863"/>
          </a:xfrm>
          <a:prstGeom prst="rect">
            <a:avLst/>
          </a:prstGeom>
          <a:ln w="19050">
            <a:solidFill>
              <a:schemeClr val="tx1"/>
            </a:solidFill>
          </a:ln>
        </p:spPr>
      </p:pic>
      <p:sp>
        <p:nvSpPr>
          <p:cNvPr id="3" name="TextBox 2">
            <a:extLst>
              <a:ext uri="{FF2B5EF4-FFF2-40B4-BE49-F238E27FC236}">
                <a16:creationId xmlns:a16="http://schemas.microsoft.com/office/drawing/2014/main" id="{B19F565A-002B-139A-DB7F-555C728B2603}"/>
              </a:ext>
            </a:extLst>
          </p:cNvPr>
          <p:cNvSpPr txBox="1"/>
          <p:nvPr/>
        </p:nvSpPr>
        <p:spPr>
          <a:xfrm rot="16616241">
            <a:off x="2737608" y="601405"/>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22</a:t>
            </a:r>
          </a:p>
        </p:txBody>
      </p:sp>
      <p:sp>
        <p:nvSpPr>
          <p:cNvPr id="7" name="TextBox 6">
            <a:extLst>
              <a:ext uri="{FF2B5EF4-FFF2-40B4-BE49-F238E27FC236}">
                <a16:creationId xmlns:a16="http://schemas.microsoft.com/office/drawing/2014/main" id="{F5184F84-3A0F-AC02-8BC9-32E21B8994CA}"/>
              </a:ext>
            </a:extLst>
          </p:cNvPr>
          <p:cNvSpPr txBox="1"/>
          <p:nvPr/>
        </p:nvSpPr>
        <p:spPr>
          <a:xfrm rot="1756470">
            <a:off x="952207" y="2645869"/>
            <a:ext cx="1094656" cy="314140"/>
          </a:xfrm>
          <a:prstGeom prst="rect">
            <a:avLst/>
          </a:prstGeom>
          <a:noFill/>
        </p:spPr>
        <p:txBody>
          <a:bodyPr wrap="square" rtlCol="0">
            <a:spAutoFit/>
          </a:bodyPr>
          <a:lstStyle/>
          <a:p>
            <a:r>
              <a:rPr lang="en-US" b="1">
                <a:solidFill>
                  <a:srgbClr val="FF0000"/>
                </a:solidFill>
                <a:latin typeface="Calibri"/>
                <a:cs typeface="Calibri"/>
              </a:rPr>
              <a:t>SFC = .300 </a:t>
            </a:r>
          </a:p>
        </p:txBody>
      </p:sp>
      <p:sp>
        <p:nvSpPr>
          <p:cNvPr id="19" name="TextBox 18">
            <a:extLst>
              <a:ext uri="{FF2B5EF4-FFF2-40B4-BE49-F238E27FC236}">
                <a16:creationId xmlns:a16="http://schemas.microsoft.com/office/drawing/2014/main" id="{CBB49DCC-96E4-DED9-78E2-97096887A5A9}"/>
              </a:ext>
            </a:extLst>
          </p:cNvPr>
          <p:cNvSpPr txBox="1"/>
          <p:nvPr/>
        </p:nvSpPr>
        <p:spPr>
          <a:xfrm>
            <a:off x="136054" y="981964"/>
            <a:ext cx="939945" cy="314140"/>
          </a:xfrm>
          <a:prstGeom prst="rect">
            <a:avLst/>
          </a:prstGeom>
          <a:noFill/>
        </p:spPr>
        <p:txBody>
          <a:bodyPr wrap="square" rtlCol="0">
            <a:spAutoFit/>
          </a:bodyPr>
          <a:lstStyle/>
          <a:p>
            <a:pPr algn="r"/>
            <a:r>
              <a:rPr lang="en-US">
                <a:latin typeface="Calibri"/>
                <a:cs typeface="Calibri"/>
              </a:rPr>
              <a:t>16,000</a:t>
            </a:r>
          </a:p>
        </p:txBody>
      </p:sp>
      <p:sp>
        <p:nvSpPr>
          <p:cNvPr id="20" name="TextBox 19">
            <a:extLst>
              <a:ext uri="{FF2B5EF4-FFF2-40B4-BE49-F238E27FC236}">
                <a16:creationId xmlns:a16="http://schemas.microsoft.com/office/drawing/2014/main" id="{C205B254-68BE-030C-F283-6A065B2BA994}"/>
              </a:ext>
            </a:extLst>
          </p:cNvPr>
          <p:cNvSpPr txBox="1"/>
          <p:nvPr/>
        </p:nvSpPr>
        <p:spPr>
          <a:xfrm>
            <a:off x="136054" y="534691"/>
            <a:ext cx="939945" cy="314140"/>
          </a:xfrm>
          <a:prstGeom prst="rect">
            <a:avLst/>
          </a:prstGeom>
          <a:noFill/>
        </p:spPr>
        <p:txBody>
          <a:bodyPr wrap="square" rtlCol="0">
            <a:spAutoFit/>
          </a:bodyPr>
          <a:lstStyle/>
          <a:p>
            <a:pPr algn="r"/>
            <a:r>
              <a:rPr lang="en-US">
                <a:latin typeface="Calibri"/>
                <a:cs typeface="Calibri"/>
              </a:rPr>
              <a:t>18,000</a:t>
            </a:r>
          </a:p>
        </p:txBody>
      </p:sp>
      <p:sp>
        <p:nvSpPr>
          <p:cNvPr id="21" name="TextBox 20">
            <a:extLst>
              <a:ext uri="{FF2B5EF4-FFF2-40B4-BE49-F238E27FC236}">
                <a16:creationId xmlns:a16="http://schemas.microsoft.com/office/drawing/2014/main" id="{B47CB3E4-C601-278C-DAC6-0ED4288C2E9C}"/>
              </a:ext>
            </a:extLst>
          </p:cNvPr>
          <p:cNvSpPr txBox="1"/>
          <p:nvPr/>
        </p:nvSpPr>
        <p:spPr>
          <a:xfrm>
            <a:off x="136054" y="1442834"/>
            <a:ext cx="939945" cy="314140"/>
          </a:xfrm>
          <a:prstGeom prst="rect">
            <a:avLst/>
          </a:prstGeom>
          <a:noFill/>
        </p:spPr>
        <p:txBody>
          <a:bodyPr wrap="square" rtlCol="0">
            <a:spAutoFit/>
          </a:bodyPr>
          <a:lstStyle/>
          <a:p>
            <a:pPr algn="r"/>
            <a:r>
              <a:rPr lang="en-US">
                <a:latin typeface="Calibri"/>
                <a:cs typeface="Calibri"/>
              </a:rPr>
              <a:t>14,000</a:t>
            </a:r>
          </a:p>
        </p:txBody>
      </p:sp>
      <p:sp>
        <p:nvSpPr>
          <p:cNvPr id="22" name="TextBox 21">
            <a:extLst>
              <a:ext uri="{FF2B5EF4-FFF2-40B4-BE49-F238E27FC236}">
                <a16:creationId xmlns:a16="http://schemas.microsoft.com/office/drawing/2014/main" id="{4F62A89D-AD8E-E370-9F5F-27D69520AABB}"/>
              </a:ext>
            </a:extLst>
          </p:cNvPr>
          <p:cNvSpPr txBox="1"/>
          <p:nvPr/>
        </p:nvSpPr>
        <p:spPr>
          <a:xfrm>
            <a:off x="136054" y="1888117"/>
            <a:ext cx="939945" cy="314140"/>
          </a:xfrm>
          <a:prstGeom prst="rect">
            <a:avLst/>
          </a:prstGeom>
          <a:noFill/>
        </p:spPr>
        <p:txBody>
          <a:bodyPr wrap="square" rtlCol="0">
            <a:spAutoFit/>
          </a:bodyPr>
          <a:lstStyle/>
          <a:p>
            <a:pPr algn="r"/>
            <a:r>
              <a:rPr lang="en-US">
                <a:latin typeface="Calibri"/>
                <a:cs typeface="Calibri"/>
              </a:rPr>
              <a:t>12,000</a:t>
            </a:r>
          </a:p>
        </p:txBody>
      </p:sp>
      <p:sp>
        <p:nvSpPr>
          <p:cNvPr id="23" name="TextBox 22">
            <a:extLst>
              <a:ext uri="{FF2B5EF4-FFF2-40B4-BE49-F238E27FC236}">
                <a16:creationId xmlns:a16="http://schemas.microsoft.com/office/drawing/2014/main" id="{02327B5B-BEAC-9D84-34AB-A2C1E47D5947}"/>
              </a:ext>
            </a:extLst>
          </p:cNvPr>
          <p:cNvSpPr txBox="1"/>
          <p:nvPr/>
        </p:nvSpPr>
        <p:spPr>
          <a:xfrm>
            <a:off x="136054" y="2344163"/>
            <a:ext cx="939945" cy="314140"/>
          </a:xfrm>
          <a:prstGeom prst="rect">
            <a:avLst/>
          </a:prstGeom>
          <a:noFill/>
        </p:spPr>
        <p:txBody>
          <a:bodyPr wrap="square" rtlCol="0">
            <a:spAutoFit/>
          </a:bodyPr>
          <a:lstStyle/>
          <a:p>
            <a:pPr algn="r"/>
            <a:r>
              <a:rPr lang="en-US">
                <a:latin typeface="Calibri"/>
                <a:cs typeface="Calibri"/>
              </a:rPr>
              <a:t>10,000</a:t>
            </a:r>
          </a:p>
        </p:txBody>
      </p:sp>
      <p:sp>
        <p:nvSpPr>
          <p:cNvPr id="24" name="TextBox 23">
            <a:extLst>
              <a:ext uri="{FF2B5EF4-FFF2-40B4-BE49-F238E27FC236}">
                <a16:creationId xmlns:a16="http://schemas.microsoft.com/office/drawing/2014/main" id="{90B7AC08-F882-9929-065A-6C1AB8AD2B00}"/>
              </a:ext>
            </a:extLst>
          </p:cNvPr>
          <p:cNvSpPr txBox="1"/>
          <p:nvPr/>
        </p:nvSpPr>
        <p:spPr>
          <a:xfrm>
            <a:off x="136054" y="2792771"/>
            <a:ext cx="939945" cy="314140"/>
          </a:xfrm>
          <a:prstGeom prst="rect">
            <a:avLst/>
          </a:prstGeom>
          <a:noFill/>
        </p:spPr>
        <p:txBody>
          <a:bodyPr wrap="square" rtlCol="0">
            <a:spAutoFit/>
          </a:bodyPr>
          <a:lstStyle/>
          <a:p>
            <a:pPr algn="r"/>
            <a:r>
              <a:rPr lang="en-US">
                <a:latin typeface="Calibri"/>
                <a:cs typeface="Calibri"/>
              </a:rPr>
              <a:t>8,000</a:t>
            </a:r>
          </a:p>
        </p:txBody>
      </p:sp>
      <p:sp>
        <p:nvSpPr>
          <p:cNvPr id="26" name="TextBox 25">
            <a:extLst>
              <a:ext uri="{FF2B5EF4-FFF2-40B4-BE49-F238E27FC236}">
                <a16:creationId xmlns:a16="http://schemas.microsoft.com/office/drawing/2014/main" id="{33228229-A6C9-6E3A-AE54-E41A8F8DB83B}"/>
              </a:ext>
            </a:extLst>
          </p:cNvPr>
          <p:cNvSpPr txBox="1"/>
          <p:nvPr/>
        </p:nvSpPr>
        <p:spPr>
          <a:xfrm>
            <a:off x="136054" y="3246615"/>
            <a:ext cx="939945" cy="314140"/>
          </a:xfrm>
          <a:prstGeom prst="rect">
            <a:avLst/>
          </a:prstGeom>
          <a:noFill/>
        </p:spPr>
        <p:txBody>
          <a:bodyPr wrap="square" rtlCol="0">
            <a:spAutoFit/>
          </a:bodyPr>
          <a:lstStyle/>
          <a:p>
            <a:pPr algn="r"/>
            <a:r>
              <a:rPr lang="en-US">
                <a:latin typeface="Calibri"/>
                <a:cs typeface="Calibri"/>
              </a:rPr>
              <a:t>6,000</a:t>
            </a:r>
          </a:p>
        </p:txBody>
      </p:sp>
      <p:sp>
        <p:nvSpPr>
          <p:cNvPr id="27" name="TextBox 26">
            <a:extLst>
              <a:ext uri="{FF2B5EF4-FFF2-40B4-BE49-F238E27FC236}">
                <a16:creationId xmlns:a16="http://schemas.microsoft.com/office/drawing/2014/main" id="{B252F274-0889-B273-1B83-9BEB9F44F3E7}"/>
              </a:ext>
            </a:extLst>
          </p:cNvPr>
          <p:cNvSpPr txBox="1"/>
          <p:nvPr/>
        </p:nvSpPr>
        <p:spPr>
          <a:xfrm>
            <a:off x="136054" y="3699117"/>
            <a:ext cx="939945" cy="314140"/>
          </a:xfrm>
          <a:prstGeom prst="rect">
            <a:avLst/>
          </a:prstGeom>
          <a:noFill/>
        </p:spPr>
        <p:txBody>
          <a:bodyPr wrap="square" rtlCol="0">
            <a:spAutoFit/>
          </a:bodyPr>
          <a:lstStyle/>
          <a:p>
            <a:pPr algn="r"/>
            <a:r>
              <a:rPr lang="en-US">
                <a:latin typeface="Calibri"/>
                <a:cs typeface="Calibri"/>
              </a:rPr>
              <a:t>4,000</a:t>
            </a:r>
          </a:p>
        </p:txBody>
      </p:sp>
      <p:sp>
        <p:nvSpPr>
          <p:cNvPr id="29" name="TextBox 28">
            <a:extLst>
              <a:ext uri="{FF2B5EF4-FFF2-40B4-BE49-F238E27FC236}">
                <a16:creationId xmlns:a16="http://schemas.microsoft.com/office/drawing/2014/main" id="{F152767A-49A0-397C-8AE3-0FDC5FAD903A}"/>
              </a:ext>
            </a:extLst>
          </p:cNvPr>
          <p:cNvSpPr txBox="1"/>
          <p:nvPr/>
        </p:nvSpPr>
        <p:spPr>
          <a:xfrm rot="16200000">
            <a:off x="-1199662" y="2088363"/>
            <a:ext cx="2933218" cy="374863"/>
          </a:xfrm>
          <a:prstGeom prst="rect">
            <a:avLst/>
          </a:prstGeom>
          <a:noFill/>
        </p:spPr>
        <p:txBody>
          <a:bodyPr wrap="square" lIns="91440" tIns="45720" rIns="91440" bIns="45720" rtlCol="0" anchor="t">
            <a:spAutoFit/>
          </a:bodyPr>
          <a:lstStyle/>
          <a:p>
            <a:pPr algn="ctr"/>
            <a:r>
              <a:rPr lang="en-US" sz="1800" b="1">
                <a:latin typeface="Calibri"/>
                <a:cs typeface="Calibri"/>
              </a:rPr>
              <a:t>MTOW (</a:t>
            </a:r>
            <a:r>
              <a:rPr lang="en-US" sz="1800" b="1" err="1">
                <a:latin typeface="Calibri"/>
                <a:cs typeface="Calibri"/>
              </a:rPr>
              <a:t>lbs</a:t>
            </a:r>
            <a:r>
              <a:rPr lang="en-US" sz="1800" b="1">
                <a:latin typeface="Calibri"/>
                <a:cs typeface="Calibri"/>
              </a:rPr>
              <a:t>)</a:t>
            </a:r>
            <a:endParaRPr lang="en-US" sz="1800" b="1"/>
          </a:p>
        </p:txBody>
      </p:sp>
      <p:sp>
        <p:nvSpPr>
          <p:cNvPr id="6" name="TextBox 5">
            <a:extLst>
              <a:ext uri="{FF2B5EF4-FFF2-40B4-BE49-F238E27FC236}">
                <a16:creationId xmlns:a16="http://schemas.microsoft.com/office/drawing/2014/main" id="{B84282C7-0416-9AC5-A093-E5FDE2A6FBB3}"/>
              </a:ext>
            </a:extLst>
          </p:cNvPr>
          <p:cNvSpPr txBox="1"/>
          <p:nvPr/>
        </p:nvSpPr>
        <p:spPr>
          <a:xfrm rot="16393438">
            <a:off x="4765757" y="388349"/>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24</a:t>
            </a:r>
          </a:p>
        </p:txBody>
      </p:sp>
      <p:sp>
        <p:nvSpPr>
          <p:cNvPr id="25" name="TextBox 24">
            <a:extLst>
              <a:ext uri="{FF2B5EF4-FFF2-40B4-BE49-F238E27FC236}">
                <a16:creationId xmlns:a16="http://schemas.microsoft.com/office/drawing/2014/main" id="{F4078271-3CE9-C8F7-F372-7C014FDF18AB}"/>
              </a:ext>
            </a:extLst>
          </p:cNvPr>
          <p:cNvSpPr txBox="1"/>
          <p:nvPr/>
        </p:nvSpPr>
        <p:spPr>
          <a:xfrm rot="16857393">
            <a:off x="6736516" y="1770714"/>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26</a:t>
            </a:r>
          </a:p>
        </p:txBody>
      </p:sp>
      <p:sp>
        <p:nvSpPr>
          <p:cNvPr id="31" name="TextBox 30">
            <a:extLst>
              <a:ext uri="{FF2B5EF4-FFF2-40B4-BE49-F238E27FC236}">
                <a16:creationId xmlns:a16="http://schemas.microsoft.com/office/drawing/2014/main" id="{534D3DC1-0E20-BE04-398A-F36B1557B233}"/>
              </a:ext>
            </a:extLst>
          </p:cNvPr>
          <p:cNvSpPr txBox="1"/>
          <p:nvPr/>
        </p:nvSpPr>
        <p:spPr>
          <a:xfrm rot="16649791">
            <a:off x="8303977" y="2522634"/>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28</a:t>
            </a:r>
          </a:p>
        </p:txBody>
      </p:sp>
      <p:sp>
        <p:nvSpPr>
          <p:cNvPr id="33" name="TextBox 32">
            <a:extLst>
              <a:ext uri="{FF2B5EF4-FFF2-40B4-BE49-F238E27FC236}">
                <a16:creationId xmlns:a16="http://schemas.microsoft.com/office/drawing/2014/main" id="{28D3476B-C5B2-C50A-D747-B5C1D4EBBE2E}"/>
              </a:ext>
            </a:extLst>
          </p:cNvPr>
          <p:cNvSpPr txBox="1"/>
          <p:nvPr/>
        </p:nvSpPr>
        <p:spPr>
          <a:xfrm rot="16531449">
            <a:off x="726984" y="469287"/>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L/D = 20</a:t>
            </a:r>
          </a:p>
        </p:txBody>
      </p:sp>
      <p:sp>
        <p:nvSpPr>
          <p:cNvPr id="34" name="TextBox 33">
            <a:extLst>
              <a:ext uri="{FF2B5EF4-FFF2-40B4-BE49-F238E27FC236}">
                <a16:creationId xmlns:a16="http://schemas.microsoft.com/office/drawing/2014/main" id="{11229297-CCA2-18BD-1374-A7F686C347C6}"/>
              </a:ext>
            </a:extLst>
          </p:cNvPr>
          <p:cNvSpPr txBox="1"/>
          <p:nvPr/>
        </p:nvSpPr>
        <p:spPr>
          <a:xfrm rot="2090720">
            <a:off x="2041805" y="2267101"/>
            <a:ext cx="1046326" cy="314140"/>
          </a:xfrm>
          <a:prstGeom prst="rect">
            <a:avLst/>
          </a:prstGeom>
          <a:noFill/>
        </p:spPr>
        <p:txBody>
          <a:bodyPr wrap="square" rtlCol="0">
            <a:spAutoFit/>
          </a:bodyPr>
          <a:lstStyle/>
          <a:p>
            <a:r>
              <a:rPr lang="en-US" b="1">
                <a:solidFill>
                  <a:srgbClr val="FF0000"/>
                </a:solidFill>
                <a:latin typeface="Calibri"/>
                <a:cs typeface="Calibri"/>
              </a:rPr>
              <a:t>SFC = .325</a:t>
            </a:r>
          </a:p>
        </p:txBody>
      </p:sp>
      <p:sp>
        <p:nvSpPr>
          <p:cNvPr id="35" name="TextBox 34">
            <a:extLst>
              <a:ext uri="{FF2B5EF4-FFF2-40B4-BE49-F238E27FC236}">
                <a16:creationId xmlns:a16="http://schemas.microsoft.com/office/drawing/2014/main" id="{E5E65BDD-FAC1-E14E-6D74-245339A13AD7}"/>
              </a:ext>
            </a:extLst>
          </p:cNvPr>
          <p:cNvSpPr txBox="1"/>
          <p:nvPr/>
        </p:nvSpPr>
        <p:spPr>
          <a:xfrm>
            <a:off x="130749" y="4154491"/>
            <a:ext cx="939945" cy="314140"/>
          </a:xfrm>
          <a:prstGeom prst="rect">
            <a:avLst/>
          </a:prstGeom>
          <a:noFill/>
        </p:spPr>
        <p:txBody>
          <a:bodyPr wrap="square" rtlCol="0">
            <a:spAutoFit/>
          </a:bodyPr>
          <a:lstStyle/>
          <a:p>
            <a:pPr algn="r"/>
            <a:r>
              <a:rPr lang="en-US">
                <a:latin typeface="Calibri"/>
                <a:cs typeface="Calibri"/>
              </a:rPr>
              <a:t>2,000</a:t>
            </a:r>
          </a:p>
        </p:txBody>
      </p:sp>
      <p:sp>
        <p:nvSpPr>
          <p:cNvPr id="36" name="TextBox 35">
            <a:extLst>
              <a:ext uri="{FF2B5EF4-FFF2-40B4-BE49-F238E27FC236}">
                <a16:creationId xmlns:a16="http://schemas.microsoft.com/office/drawing/2014/main" id="{68769757-5D6D-BA4E-3106-B74A921212BD}"/>
              </a:ext>
            </a:extLst>
          </p:cNvPr>
          <p:cNvSpPr txBox="1"/>
          <p:nvPr/>
        </p:nvSpPr>
        <p:spPr>
          <a:xfrm>
            <a:off x="130749" y="106977"/>
            <a:ext cx="939945" cy="314140"/>
          </a:xfrm>
          <a:prstGeom prst="rect">
            <a:avLst/>
          </a:prstGeom>
          <a:noFill/>
        </p:spPr>
        <p:txBody>
          <a:bodyPr wrap="square" rtlCol="0">
            <a:spAutoFit/>
          </a:bodyPr>
          <a:lstStyle/>
          <a:p>
            <a:pPr algn="r"/>
            <a:r>
              <a:rPr lang="en-US">
                <a:latin typeface="Calibri"/>
                <a:cs typeface="Calibri"/>
              </a:rPr>
              <a:t>20,000</a:t>
            </a:r>
          </a:p>
        </p:txBody>
      </p:sp>
      <p:sp>
        <p:nvSpPr>
          <p:cNvPr id="37" name="TextBox 36">
            <a:extLst>
              <a:ext uri="{FF2B5EF4-FFF2-40B4-BE49-F238E27FC236}">
                <a16:creationId xmlns:a16="http://schemas.microsoft.com/office/drawing/2014/main" id="{FF6A21E8-4AD4-7D09-075B-3F9EA769DBAE}"/>
              </a:ext>
            </a:extLst>
          </p:cNvPr>
          <p:cNvSpPr txBox="1"/>
          <p:nvPr/>
        </p:nvSpPr>
        <p:spPr>
          <a:xfrm rot="3200744">
            <a:off x="4146297" y="1065114"/>
            <a:ext cx="1052199" cy="312386"/>
          </a:xfrm>
          <a:prstGeom prst="rect">
            <a:avLst/>
          </a:prstGeom>
          <a:noFill/>
        </p:spPr>
        <p:txBody>
          <a:bodyPr wrap="square" rtlCol="0">
            <a:spAutoFit/>
          </a:bodyPr>
          <a:lstStyle/>
          <a:p>
            <a:r>
              <a:rPr lang="en-US" b="1">
                <a:solidFill>
                  <a:srgbClr val="FF0000"/>
                </a:solidFill>
                <a:latin typeface="Calibri"/>
                <a:cs typeface="Calibri"/>
              </a:rPr>
              <a:t>SFC = .375 </a:t>
            </a:r>
          </a:p>
        </p:txBody>
      </p:sp>
      <p:sp>
        <p:nvSpPr>
          <p:cNvPr id="38" name="TextBox 37">
            <a:extLst>
              <a:ext uri="{FF2B5EF4-FFF2-40B4-BE49-F238E27FC236}">
                <a16:creationId xmlns:a16="http://schemas.microsoft.com/office/drawing/2014/main" id="{F82CF146-DA3A-3FC3-72AF-385D099E41CF}"/>
              </a:ext>
            </a:extLst>
          </p:cNvPr>
          <p:cNvSpPr txBox="1"/>
          <p:nvPr/>
        </p:nvSpPr>
        <p:spPr>
          <a:xfrm rot="2640590">
            <a:off x="3090167" y="1752567"/>
            <a:ext cx="1046326" cy="314140"/>
          </a:xfrm>
          <a:prstGeom prst="rect">
            <a:avLst/>
          </a:prstGeom>
          <a:noFill/>
        </p:spPr>
        <p:txBody>
          <a:bodyPr wrap="square" rtlCol="0">
            <a:spAutoFit/>
          </a:bodyPr>
          <a:lstStyle/>
          <a:p>
            <a:r>
              <a:rPr lang="en-US" b="1">
                <a:solidFill>
                  <a:srgbClr val="FF0000"/>
                </a:solidFill>
                <a:latin typeface="Calibri"/>
                <a:cs typeface="Calibri"/>
              </a:rPr>
              <a:t>SFC = .350</a:t>
            </a:r>
          </a:p>
        </p:txBody>
      </p:sp>
      <p:sp>
        <p:nvSpPr>
          <p:cNvPr id="39" name="TextBox 38">
            <a:extLst>
              <a:ext uri="{FF2B5EF4-FFF2-40B4-BE49-F238E27FC236}">
                <a16:creationId xmlns:a16="http://schemas.microsoft.com/office/drawing/2014/main" id="{857A77EC-A5DC-D35B-8167-76AAFA6E904C}"/>
              </a:ext>
            </a:extLst>
          </p:cNvPr>
          <p:cNvSpPr txBox="1"/>
          <p:nvPr/>
        </p:nvSpPr>
        <p:spPr>
          <a:xfrm rot="3748383">
            <a:off x="5499738" y="665951"/>
            <a:ext cx="1052199" cy="312386"/>
          </a:xfrm>
          <a:prstGeom prst="rect">
            <a:avLst/>
          </a:prstGeom>
          <a:noFill/>
        </p:spPr>
        <p:txBody>
          <a:bodyPr wrap="square" rtlCol="0">
            <a:spAutoFit/>
          </a:bodyPr>
          <a:lstStyle/>
          <a:p>
            <a:r>
              <a:rPr lang="en-US" b="1">
                <a:solidFill>
                  <a:srgbClr val="FF0000"/>
                </a:solidFill>
                <a:latin typeface="Calibri"/>
                <a:cs typeface="Calibri"/>
              </a:rPr>
              <a:t>SFC = .400 </a:t>
            </a:r>
          </a:p>
        </p:txBody>
      </p:sp>
      <p:sp>
        <p:nvSpPr>
          <p:cNvPr id="41" name="Star: 5 Points 12">
            <a:extLst>
              <a:ext uri="{FF2B5EF4-FFF2-40B4-BE49-F238E27FC236}">
                <a16:creationId xmlns:a16="http://schemas.microsoft.com/office/drawing/2014/main" id="{116CED82-D262-ACB3-D15B-D2A7152D47C2}"/>
              </a:ext>
            </a:extLst>
          </p:cNvPr>
          <p:cNvSpPr/>
          <p:nvPr/>
        </p:nvSpPr>
        <p:spPr>
          <a:xfrm>
            <a:off x="3943327" y="2344163"/>
            <a:ext cx="280495" cy="2356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Tree>
    <p:extLst>
      <p:ext uri="{BB962C8B-B14F-4D97-AF65-F5344CB8AC3E}">
        <p14:creationId xmlns:p14="http://schemas.microsoft.com/office/powerpoint/2010/main" val="3108850874"/>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Bryan Hasselman</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0" name="TextBox 29">
            <a:extLst>
              <a:ext uri="{FF2B5EF4-FFF2-40B4-BE49-F238E27FC236}">
                <a16:creationId xmlns:a16="http://schemas.microsoft.com/office/drawing/2014/main" id="{3B973819-151A-36FA-7EE0-885DC344C42B}"/>
              </a:ext>
            </a:extLst>
          </p:cNvPr>
          <p:cNvSpPr txBox="1"/>
          <p:nvPr/>
        </p:nvSpPr>
        <p:spPr>
          <a:xfrm>
            <a:off x="186377" y="4369300"/>
            <a:ext cx="8114785" cy="369332"/>
          </a:xfrm>
          <a:prstGeom prst="rect">
            <a:avLst/>
          </a:prstGeom>
          <a:noFill/>
        </p:spPr>
        <p:txBody>
          <a:bodyPr wrap="square" rtlCol="0">
            <a:spAutoFit/>
          </a:bodyPr>
          <a:lstStyle/>
          <a:p>
            <a:r>
              <a:rPr lang="en-US" sz="1800">
                <a:latin typeface="Calibri"/>
                <a:cs typeface="Calibri"/>
              </a:rPr>
              <a:t>Mission Range = 20650 </a:t>
            </a:r>
            <a:r>
              <a:rPr lang="en-US" sz="1800" err="1">
                <a:latin typeface="Calibri"/>
                <a:cs typeface="Calibri"/>
              </a:rPr>
              <a:t>nmi</a:t>
            </a:r>
            <a:r>
              <a:rPr lang="en-US" sz="1800">
                <a:latin typeface="Calibri"/>
                <a:cs typeface="Calibri"/>
              </a:rPr>
              <a:t>, Payload Weight = 600 </a:t>
            </a:r>
            <a:r>
              <a:rPr lang="en-US" sz="1800" err="1">
                <a:latin typeface="Calibri"/>
                <a:cs typeface="Calibri"/>
              </a:rPr>
              <a:t>lbs</a:t>
            </a:r>
            <a:r>
              <a:rPr lang="en-US" sz="1800">
                <a:latin typeface="Calibri"/>
                <a:cs typeface="Calibri"/>
              </a:rPr>
              <a:t>, SFC = .350</a:t>
            </a:r>
          </a:p>
        </p:txBody>
      </p:sp>
      <p:grpSp>
        <p:nvGrpSpPr>
          <p:cNvPr id="33" name="Group 32">
            <a:extLst>
              <a:ext uri="{FF2B5EF4-FFF2-40B4-BE49-F238E27FC236}">
                <a16:creationId xmlns:a16="http://schemas.microsoft.com/office/drawing/2014/main" id="{BEB0D0FC-CC15-C1B7-CAEB-A6DAEDEE9ED1}"/>
              </a:ext>
            </a:extLst>
          </p:cNvPr>
          <p:cNvGrpSpPr/>
          <p:nvPr/>
        </p:nvGrpSpPr>
        <p:grpSpPr>
          <a:xfrm>
            <a:off x="79516" y="106977"/>
            <a:ext cx="8786189" cy="4361655"/>
            <a:chOff x="79516" y="106977"/>
            <a:chExt cx="8786189" cy="4361655"/>
          </a:xfrm>
        </p:grpSpPr>
        <p:pic>
          <p:nvPicPr>
            <p:cNvPr id="32" name="Picture 31">
              <a:extLst>
                <a:ext uri="{FF2B5EF4-FFF2-40B4-BE49-F238E27FC236}">
                  <a16:creationId xmlns:a16="http://schemas.microsoft.com/office/drawing/2014/main" id="{EE7ADF5F-FBBB-A24B-BE45-5AA97FE3E34E}"/>
                </a:ext>
              </a:extLst>
            </p:cNvPr>
            <p:cNvPicPr>
              <a:picLocks noChangeAspect="1"/>
            </p:cNvPicPr>
            <p:nvPr/>
          </p:nvPicPr>
          <p:blipFill rotWithShape="1">
            <a:blip r:embed="rId2"/>
            <a:srcRect l="282" t="-116" r="885"/>
            <a:stretch/>
          </p:blipFill>
          <p:spPr>
            <a:xfrm>
              <a:off x="1067066" y="227595"/>
              <a:ext cx="7798639" cy="4141705"/>
            </a:xfrm>
            <a:prstGeom prst="rect">
              <a:avLst/>
            </a:prstGeom>
            <a:ln w="19050">
              <a:solidFill>
                <a:schemeClr val="tx1"/>
              </a:solidFill>
            </a:ln>
          </p:spPr>
        </p:pic>
        <p:sp>
          <p:nvSpPr>
            <p:cNvPr id="19" name="TextBox 18">
              <a:extLst>
                <a:ext uri="{FF2B5EF4-FFF2-40B4-BE49-F238E27FC236}">
                  <a16:creationId xmlns:a16="http://schemas.microsoft.com/office/drawing/2014/main" id="{CBB49DCC-96E4-DED9-78E2-97096887A5A9}"/>
                </a:ext>
              </a:extLst>
            </p:cNvPr>
            <p:cNvSpPr txBox="1"/>
            <p:nvPr/>
          </p:nvSpPr>
          <p:spPr>
            <a:xfrm>
              <a:off x="113355" y="981964"/>
              <a:ext cx="959125" cy="314140"/>
            </a:xfrm>
            <a:prstGeom prst="rect">
              <a:avLst/>
            </a:prstGeom>
            <a:noFill/>
          </p:spPr>
          <p:txBody>
            <a:bodyPr wrap="square" rtlCol="0">
              <a:spAutoFit/>
            </a:bodyPr>
            <a:lstStyle/>
            <a:p>
              <a:pPr algn="r"/>
              <a:r>
                <a:rPr lang="en-US">
                  <a:latin typeface="Calibri"/>
                  <a:cs typeface="Calibri"/>
                </a:rPr>
                <a:t>16,000</a:t>
              </a:r>
            </a:p>
          </p:txBody>
        </p:sp>
        <p:sp>
          <p:nvSpPr>
            <p:cNvPr id="20" name="TextBox 19">
              <a:extLst>
                <a:ext uri="{FF2B5EF4-FFF2-40B4-BE49-F238E27FC236}">
                  <a16:creationId xmlns:a16="http://schemas.microsoft.com/office/drawing/2014/main" id="{C205B254-68BE-030C-F283-6A065B2BA994}"/>
                </a:ext>
              </a:extLst>
            </p:cNvPr>
            <p:cNvSpPr txBox="1"/>
            <p:nvPr/>
          </p:nvSpPr>
          <p:spPr>
            <a:xfrm>
              <a:off x="113355" y="534691"/>
              <a:ext cx="959125" cy="314140"/>
            </a:xfrm>
            <a:prstGeom prst="rect">
              <a:avLst/>
            </a:prstGeom>
            <a:noFill/>
          </p:spPr>
          <p:txBody>
            <a:bodyPr wrap="square" rtlCol="0">
              <a:spAutoFit/>
            </a:bodyPr>
            <a:lstStyle/>
            <a:p>
              <a:pPr algn="r"/>
              <a:r>
                <a:rPr lang="en-US">
                  <a:latin typeface="Calibri"/>
                  <a:cs typeface="Calibri"/>
                </a:rPr>
                <a:t>18,000</a:t>
              </a:r>
            </a:p>
          </p:txBody>
        </p:sp>
        <p:sp>
          <p:nvSpPr>
            <p:cNvPr id="21" name="TextBox 20">
              <a:extLst>
                <a:ext uri="{FF2B5EF4-FFF2-40B4-BE49-F238E27FC236}">
                  <a16:creationId xmlns:a16="http://schemas.microsoft.com/office/drawing/2014/main" id="{B47CB3E4-C601-278C-DAC6-0ED4288C2E9C}"/>
                </a:ext>
              </a:extLst>
            </p:cNvPr>
            <p:cNvSpPr txBox="1"/>
            <p:nvPr/>
          </p:nvSpPr>
          <p:spPr>
            <a:xfrm>
              <a:off x="113355" y="1442834"/>
              <a:ext cx="959125" cy="314140"/>
            </a:xfrm>
            <a:prstGeom prst="rect">
              <a:avLst/>
            </a:prstGeom>
            <a:noFill/>
          </p:spPr>
          <p:txBody>
            <a:bodyPr wrap="square" rtlCol="0">
              <a:spAutoFit/>
            </a:bodyPr>
            <a:lstStyle/>
            <a:p>
              <a:pPr algn="r"/>
              <a:r>
                <a:rPr lang="en-US">
                  <a:latin typeface="Calibri"/>
                  <a:cs typeface="Calibri"/>
                </a:rPr>
                <a:t>14,000</a:t>
              </a:r>
            </a:p>
          </p:txBody>
        </p:sp>
        <p:sp>
          <p:nvSpPr>
            <p:cNvPr id="22" name="TextBox 21">
              <a:extLst>
                <a:ext uri="{FF2B5EF4-FFF2-40B4-BE49-F238E27FC236}">
                  <a16:creationId xmlns:a16="http://schemas.microsoft.com/office/drawing/2014/main" id="{4F62A89D-AD8E-E370-9F5F-27D69520AABB}"/>
                </a:ext>
              </a:extLst>
            </p:cNvPr>
            <p:cNvSpPr txBox="1"/>
            <p:nvPr/>
          </p:nvSpPr>
          <p:spPr>
            <a:xfrm>
              <a:off x="113355" y="1888117"/>
              <a:ext cx="959125" cy="314140"/>
            </a:xfrm>
            <a:prstGeom prst="rect">
              <a:avLst/>
            </a:prstGeom>
            <a:noFill/>
          </p:spPr>
          <p:txBody>
            <a:bodyPr wrap="square" rtlCol="0">
              <a:spAutoFit/>
            </a:bodyPr>
            <a:lstStyle/>
            <a:p>
              <a:pPr algn="r"/>
              <a:r>
                <a:rPr lang="en-US">
                  <a:latin typeface="Calibri"/>
                  <a:cs typeface="Calibri"/>
                </a:rPr>
                <a:t>12,000</a:t>
              </a:r>
            </a:p>
          </p:txBody>
        </p:sp>
        <p:sp>
          <p:nvSpPr>
            <p:cNvPr id="23" name="TextBox 22">
              <a:extLst>
                <a:ext uri="{FF2B5EF4-FFF2-40B4-BE49-F238E27FC236}">
                  <a16:creationId xmlns:a16="http://schemas.microsoft.com/office/drawing/2014/main" id="{02327B5B-BEAC-9D84-34AB-A2C1E47D5947}"/>
                </a:ext>
              </a:extLst>
            </p:cNvPr>
            <p:cNvSpPr txBox="1"/>
            <p:nvPr/>
          </p:nvSpPr>
          <p:spPr>
            <a:xfrm>
              <a:off x="113355" y="2344164"/>
              <a:ext cx="959125" cy="314140"/>
            </a:xfrm>
            <a:prstGeom prst="rect">
              <a:avLst/>
            </a:prstGeom>
            <a:noFill/>
          </p:spPr>
          <p:txBody>
            <a:bodyPr wrap="square" rtlCol="0">
              <a:spAutoFit/>
            </a:bodyPr>
            <a:lstStyle/>
            <a:p>
              <a:pPr algn="r"/>
              <a:r>
                <a:rPr lang="en-US">
                  <a:latin typeface="Calibri"/>
                  <a:cs typeface="Calibri"/>
                </a:rPr>
                <a:t>10,000</a:t>
              </a:r>
            </a:p>
          </p:txBody>
        </p:sp>
        <p:sp>
          <p:nvSpPr>
            <p:cNvPr id="24" name="TextBox 23">
              <a:extLst>
                <a:ext uri="{FF2B5EF4-FFF2-40B4-BE49-F238E27FC236}">
                  <a16:creationId xmlns:a16="http://schemas.microsoft.com/office/drawing/2014/main" id="{90B7AC08-F882-9929-065A-6C1AB8AD2B00}"/>
                </a:ext>
              </a:extLst>
            </p:cNvPr>
            <p:cNvSpPr txBox="1"/>
            <p:nvPr/>
          </p:nvSpPr>
          <p:spPr>
            <a:xfrm>
              <a:off x="113355" y="2792771"/>
              <a:ext cx="959125" cy="314140"/>
            </a:xfrm>
            <a:prstGeom prst="rect">
              <a:avLst/>
            </a:prstGeom>
            <a:noFill/>
          </p:spPr>
          <p:txBody>
            <a:bodyPr wrap="square" rtlCol="0">
              <a:spAutoFit/>
            </a:bodyPr>
            <a:lstStyle/>
            <a:p>
              <a:pPr algn="r"/>
              <a:r>
                <a:rPr lang="en-US">
                  <a:latin typeface="Calibri"/>
                  <a:cs typeface="Calibri"/>
                </a:rPr>
                <a:t>8,000</a:t>
              </a:r>
            </a:p>
          </p:txBody>
        </p:sp>
        <p:sp>
          <p:nvSpPr>
            <p:cNvPr id="26" name="TextBox 25">
              <a:extLst>
                <a:ext uri="{FF2B5EF4-FFF2-40B4-BE49-F238E27FC236}">
                  <a16:creationId xmlns:a16="http://schemas.microsoft.com/office/drawing/2014/main" id="{33228229-A6C9-6E3A-AE54-E41A8F8DB83B}"/>
                </a:ext>
              </a:extLst>
            </p:cNvPr>
            <p:cNvSpPr txBox="1"/>
            <p:nvPr/>
          </p:nvSpPr>
          <p:spPr>
            <a:xfrm>
              <a:off x="113355" y="3246616"/>
              <a:ext cx="959125" cy="314140"/>
            </a:xfrm>
            <a:prstGeom prst="rect">
              <a:avLst/>
            </a:prstGeom>
            <a:noFill/>
          </p:spPr>
          <p:txBody>
            <a:bodyPr wrap="square" rtlCol="0">
              <a:spAutoFit/>
            </a:bodyPr>
            <a:lstStyle/>
            <a:p>
              <a:pPr algn="r"/>
              <a:r>
                <a:rPr lang="en-US">
                  <a:latin typeface="Calibri"/>
                  <a:cs typeface="Calibri"/>
                </a:rPr>
                <a:t>6,000</a:t>
              </a:r>
            </a:p>
          </p:txBody>
        </p:sp>
        <p:sp>
          <p:nvSpPr>
            <p:cNvPr id="27" name="TextBox 26">
              <a:extLst>
                <a:ext uri="{FF2B5EF4-FFF2-40B4-BE49-F238E27FC236}">
                  <a16:creationId xmlns:a16="http://schemas.microsoft.com/office/drawing/2014/main" id="{B252F274-0889-B273-1B83-9BEB9F44F3E7}"/>
                </a:ext>
              </a:extLst>
            </p:cNvPr>
            <p:cNvSpPr txBox="1"/>
            <p:nvPr/>
          </p:nvSpPr>
          <p:spPr>
            <a:xfrm>
              <a:off x="113355" y="3699118"/>
              <a:ext cx="959125" cy="314140"/>
            </a:xfrm>
            <a:prstGeom prst="rect">
              <a:avLst/>
            </a:prstGeom>
            <a:noFill/>
          </p:spPr>
          <p:txBody>
            <a:bodyPr wrap="square" rtlCol="0">
              <a:spAutoFit/>
            </a:bodyPr>
            <a:lstStyle/>
            <a:p>
              <a:pPr algn="r"/>
              <a:r>
                <a:rPr lang="en-US">
                  <a:latin typeface="Calibri"/>
                  <a:cs typeface="Calibri"/>
                </a:rPr>
                <a:t>4,000</a:t>
              </a:r>
            </a:p>
          </p:txBody>
        </p:sp>
        <p:sp>
          <p:nvSpPr>
            <p:cNvPr id="29" name="TextBox 28">
              <a:extLst>
                <a:ext uri="{FF2B5EF4-FFF2-40B4-BE49-F238E27FC236}">
                  <a16:creationId xmlns:a16="http://schemas.microsoft.com/office/drawing/2014/main" id="{F152767A-49A0-397C-8AE3-0FDC5FAD903A}"/>
                </a:ext>
              </a:extLst>
            </p:cNvPr>
            <p:cNvSpPr txBox="1"/>
            <p:nvPr/>
          </p:nvSpPr>
          <p:spPr>
            <a:xfrm rot="16200000">
              <a:off x="-1195838" y="2084539"/>
              <a:ext cx="2933219" cy="382512"/>
            </a:xfrm>
            <a:prstGeom prst="rect">
              <a:avLst/>
            </a:prstGeom>
            <a:noFill/>
          </p:spPr>
          <p:txBody>
            <a:bodyPr wrap="square" lIns="91440" tIns="45720" rIns="91440" bIns="45720" rtlCol="0" anchor="t">
              <a:spAutoFit/>
            </a:bodyPr>
            <a:lstStyle/>
            <a:p>
              <a:pPr algn="ctr"/>
              <a:r>
                <a:rPr lang="en-US" sz="1800" b="1">
                  <a:latin typeface="Calibri"/>
                  <a:cs typeface="Calibri"/>
                </a:rPr>
                <a:t>MTOW (</a:t>
              </a:r>
              <a:r>
                <a:rPr lang="en-US" sz="1800" b="1" err="1">
                  <a:latin typeface="Calibri"/>
                  <a:cs typeface="Calibri"/>
                </a:rPr>
                <a:t>lbs</a:t>
              </a:r>
              <a:r>
                <a:rPr lang="en-US" sz="1800" b="1">
                  <a:latin typeface="Calibri"/>
                  <a:cs typeface="Calibri"/>
                </a:rPr>
                <a:t>)</a:t>
              </a:r>
              <a:endParaRPr lang="en-US" sz="1800" b="1"/>
            </a:p>
          </p:txBody>
        </p:sp>
        <p:sp>
          <p:nvSpPr>
            <p:cNvPr id="35" name="TextBox 34">
              <a:extLst>
                <a:ext uri="{FF2B5EF4-FFF2-40B4-BE49-F238E27FC236}">
                  <a16:creationId xmlns:a16="http://schemas.microsoft.com/office/drawing/2014/main" id="{E5E65BDD-FAC1-E14E-6D74-245339A13AD7}"/>
                </a:ext>
              </a:extLst>
            </p:cNvPr>
            <p:cNvSpPr txBox="1"/>
            <p:nvPr/>
          </p:nvSpPr>
          <p:spPr>
            <a:xfrm>
              <a:off x="107941" y="4154492"/>
              <a:ext cx="959125" cy="314140"/>
            </a:xfrm>
            <a:prstGeom prst="rect">
              <a:avLst/>
            </a:prstGeom>
            <a:noFill/>
          </p:spPr>
          <p:txBody>
            <a:bodyPr wrap="square" rtlCol="0">
              <a:spAutoFit/>
            </a:bodyPr>
            <a:lstStyle/>
            <a:p>
              <a:pPr algn="r"/>
              <a:r>
                <a:rPr lang="en-US">
                  <a:latin typeface="Calibri"/>
                  <a:cs typeface="Calibri"/>
                </a:rPr>
                <a:t>2,000</a:t>
              </a:r>
            </a:p>
          </p:txBody>
        </p:sp>
        <p:sp>
          <p:nvSpPr>
            <p:cNvPr id="36" name="TextBox 35">
              <a:extLst>
                <a:ext uri="{FF2B5EF4-FFF2-40B4-BE49-F238E27FC236}">
                  <a16:creationId xmlns:a16="http://schemas.microsoft.com/office/drawing/2014/main" id="{68769757-5D6D-BA4E-3106-B74A921212BD}"/>
                </a:ext>
              </a:extLst>
            </p:cNvPr>
            <p:cNvSpPr txBox="1"/>
            <p:nvPr/>
          </p:nvSpPr>
          <p:spPr>
            <a:xfrm>
              <a:off x="107941" y="106977"/>
              <a:ext cx="959125" cy="314140"/>
            </a:xfrm>
            <a:prstGeom prst="rect">
              <a:avLst/>
            </a:prstGeom>
            <a:noFill/>
          </p:spPr>
          <p:txBody>
            <a:bodyPr wrap="square" rtlCol="0">
              <a:spAutoFit/>
            </a:bodyPr>
            <a:lstStyle/>
            <a:p>
              <a:pPr algn="r"/>
              <a:r>
                <a:rPr lang="en-US">
                  <a:latin typeface="Calibri"/>
                  <a:cs typeface="Calibri"/>
                </a:rPr>
                <a:t>20,000</a:t>
              </a:r>
            </a:p>
          </p:txBody>
        </p:sp>
        <p:sp>
          <p:nvSpPr>
            <p:cNvPr id="9" name="TextBox 8">
              <a:extLst>
                <a:ext uri="{FF2B5EF4-FFF2-40B4-BE49-F238E27FC236}">
                  <a16:creationId xmlns:a16="http://schemas.microsoft.com/office/drawing/2014/main" id="{CD68C82E-EAC8-E402-D40F-8F645FD8F9C1}"/>
                </a:ext>
              </a:extLst>
            </p:cNvPr>
            <p:cNvSpPr txBox="1"/>
            <p:nvPr/>
          </p:nvSpPr>
          <p:spPr>
            <a:xfrm rot="17928858">
              <a:off x="1069653" y="2178344"/>
              <a:ext cx="1048214" cy="318760"/>
            </a:xfrm>
            <a:prstGeom prst="rect">
              <a:avLst/>
            </a:prstGeom>
            <a:noFill/>
          </p:spPr>
          <p:txBody>
            <a:bodyPr wrap="square" rtlCol="0">
              <a:spAutoFit/>
            </a:bodyPr>
            <a:lstStyle/>
            <a:p>
              <a:r>
                <a:rPr lang="en-US" b="1">
                  <a:solidFill>
                    <a:srgbClr val="0016F8"/>
                  </a:solidFill>
                  <a:latin typeface="Calibri"/>
                  <a:cs typeface="Calibri"/>
                </a:rPr>
                <a:t>L/D = 20</a:t>
              </a:r>
            </a:p>
          </p:txBody>
        </p:sp>
        <p:sp>
          <p:nvSpPr>
            <p:cNvPr id="10" name="TextBox 9">
              <a:extLst>
                <a:ext uri="{FF2B5EF4-FFF2-40B4-BE49-F238E27FC236}">
                  <a16:creationId xmlns:a16="http://schemas.microsoft.com/office/drawing/2014/main" id="{95C42E16-DB76-A3C5-5AE5-C4C5FED0004A}"/>
                </a:ext>
              </a:extLst>
            </p:cNvPr>
            <p:cNvSpPr txBox="1"/>
            <p:nvPr/>
          </p:nvSpPr>
          <p:spPr>
            <a:xfrm rot="18235883">
              <a:off x="2488031" y="3222218"/>
              <a:ext cx="1048215" cy="318760"/>
            </a:xfrm>
            <a:prstGeom prst="rect">
              <a:avLst/>
            </a:prstGeom>
            <a:noFill/>
          </p:spPr>
          <p:txBody>
            <a:bodyPr wrap="square" rtlCol="0">
              <a:spAutoFit/>
            </a:bodyPr>
            <a:lstStyle/>
            <a:p>
              <a:r>
                <a:rPr lang="en-US" b="1">
                  <a:solidFill>
                    <a:srgbClr val="0016F8"/>
                  </a:solidFill>
                  <a:latin typeface="Calibri"/>
                  <a:cs typeface="Calibri"/>
                </a:rPr>
                <a:t>L/D = 22</a:t>
              </a:r>
            </a:p>
          </p:txBody>
        </p:sp>
        <p:sp>
          <p:nvSpPr>
            <p:cNvPr id="11" name="TextBox 10">
              <a:extLst>
                <a:ext uri="{FF2B5EF4-FFF2-40B4-BE49-F238E27FC236}">
                  <a16:creationId xmlns:a16="http://schemas.microsoft.com/office/drawing/2014/main" id="{8597E419-8FF2-D8FD-B84A-50D89B2AA971}"/>
                </a:ext>
              </a:extLst>
            </p:cNvPr>
            <p:cNvSpPr txBox="1"/>
            <p:nvPr/>
          </p:nvSpPr>
          <p:spPr>
            <a:xfrm rot="19608125">
              <a:off x="3878912" y="3597179"/>
              <a:ext cx="1065023" cy="312386"/>
            </a:xfrm>
            <a:prstGeom prst="rect">
              <a:avLst/>
            </a:prstGeom>
            <a:noFill/>
          </p:spPr>
          <p:txBody>
            <a:bodyPr wrap="square" rtlCol="0">
              <a:spAutoFit/>
            </a:bodyPr>
            <a:lstStyle/>
            <a:p>
              <a:r>
                <a:rPr lang="en-US" b="1">
                  <a:solidFill>
                    <a:srgbClr val="0016F8"/>
                  </a:solidFill>
                  <a:latin typeface="Calibri"/>
                  <a:cs typeface="Calibri"/>
                </a:rPr>
                <a:t>L/D = 24</a:t>
              </a:r>
            </a:p>
          </p:txBody>
        </p:sp>
        <p:sp>
          <p:nvSpPr>
            <p:cNvPr id="12" name="TextBox 11">
              <a:extLst>
                <a:ext uri="{FF2B5EF4-FFF2-40B4-BE49-F238E27FC236}">
                  <a16:creationId xmlns:a16="http://schemas.microsoft.com/office/drawing/2014/main" id="{BF271A09-A247-558E-F548-E0571F4013A1}"/>
                </a:ext>
              </a:extLst>
            </p:cNvPr>
            <p:cNvSpPr txBox="1"/>
            <p:nvPr/>
          </p:nvSpPr>
          <p:spPr>
            <a:xfrm rot="20267418">
              <a:off x="5304256" y="3822701"/>
              <a:ext cx="1065023" cy="312386"/>
            </a:xfrm>
            <a:prstGeom prst="rect">
              <a:avLst/>
            </a:prstGeom>
            <a:noFill/>
          </p:spPr>
          <p:txBody>
            <a:bodyPr wrap="square" rtlCol="0">
              <a:spAutoFit/>
            </a:bodyPr>
            <a:lstStyle/>
            <a:p>
              <a:r>
                <a:rPr lang="en-US" b="1">
                  <a:solidFill>
                    <a:srgbClr val="0016F8"/>
                  </a:solidFill>
                  <a:latin typeface="Calibri"/>
                  <a:cs typeface="Calibri"/>
                </a:rPr>
                <a:t>L/D = 26</a:t>
              </a:r>
            </a:p>
          </p:txBody>
        </p:sp>
        <p:sp>
          <p:nvSpPr>
            <p:cNvPr id="13" name="TextBox 12">
              <a:extLst>
                <a:ext uri="{FF2B5EF4-FFF2-40B4-BE49-F238E27FC236}">
                  <a16:creationId xmlns:a16="http://schemas.microsoft.com/office/drawing/2014/main" id="{50F8ED7E-33B8-C78E-2F99-174BA82A60B7}"/>
                </a:ext>
              </a:extLst>
            </p:cNvPr>
            <p:cNvSpPr txBox="1"/>
            <p:nvPr/>
          </p:nvSpPr>
          <p:spPr>
            <a:xfrm rot="20820824">
              <a:off x="6692093" y="3955835"/>
              <a:ext cx="1065023" cy="312386"/>
            </a:xfrm>
            <a:prstGeom prst="rect">
              <a:avLst/>
            </a:prstGeom>
            <a:noFill/>
          </p:spPr>
          <p:txBody>
            <a:bodyPr wrap="square" rtlCol="0">
              <a:spAutoFit/>
            </a:bodyPr>
            <a:lstStyle/>
            <a:p>
              <a:r>
                <a:rPr lang="en-US" b="1">
                  <a:solidFill>
                    <a:srgbClr val="0016F8"/>
                  </a:solidFill>
                  <a:latin typeface="Calibri"/>
                  <a:cs typeface="Calibri"/>
                </a:rPr>
                <a:t>L/D = 28</a:t>
              </a:r>
            </a:p>
          </p:txBody>
        </p:sp>
        <p:sp>
          <p:nvSpPr>
            <p:cNvPr id="41" name="Star: 5 Points 12">
              <a:extLst>
                <a:ext uri="{FF2B5EF4-FFF2-40B4-BE49-F238E27FC236}">
                  <a16:creationId xmlns:a16="http://schemas.microsoft.com/office/drawing/2014/main" id="{116CED82-D262-ACB3-D15B-D2A7152D47C2}"/>
                </a:ext>
              </a:extLst>
            </p:cNvPr>
            <p:cNvSpPr/>
            <p:nvPr/>
          </p:nvSpPr>
          <p:spPr>
            <a:xfrm>
              <a:off x="4334494" y="2374927"/>
              <a:ext cx="286219" cy="23671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16F8"/>
                </a:solidFill>
                <a:latin typeface="Calibri"/>
                <a:cs typeface="Calibri"/>
              </a:endParaRPr>
            </a:p>
          </p:txBody>
        </p:sp>
        <p:sp>
          <p:nvSpPr>
            <p:cNvPr id="3" name="TextBox 2">
              <a:extLst>
                <a:ext uri="{FF2B5EF4-FFF2-40B4-BE49-F238E27FC236}">
                  <a16:creationId xmlns:a16="http://schemas.microsoft.com/office/drawing/2014/main" id="{76DA584D-2BF2-EEC3-D939-2F42F0541C1C}"/>
                </a:ext>
              </a:extLst>
            </p:cNvPr>
            <p:cNvSpPr txBox="1"/>
            <p:nvPr/>
          </p:nvSpPr>
          <p:spPr>
            <a:xfrm rot="2668556">
              <a:off x="1662616" y="2182029"/>
              <a:ext cx="1034263" cy="307777"/>
            </a:xfrm>
            <a:prstGeom prst="rect">
              <a:avLst/>
            </a:prstGeom>
            <a:noFill/>
          </p:spPr>
          <p:txBody>
            <a:bodyPr wrap="square" rtlCol="0">
              <a:spAutoFit/>
            </a:bodyPr>
            <a:lstStyle/>
            <a:p>
              <a:r>
                <a:rPr lang="en-US" b="1">
                  <a:solidFill>
                    <a:schemeClr val="bg2"/>
                  </a:solidFill>
                  <a:latin typeface="Calibri"/>
                  <a:ea typeface="Calibri" panose="020F0502020204030204" pitchFamily="34" charset="0"/>
                  <a:cs typeface="Calibri"/>
                </a:rPr>
                <a:t>EWF = .20</a:t>
              </a:r>
            </a:p>
          </p:txBody>
        </p:sp>
        <p:sp>
          <p:nvSpPr>
            <p:cNvPr id="6" name="TextBox 5">
              <a:extLst>
                <a:ext uri="{FF2B5EF4-FFF2-40B4-BE49-F238E27FC236}">
                  <a16:creationId xmlns:a16="http://schemas.microsoft.com/office/drawing/2014/main" id="{0BCF10B5-0041-6971-8241-356434A8931B}"/>
                </a:ext>
              </a:extLst>
            </p:cNvPr>
            <p:cNvSpPr txBox="1"/>
            <p:nvPr/>
          </p:nvSpPr>
          <p:spPr>
            <a:xfrm rot="4038428">
              <a:off x="1868773" y="616207"/>
              <a:ext cx="1054652" cy="318760"/>
            </a:xfrm>
            <a:prstGeom prst="rect">
              <a:avLst/>
            </a:prstGeom>
            <a:noFill/>
          </p:spPr>
          <p:txBody>
            <a:bodyPr wrap="square" rtlCol="0">
              <a:spAutoFit/>
            </a:bodyPr>
            <a:lstStyle/>
            <a:p>
              <a:r>
                <a:rPr lang="en-US" b="1">
                  <a:solidFill>
                    <a:schemeClr val="bg2"/>
                  </a:solidFill>
                  <a:latin typeface="Calibri"/>
                  <a:ea typeface="Calibri" panose="020F0502020204030204" pitchFamily="34" charset="0"/>
                  <a:cs typeface="Calibri"/>
                </a:rPr>
                <a:t>EWF = .22</a:t>
              </a:r>
            </a:p>
          </p:txBody>
        </p:sp>
        <p:sp>
          <p:nvSpPr>
            <p:cNvPr id="15" name="TextBox 14">
              <a:extLst>
                <a:ext uri="{FF2B5EF4-FFF2-40B4-BE49-F238E27FC236}">
                  <a16:creationId xmlns:a16="http://schemas.microsoft.com/office/drawing/2014/main" id="{66251C97-9037-42B6-354E-2B2D8434EDE6}"/>
                </a:ext>
              </a:extLst>
            </p:cNvPr>
            <p:cNvSpPr txBox="1"/>
            <p:nvPr/>
          </p:nvSpPr>
          <p:spPr>
            <a:xfrm rot="4219404">
              <a:off x="3004109" y="574814"/>
              <a:ext cx="1043009" cy="314057"/>
            </a:xfrm>
            <a:prstGeom prst="rect">
              <a:avLst/>
            </a:prstGeom>
            <a:noFill/>
          </p:spPr>
          <p:txBody>
            <a:bodyPr wrap="square" rtlCol="0">
              <a:spAutoFit/>
            </a:bodyPr>
            <a:lstStyle/>
            <a:p>
              <a:r>
                <a:rPr lang="en-US" b="1">
                  <a:solidFill>
                    <a:schemeClr val="bg2"/>
                  </a:solidFill>
                  <a:latin typeface="Calibri"/>
                  <a:ea typeface="Calibri" panose="020F0502020204030204" pitchFamily="34" charset="0"/>
                  <a:cs typeface="Calibri"/>
                </a:rPr>
                <a:t>EWF = .24</a:t>
              </a:r>
            </a:p>
          </p:txBody>
        </p:sp>
        <p:sp>
          <p:nvSpPr>
            <p:cNvPr id="16" name="TextBox 15">
              <a:extLst>
                <a:ext uri="{FF2B5EF4-FFF2-40B4-BE49-F238E27FC236}">
                  <a16:creationId xmlns:a16="http://schemas.microsoft.com/office/drawing/2014/main" id="{949A8F77-DD79-D419-56F8-2CDC6D912B1E}"/>
                </a:ext>
              </a:extLst>
            </p:cNvPr>
            <p:cNvSpPr txBox="1"/>
            <p:nvPr/>
          </p:nvSpPr>
          <p:spPr>
            <a:xfrm rot="4384398">
              <a:off x="4159046" y="549257"/>
              <a:ext cx="1047514" cy="314057"/>
            </a:xfrm>
            <a:prstGeom prst="rect">
              <a:avLst/>
            </a:prstGeom>
            <a:noFill/>
          </p:spPr>
          <p:txBody>
            <a:bodyPr wrap="square" rtlCol="0">
              <a:spAutoFit/>
            </a:bodyPr>
            <a:lstStyle/>
            <a:p>
              <a:r>
                <a:rPr lang="en-US" b="1">
                  <a:solidFill>
                    <a:schemeClr val="bg2"/>
                  </a:solidFill>
                  <a:latin typeface="Calibri"/>
                  <a:ea typeface="Calibri" panose="020F0502020204030204" pitchFamily="34" charset="0"/>
                  <a:cs typeface="Calibri"/>
                </a:rPr>
                <a:t>EWF = .26</a:t>
              </a:r>
            </a:p>
          </p:txBody>
        </p:sp>
        <p:sp>
          <p:nvSpPr>
            <p:cNvPr id="17" name="TextBox 16">
              <a:extLst>
                <a:ext uri="{FF2B5EF4-FFF2-40B4-BE49-F238E27FC236}">
                  <a16:creationId xmlns:a16="http://schemas.microsoft.com/office/drawing/2014/main" id="{D042A4FD-E737-7B75-9E49-ABA6C04FB598}"/>
                </a:ext>
              </a:extLst>
            </p:cNvPr>
            <p:cNvSpPr txBox="1"/>
            <p:nvPr/>
          </p:nvSpPr>
          <p:spPr>
            <a:xfrm rot="4503834">
              <a:off x="5317654" y="548700"/>
              <a:ext cx="1086647" cy="318760"/>
            </a:xfrm>
            <a:prstGeom prst="rect">
              <a:avLst/>
            </a:prstGeom>
            <a:noFill/>
          </p:spPr>
          <p:txBody>
            <a:bodyPr wrap="square" rtlCol="0">
              <a:spAutoFit/>
            </a:bodyPr>
            <a:lstStyle/>
            <a:p>
              <a:r>
                <a:rPr lang="en-US" b="1">
                  <a:solidFill>
                    <a:schemeClr val="bg2"/>
                  </a:solidFill>
                  <a:latin typeface="Calibri"/>
                  <a:ea typeface="Calibri" panose="020F0502020204030204" pitchFamily="34" charset="0"/>
                  <a:cs typeface="Calibri"/>
                </a:rPr>
                <a:t>EWF = .28</a:t>
              </a:r>
            </a:p>
          </p:txBody>
        </p:sp>
      </p:grpSp>
    </p:spTree>
    <p:extLst>
      <p:ext uri="{BB962C8B-B14F-4D97-AF65-F5344CB8AC3E}">
        <p14:creationId xmlns:p14="http://schemas.microsoft.com/office/powerpoint/2010/main" val="1026368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CC04-49A6-8961-3988-8B185E742C2C}"/>
              </a:ext>
            </a:extLst>
          </p:cNvPr>
          <p:cNvSpPr>
            <a:spLocks noGrp="1"/>
          </p:cNvSpPr>
          <p:nvPr>
            <p:ph type="title"/>
          </p:nvPr>
        </p:nvSpPr>
        <p:spPr/>
        <p:txBody>
          <a:bodyPr/>
          <a:lstStyle/>
          <a:p>
            <a:r>
              <a:rPr lang="en-US"/>
              <a:t>Lift Analysis</a:t>
            </a:r>
          </a:p>
        </p:txBody>
      </p:sp>
      <p:sp>
        <p:nvSpPr>
          <p:cNvPr id="4" name="Footer Placeholder 3">
            <a:extLst>
              <a:ext uri="{FF2B5EF4-FFF2-40B4-BE49-F238E27FC236}">
                <a16:creationId xmlns:a16="http://schemas.microsoft.com/office/drawing/2014/main" id="{F97B30A4-A16F-9DB5-73A9-4696A722E72A}"/>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1D937417-8370-7588-6D9F-73DA8CA34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13" name="Group 12">
            <a:extLst>
              <a:ext uri="{FF2B5EF4-FFF2-40B4-BE49-F238E27FC236}">
                <a16:creationId xmlns:a16="http://schemas.microsoft.com/office/drawing/2014/main" id="{9348DE26-678C-0CB1-8F51-82C3EE3C9E5C}"/>
              </a:ext>
            </a:extLst>
          </p:cNvPr>
          <p:cNvGrpSpPr/>
          <p:nvPr/>
        </p:nvGrpSpPr>
        <p:grpSpPr>
          <a:xfrm>
            <a:off x="1191569" y="1571956"/>
            <a:ext cx="6760865" cy="2150929"/>
            <a:chOff x="926457" y="1310774"/>
            <a:chExt cx="5756300" cy="2150929"/>
          </a:xfrm>
        </p:grpSpPr>
        <p:sp>
          <p:nvSpPr>
            <p:cNvPr id="18" name="Rectangle 17">
              <a:extLst>
                <a:ext uri="{FF2B5EF4-FFF2-40B4-BE49-F238E27FC236}">
                  <a16:creationId xmlns:a16="http://schemas.microsoft.com/office/drawing/2014/main" id="{3028E1E1-2E65-3B78-F902-A1EFDF140AE8}"/>
                </a:ext>
              </a:extLst>
            </p:cNvPr>
            <p:cNvSpPr/>
            <p:nvPr/>
          </p:nvSpPr>
          <p:spPr>
            <a:xfrm>
              <a:off x="926457" y="1310774"/>
              <a:ext cx="1553002" cy="2150929"/>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Inputs</a:t>
              </a:r>
            </a:p>
            <a:p>
              <a:pPr marL="285750" indent="-285750">
                <a:buFont typeface="Arial" panose="020B0604020202020204" pitchFamily="34" charset="0"/>
                <a:buChar char="•"/>
              </a:pPr>
              <a:r>
                <a:rPr lang="en-US" sz="1800">
                  <a:solidFill>
                    <a:schemeClr val="tx1"/>
                  </a:solidFill>
                  <a:latin typeface="Calibri" panose="020F0502020204030204" pitchFamily="34" charset="0"/>
                  <a:cs typeface="Calibri" panose="020F0502020204030204" pitchFamily="34" charset="0"/>
                </a:rPr>
                <a:t>Cruise Speed: 110 KTAS</a:t>
              </a:r>
            </a:p>
            <a:p>
              <a:pPr marL="285750" indent="-285750">
                <a:buFont typeface="Arial" panose="020B0604020202020204" pitchFamily="34" charset="0"/>
                <a:buChar char="•"/>
              </a:pPr>
              <a:r>
                <a:rPr lang="en-US" sz="1800">
                  <a:solidFill>
                    <a:schemeClr val="tx1"/>
                  </a:solidFill>
                  <a:latin typeface="Calibri" panose="020F0502020204030204" pitchFamily="34" charset="0"/>
                  <a:cs typeface="Calibri" panose="020F0502020204030204" pitchFamily="34" charset="0"/>
                </a:rPr>
                <a:t>Avg. Weight: 6,200 </a:t>
              </a:r>
              <a:r>
                <a:rPr lang="en-US" sz="1800" err="1">
                  <a:solidFill>
                    <a:schemeClr val="tx1"/>
                  </a:solidFill>
                  <a:latin typeface="Calibri" panose="020F0502020204030204" pitchFamily="34" charset="0"/>
                  <a:cs typeface="Calibri" panose="020F0502020204030204" pitchFamily="34" charset="0"/>
                </a:rPr>
                <a:t>lbs</a:t>
              </a:r>
              <a:r>
                <a:rPr lang="en-US" sz="1800">
                  <a:solidFill>
                    <a:schemeClr val="tx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800">
                  <a:solidFill>
                    <a:schemeClr val="tx1"/>
                  </a:solidFill>
                  <a:latin typeface="Calibri" panose="020F0502020204030204" pitchFamily="34" charset="0"/>
                  <a:cs typeface="Calibri" panose="020F0502020204030204" pitchFamily="34" charset="0"/>
                </a:rPr>
                <a:t>L/D: 23</a:t>
              </a:r>
            </a:p>
          </p:txBody>
        </p:sp>
        <p:sp>
          <p:nvSpPr>
            <p:cNvPr id="19" name="Rectangle 18">
              <a:extLst>
                <a:ext uri="{FF2B5EF4-FFF2-40B4-BE49-F238E27FC236}">
                  <a16:creationId xmlns:a16="http://schemas.microsoft.com/office/drawing/2014/main" id="{B81884B9-4F5E-E43B-297A-4DDFDC09D495}"/>
                </a:ext>
              </a:extLst>
            </p:cNvPr>
            <p:cNvSpPr/>
            <p:nvPr/>
          </p:nvSpPr>
          <p:spPr>
            <a:xfrm>
              <a:off x="3210425" y="1932238"/>
              <a:ext cx="1188361" cy="908000"/>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0" lang="en-US" sz="16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kumimoji="0" lang="en-US" sz="16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D0</a:t>
              </a:r>
              <a:endParaRPr kumimoji="0" lang="en-US" sz="1600" b="0" u="none" strike="noStrike" kern="0" cap="none" spc="0" normalizeH="0" noProof="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22" name="Rectangle 21">
              <a:extLst>
                <a:ext uri="{FF2B5EF4-FFF2-40B4-BE49-F238E27FC236}">
                  <a16:creationId xmlns:a16="http://schemas.microsoft.com/office/drawing/2014/main" id="{225ED697-E59C-B583-7A3D-F07A44CFAD42}"/>
                </a:ext>
              </a:extLst>
            </p:cNvPr>
            <p:cNvSpPr/>
            <p:nvPr/>
          </p:nvSpPr>
          <p:spPr>
            <a:xfrm>
              <a:off x="5129752" y="1310774"/>
              <a:ext cx="1553005" cy="2150929"/>
            </a:xfrm>
            <a:prstGeom prst="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a:solidFill>
                    <a:schemeClr val="tx1"/>
                  </a:solidFill>
                  <a:latin typeface="Calibri" panose="020F0502020204030204" pitchFamily="34" charset="0"/>
                  <a:cs typeface="Calibri" panose="020F0502020204030204" pitchFamily="34" charset="0"/>
                </a:rPr>
                <a:t>Outputs</a:t>
              </a:r>
            </a:p>
            <a:p>
              <a:pPr marL="285750" indent="-285750">
                <a:buFont typeface="Arial" panose="020B0604020202020204" pitchFamily="34" charset="0"/>
                <a:buChar char="•"/>
              </a:pP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lang="en-US" sz="1800" baseline="-25000">
                  <a:solidFill>
                    <a:srgbClr val="000000"/>
                  </a:solidFill>
                  <a:latin typeface="Calibri" panose="020F0502020204030204" pitchFamily="34" charset="0"/>
                  <a:cs typeface="Calibri" panose="020F0502020204030204" pitchFamily="34" charset="0"/>
                </a:rPr>
                <a:t>L</a:t>
              </a:r>
              <a:endPar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indent="-285750">
                <a:buFont typeface="Arial" panose="020B0604020202020204" pitchFamily="34" charset="0"/>
                <a:buChar char="•"/>
              </a:pPr>
              <a:r>
                <a:rPr kumimoji="0" lang="en-US" sz="1800" b="0" u="none" strike="noStrike" kern="0" cap="none" spc="0" normalizeH="0" noProof="0">
                  <a:ln>
                    <a:noFill/>
                  </a:ln>
                  <a:solidFill>
                    <a:srgbClr val="000000"/>
                  </a:solidFill>
                  <a:effectLst/>
                  <a:uLnTx/>
                  <a:uFillTx/>
                  <a:latin typeface="Calibri" panose="020F0502020204030204" pitchFamily="34" charset="0"/>
                  <a:cs typeface="Calibri" panose="020F0502020204030204" pitchFamily="34" charset="0"/>
                  <a:sym typeface="Arial"/>
                </a:rPr>
                <a:t>W/S</a:t>
              </a:r>
            </a:p>
            <a:p>
              <a:pPr marL="285750" indent="-285750">
                <a:buFont typeface="Arial" panose="020B0604020202020204" pitchFamily="34" charset="0"/>
                <a:buChar char="•"/>
              </a:pPr>
              <a:r>
                <a:rPr lang="en-US" sz="1800">
                  <a:solidFill>
                    <a:srgbClr val="000000"/>
                  </a:solidFill>
                  <a:latin typeface="Calibri" panose="020F0502020204030204" pitchFamily="34" charset="0"/>
                  <a:cs typeface="Calibri" panose="020F0502020204030204" pitchFamily="34" charset="0"/>
                </a:rPr>
                <a:t>AR</a:t>
              </a:r>
              <a:endParaRPr lang="en-US" sz="1800">
                <a:solidFill>
                  <a:schemeClr val="tx1"/>
                </a:solidFill>
                <a:latin typeface="Calibri" panose="020F0502020204030204" pitchFamily="34" charset="0"/>
                <a:cs typeface="Calibri" panose="020F0502020204030204" pitchFamily="34" charset="0"/>
              </a:endParaRPr>
            </a:p>
          </p:txBody>
        </p:sp>
      </p:grpSp>
      <p:cxnSp>
        <p:nvCxnSpPr>
          <p:cNvPr id="21" name="Straight Arrow Connector 20">
            <a:extLst>
              <a:ext uri="{FF2B5EF4-FFF2-40B4-BE49-F238E27FC236}">
                <a16:creationId xmlns:a16="http://schemas.microsoft.com/office/drawing/2014/main" id="{9A35B357-BE4C-4B75-761A-8022A0CC89E5}"/>
              </a:ext>
            </a:extLst>
          </p:cNvPr>
          <p:cNvCxnSpPr>
            <a:cxnSpLocks/>
            <a:endCxn id="19" idx="1"/>
          </p:cNvCxnSpPr>
          <p:nvPr/>
        </p:nvCxnSpPr>
        <p:spPr>
          <a:xfrm flipV="1">
            <a:off x="3015594" y="2647420"/>
            <a:ext cx="8585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664E74BA-AF3C-E15B-6970-0D5D0A37D4DA}"/>
              </a:ext>
            </a:extLst>
          </p:cNvPr>
          <p:cNvCxnSpPr>
            <a:cxnSpLocks/>
          </p:cNvCxnSpPr>
          <p:nvPr/>
        </p:nvCxnSpPr>
        <p:spPr>
          <a:xfrm>
            <a:off x="5269875" y="2647420"/>
            <a:ext cx="85853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A312BB7D-4B89-685B-A3D9-8CADAD6374FB}"/>
              </a:ext>
            </a:extLst>
          </p:cNvPr>
          <p:cNvSpPr/>
          <p:nvPr/>
        </p:nvSpPr>
        <p:spPr>
          <a:xfrm>
            <a:off x="3659985" y="4015307"/>
            <a:ext cx="1824030" cy="5293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Competitive Assessment</a:t>
            </a:r>
          </a:p>
        </p:txBody>
      </p:sp>
      <p:cxnSp>
        <p:nvCxnSpPr>
          <p:cNvPr id="41" name="Straight Arrow Connector 40">
            <a:extLst>
              <a:ext uri="{FF2B5EF4-FFF2-40B4-BE49-F238E27FC236}">
                <a16:creationId xmlns:a16="http://schemas.microsoft.com/office/drawing/2014/main" id="{09247A11-C740-8B3D-7AF1-E55D34D141B5}"/>
              </a:ext>
            </a:extLst>
          </p:cNvPr>
          <p:cNvCxnSpPr>
            <a:cxnSpLocks/>
            <a:stCxn id="38" idx="0"/>
          </p:cNvCxnSpPr>
          <p:nvPr/>
        </p:nvCxnSpPr>
        <p:spPr>
          <a:xfrm flipV="1">
            <a:off x="4572000" y="3101420"/>
            <a:ext cx="1" cy="9138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ECB36A4F-08D5-1B53-749E-6676F626F98A}"/>
              </a:ext>
            </a:extLst>
          </p:cNvPr>
          <p:cNvSpPr/>
          <p:nvPr/>
        </p:nvSpPr>
        <p:spPr>
          <a:xfrm>
            <a:off x="1191564" y="4015306"/>
            <a:ext cx="1824030" cy="5293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Mission Design</a:t>
            </a:r>
          </a:p>
        </p:txBody>
      </p:sp>
      <p:cxnSp>
        <p:nvCxnSpPr>
          <p:cNvPr id="46" name="Straight Arrow Connector 45">
            <a:extLst>
              <a:ext uri="{FF2B5EF4-FFF2-40B4-BE49-F238E27FC236}">
                <a16:creationId xmlns:a16="http://schemas.microsoft.com/office/drawing/2014/main" id="{842A5FBA-B2CF-B482-6A95-703895DF9508}"/>
              </a:ext>
            </a:extLst>
          </p:cNvPr>
          <p:cNvCxnSpPr>
            <a:cxnSpLocks/>
            <a:stCxn id="44" idx="0"/>
          </p:cNvCxnSpPr>
          <p:nvPr/>
        </p:nvCxnSpPr>
        <p:spPr>
          <a:xfrm flipV="1">
            <a:off x="2103579" y="3715163"/>
            <a:ext cx="0" cy="300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Elbow Connector 48">
            <a:extLst>
              <a:ext uri="{FF2B5EF4-FFF2-40B4-BE49-F238E27FC236}">
                <a16:creationId xmlns:a16="http://schemas.microsoft.com/office/drawing/2014/main" id="{40B6976D-4B96-135B-FFD6-12B0ED1D996D}"/>
              </a:ext>
            </a:extLst>
          </p:cNvPr>
          <p:cNvCxnSpPr>
            <a:cxnSpLocks/>
            <a:stCxn id="38" idx="0"/>
          </p:cNvCxnSpPr>
          <p:nvPr/>
        </p:nvCxnSpPr>
        <p:spPr>
          <a:xfrm rot="16200000" flipV="1">
            <a:off x="3191580" y="2634887"/>
            <a:ext cx="292422" cy="246841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0" name="Oval 49">
            <a:extLst>
              <a:ext uri="{FF2B5EF4-FFF2-40B4-BE49-F238E27FC236}">
                <a16:creationId xmlns:a16="http://schemas.microsoft.com/office/drawing/2014/main" id="{41CFCDD0-6ED7-A290-D54B-251AC355AFC6}"/>
              </a:ext>
            </a:extLst>
          </p:cNvPr>
          <p:cNvSpPr/>
          <p:nvPr/>
        </p:nvSpPr>
        <p:spPr>
          <a:xfrm>
            <a:off x="6128404" y="4015306"/>
            <a:ext cx="1824030" cy="52938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atin typeface="Calibri" panose="020F0502020204030204" pitchFamily="34" charset="0"/>
                <a:cs typeface="Calibri" panose="020F0502020204030204" pitchFamily="34" charset="0"/>
              </a:rPr>
              <a:t>Configuration</a:t>
            </a:r>
          </a:p>
        </p:txBody>
      </p:sp>
      <p:cxnSp>
        <p:nvCxnSpPr>
          <p:cNvPr id="52" name="Straight Arrow Connector 51">
            <a:extLst>
              <a:ext uri="{FF2B5EF4-FFF2-40B4-BE49-F238E27FC236}">
                <a16:creationId xmlns:a16="http://schemas.microsoft.com/office/drawing/2014/main" id="{FD356449-F5BC-A804-5A69-451650A385A6}"/>
              </a:ext>
            </a:extLst>
          </p:cNvPr>
          <p:cNvCxnSpPr>
            <a:cxnSpLocks/>
            <a:endCxn id="50" idx="0"/>
          </p:cNvCxnSpPr>
          <p:nvPr/>
        </p:nvCxnSpPr>
        <p:spPr>
          <a:xfrm flipH="1">
            <a:off x="7040419" y="3722885"/>
            <a:ext cx="1" cy="2924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520310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E50738C-59A4-C642-2521-85410556113D}"/>
              </a:ext>
            </a:extLst>
          </p:cNvPr>
          <p:cNvSpPr/>
          <p:nvPr/>
        </p:nvSpPr>
        <p:spPr>
          <a:xfrm>
            <a:off x="807040" y="234312"/>
            <a:ext cx="8205724" cy="4187919"/>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C53E9C03-D38D-80E5-2E19-5F70E02C3A37}"/>
              </a:ext>
            </a:extLst>
          </p:cNvPr>
          <p:cNvPicPr>
            <a:picLocks noGrp="1" noRot="1" noChangeAspect="1" noMove="1" noResize="1" noEditPoints="1" noAdjustHandles="1" noChangeArrowheads="1" noChangeShapeType="1" noCrop="1"/>
          </p:cNvPicPr>
          <p:nvPr/>
        </p:nvPicPr>
        <p:blipFill rotWithShape="1">
          <a:blip r:embed="rId2"/>
          <a:srcRect l="13269" t="8078" r="8231" b="11064"/>
          <a:stretch/>
        </p:blipFill>
        <p:spPr>
          <a:xfrm>
            <a:off x="815145" y="303876"/>
            <a:ext cx="7769166" cy="4158913"/>
          </a:xfrm>
          <a:prstGeom prst="rect">
            <a:avLst/>
          </a:prstGeom>
        </p:spPr>
      </p:pic>
      <p:sp>
        <p:nvSpPr>
          <p:cNvPr id="4" name="Footer Placeholder 3">
            <a:extLst>
              <a:ext uri="{FF2B5EF4-FFF2-40B4-BE49-F238E27FC236}">
                <a16:creationId xmlns:a16="http://schemas.microsoft.com/office/drawing/2014/main" id="{A2B3872A-36D0-A868-411C-E0E215B432CA}"/>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AC2E1176-3864-6B0D-01D5-FE853D03D4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13" name="TextBox 12">
            <a:extLst>
              <a:ext uri="{FF2B5EF4-FFF2-40B4-BE49-F238E27FC236}">
                <a16:creationId xmlns:a16="http://schemas.microsoft.com/office/drawing/2014/main" id="{E45DBFEC-99A9-3174-0B70-F019402B3ED5}"/>
              </a:ext>
            </a:extLst>
          </p:cNvPr>
          <p:cNvSpPr txBox="1"/>
          <p:nvPr/>
        </p:nvSpPr>
        <p:spPr>
          <a:xfrm rot="16200000">
            <a:off x="-1223096" y="2380494"/>
            <a:ext cx="2933219" cy="382512"/>
          </a:xfrm>
          <a:prstGeom prst="rect">
            <a:avLst/>
          </a:prstGeom>
          <a:noFill/>
        </p:spPr>
        <p:txBody>
          <a:bodyPr wrap="square" lIns="91440" tIns="45720" rIns="91440" bIns="45720" rtlCol="0" anchor="t">
            <a:spAutoFit/>
          </a:bodyPr>
          <a:lstStyle/>
          <a:p>
            <a:pPr algn="ctr"/>
            <a:r>
              <a:rPr lang="en-US" sz="1800" b="1">
                <a:latin typeface="Calibri"/>
                <a:cs typeface="Calibri"/>
              </a:rPr>
              <a:t>Wing Loading (</a:t>
            </a:r>
            <a:r>
              <a:rPr lang="en-US" sz="1800" b="1" err="1">
                <a:latin typeface="Calibri"/>
                <a:cs typeface="Calibri"/>
              </a:rPr>
              <a:t>lbs</a:t>
            </a:r>
            <a:r>
              <a:rPr lang="en-US" sz="1800" b="1">
                <a:latin typeface="Calibri"/>
                <a:cs typeface="Calibri"/>
              </a:rPr>
              <a:t>/ft^2)</a:t>
            </a:r>
            <a:endParaRPr lang="en-US" sz="1800" b="1"/>
          </a:p>
        </p:txBody>
      </p:sp>
      <p:sp>
        <p:nvSpPr>
          <p:cNvPr id="14" name="TextBox 13">
            <a:extLst>
              <a:ext uri="{FF2B5EF4-FFF2-40B4-BE49-F238E27FC236}">
                <a16:creationId xmlns:a16="http://schemas.microsoft.com/office/drawing/2014/main" id="{3F02BBF8-B557-D69B-4519-F924D5F86BF6}"/>
              </a:ext>
            </a:extLst>
          </p:cNvPr>
          <p:cNvSpPr txBox="1"/>
          <p:nvPr/>
        </p:nvSpPr>
        <p:spPr>
          <a:xfrm>
            <a:off x="-143980" y="4224136"/>
            <a:ext cx="959125" cy="314140"/>
          </a:xfrm>
          <a:prstGeom prst="rect">
            <a:avLst/>
          </a:prstGeom>
          <a:noFill/>
        </p:spPr>
        <p:txBody>
          <a:bodyPr wrap="square" rtlCol="0">
            <a:spAutoFit/>
          </a:bodyPr>
          <a:lstStyle/>
          <a:p>
            <a:pPr algn="r"/>
            <a:r>
              <a:rPr lang="en-US">
                <a:latin typeface="Calibri"/>
                <a:cs typeface="Calibri"/>
              </a:rPr>
              <a:t>22</a:t>
            </a:r>
          </a:p>
        </p:txBody>
      </p:sp>
      <p:sp>
        <p:nvSpPr>
          <p:cNvPr id="15" name="TextBox 14">
            <a:extLst>
              <a:ext uri="{FF2B5EF4-FFF2-40B4-BE49-F238E27FC236}">
                <a16:creationId xmlns:a16="http://schemas.microsoft.com/office/drawing/2014/main" id="{7B17C201-A230-9D4C-50B1-7D28AC4AA575}"/>
              </a:ext>
            </a:extLst>
          </p:cNvPr>
          <p:cNvSpPr txBox="1"/>
          <p:nvPr/>
        </p:nvSpPr>
        <p:spPr>
          <a:xfrm>
            <a:off x="-141986" y="3808713"/>
            <a:ext cx="959125" cy="314140"/>
          </a:xfrm>
          <a:prstGeom prst="rect">
            <a:avLst/>
          </a:prstGeom>
          <a:noFill/>
        </p:spPr>
        <p:txBody>
          <a:bodyPr wrap="square" rtlCol="0">
            <a:spAutoFit/>
          </a:bodyPr>
          <a:lstStyle/>
          <a:p>
            <a:pPr algn="r"/>
            <a:r>
              <a:rPr lang="en-US">
                <a:latin typeface="Calibri"/>
                <a:cs typeface="Calibri"/>
              </a:rPr>
              <a:t>24</a:t>
            </a:r>
          </a:p>
        </p:txBody>
      </p:sp>
      <p:sp>
        <p:nvSpPr>
          <p:cNvPr id="16" name="TextBox 15">
            <a:extLst>
              <a:ext uri="{FF2B5EF4-FFF2-40B4-BE49-F238E27FC236}">
                <a16:creationId xmlns:a16="http://schemas.microsoft.com/office/drawing/2014/main" id="{E9063F30-0104-6E36-67CB-2E414733EAA7}"/>
              </a:ext>
            </a:extLst>
          </p:cNvPr>
          <p:cNvSpPr txBox="1"/>
          <p:nvPr/>
        </p:nvSpPr>
        <p:spPr>
          <a:xfrm>
            <a:off x="-141985" y="3352472"/>
            <a:ext cx="959125" cy="314140"/>
          </a:xfrm>
          <a:prstGeom prst="rect">
            <a:avLst/>
          </a:prstGeom>
          <a:noFill/>
        </p:spPr>
        <p:txBody>
          <a:bodyPr wrap="square" rtlCol="0">
            <a:spAutoFit/>
          </a:bodyPr>
          <a:lstStyle/>
          <a:p>
            <a:pPr algn="r"/>
            <a:r>
              <a:rPr lang="en-US">
                <a:latin typeface="Calibri"/>
                <a:cs typeface="Calibri"/>
              </a:rPr>
              <a:t>26</a:t>
            </a:r>
          </a:p>
        </p:txBody>
      </p:sp>
      <p:sp>
        <p:nvSpPr>
          <p:cNvPr id="17" name="TextBox 16">
            <a:extLst>
              <a:ext uri="{FF2B5EF4-FFF2-40B4-BE49-F238E27FC236}">
                <a16:creationId xmlns:a16="http://schemas.microsoft.com/office/drawing/2014/main" id="{E4A22ECD-C8FD-3726-BCBB-408C3B96195E}"/>
              </a:ext>
            </a:extLst>
          </p:cNvPr>
          <p:cNvSpPr txBox="1"/>
          <p:nvPr/>
        </p:nvSpPr>
        <p:spPr>
          <a:xfrm>
            <a:off x="-141985" y="2927913"/>
            <a:ext cx="959125" cy="314140"/>
          </a:xfrm>
          <a:prstGeom prst="rect">
            <a:avLst/>
          </a:prstGeom>
          <a:noFill/>
        </p:spPr>
        <p:txBody>
          <a:bodyPr wrap="square" rtlCol="0">
            <a:spAutoFit/>
          </a:bodyPr>
          <a:lstStyle/>
          <a:p>
            <a:pPr algn="r"/>
            <a:r>
              <a:rPr lang="en-US">
                <a:latin typeface="Calibri"/>
                <a:cs typeface="Calibri"/>
              </a:rPr>
              <a:t>28</a:t>
            </a:r>
          </a:p>
        </p:txBody>
      </p:sp>
      <p:sp>
        <p:nvSpPr>
          <p:cNvPr id="18" name="TextBox 17">
            <a:extLst>
              <a:ext uri="{FF2B5EF4-FFF2-40B4-BE49-F238E27FC236}">
                <a16:creationId xmlns:a16="http://schemas.microsoft.com/office/drawing/2014/main" id="{1D19AA18-C7F7-8C57-929A-1D2D2BDD654B}"/>
              </a:ext>
            </a:extLst>
          </p:cNvPr>
          <p:cNvSpPr txBox="1"/>
          <p:nvPr/>
        </p:nvSpPr>
        <p:spPr>
          <a:xfrm>
            <a:off x="-141985" y="2445328"/>
            <a:ext cx="959125" cy="314140"/>
          </a:xfrm>
          <a:prstGeom prst="rect">
            <a:avLst/>
          </a:prstGeom>
          <a:noFill/>
        </p:spPr>
        <p:txBody>
          <a:bodyPr wrap="square" rtlCol="0">
            <a:spAutoFit/>
          </a:bodyPr>
          <a:lstStyle/>
          <a:p>
            <a:pPr algn="r"/>
            <a:r>
              <a:rPr lang="en-US">
                <a:latin typeface="Calibri"/>
                <a:cs typeface="Calibri"/>
              </a:rPr>
              <a:t>30</a:t>
            </a:r>
          </a:p>
        </p:txBody>
      </p:sp>
      <p:sp>
        <p:nvSpPr>
          <p:cNvPr id="19" name="TextBox 18">
            <a:extLst>
              <a:ext uri="{FF2B5EF4-FFF2-40B4-BE49-F238E27FC236}">
                <a16:creationId xmlns:a16="http://schemas.microsoft.com/office/drawing/2014/main" id="{2991080E-11FC-1A4B-E272-DCDEECF3ABAC}"/>
              </a:ext>
            </a:extLst>
          </p:cNvPr>
          <p:cNvSpPr txBox="1"/>
          <p:nvPr/>
        </p:nvSpPr>
        <p:spPr>
          <a:xfrm>
            <a:off x="-141985" y="2002834"/>
            <a:ext cx="959125" cy="314140"/>
          </a:xfrm>
          <a:prstGeom prst="rect">
            <a:avLst/>
          </a:prstGeom>
          <a:noFill/>
        </p:spPr>
        <p:txBody>
          <a:bodyPr wrap="square" rtlCol="0">
            <a:spAutoFit/>
          </a:bodyPr>
          <a:lstStyle/>
          <a:p>
            <a:pPr algn="r"/>
            <a:r>
              <a:rPr lang="en-US">
                <a:latin typeface="Calibri"/>
                <a:cs typeface="Calibri"/>
              </a:rPr>
              <a:t>32</a:t>
            </a:r>
          </a:p>
        </p:txBody>
      </p:sp>
      <p:sp>
        <p:nvSpPr>
          <p:cNvPr id="20" name="TextBox 19">
            <a:extLst>
              <a:ext uri="{FF2B5EF4-FFF2-40B4-BE49-F238E27FC236}">
                <a16:creationId xmlns:a16="http://schemas.microsoft.com/office/drawing/2014/main" id="{884AB66D-3DA2-0104-792F-AD83D247BC9D}"/>
              </a:ext>
            </a:extLst>
          </p:cNvPr>
          <p:cNvSpPr txBox="1"/>
          <p:nvPr/>
        </p:nvSpPr>
        <p:spPr>
          <a:xfrm>
            <a:off x="-143980" y="1518843"/>
            <a:ext cx="959125" cy="314140"/>
          </a:xfrm>
          <a:prstGeom prst="rect">
            <a:avLst/>
          </a:prstGeom>
          <a:noFill/>
        </p:spPr>
        <p:txBody>
          <a:bodyPr wrap="square" rtlCol="0">
            <a:spAutoFit/>
          </a:bodyPr>
          <a:lstStyle/>
          <a:p>
            <a:pPr algn="r"/>
            <a:r>
              <a:rPr lang="en-US">
                <a:latin typeface="Calibri"/>
                <a:cs typeface="Calibri"/>
              </a:rPr>
              <a:t>34</a:t>
            </a:r>
          </a:p>
        </p:txBody>
      </p:sp>
      <p:sp>
        <p:nvSpPr>
          <p:cNvPr id="21" name="TextBox 20">
            <a:extLst>
              <a:ext uri="{FF2B5EF4-FFF2-40B4-BE49-F238E27FC236}">
                <a16:creationId xmlns:a16="http://schemas.microsoft.com/office/drawing/2014/main" id="{6CDE9B78-4503-8B84-437B-EC41797B0DEC}"/>
              </a:ext>
            </a:extLst>
          </p:cNvPr>
          <p:cNvSpPr txBox="1"/>
          <p:nvPr/>
        </p:nvSpPr>
        <p:spPr>
          <a:xfrm>
            <a:off x="-143980" y="1041885"/>
            <a:ext cx="959125" cy="314140"/>
          </a:xfrm>
          <a:prstGeom prst="rect">
            <a:avLst/>
          </a:prstGeom>
          <a:noFill/>
        </p:spPr>
        <p:txBody>
          <a:bodyPr wrap="square" rtlCol="0">
            <a:spAutoFit/>
          </a:bodyPr>
          <a:lstStyle/>
          <a:p>
            <a:pPr algn="r"/>
            <a:r>
              <a:rPr lang="en-US">
                <a:latin typeface="Calibri"/>
                <a:cs typeface="Calibri"/>
              </a:rPr>
              <a:t>36</a:t>
            </a:r>
          </a:p>
        </p:txBody>
      </p:sp>
      <p:sp>
        <p:nvSpPr>
          <p:cNvPr id="22" name="TextBox 21">
            <a:extLst>
              <a:ext uri="{FF2B5EF4-FFF2-40B4-BE49-F238E27FC236}">
                <a16:creationId xmlns:a16="http://schemas.microsoft.com/office/drawing/2014/main" id="{834E0FE8-26AB-5E58-26E6-20AB969BCF22}"/>
              </a:ext>
            </a:extLst>
          </p:cNvPr>
          <p:cNvSpPr txBox="1"/>
          <p:nvPr/>
        </p:nvSpPr>
        <p:spPr>
          <a:xfrm>
            <a:off x="-152085" y="584935"/>
            <a:ext cx="959125" cy="314140"/>
          </a:xfrm>
          <a:prstGeom prst="rect">
            <a:avLst/>
          </a:prstGeom>
          <a:noFill/>
        </p:spPr>
        <p:txBody>
          <a:bodyPr wrap="square" rtlCol="0">
            <a:spAutoFit/>
          </a:bodyPr>
          <a:lstStyle/>
          <a:p>
            <a:pPr algn="r"/>
            <a:r>
              <a:rPr lang="en-US">
                <a:latin typeface="Calibri"/>
                <a:cs typeface="Calibri"/>
              </a:rPr>
              <a:t>38</a:t>
            </a:r>
          </a:p>
        </p:txBody>
      </p:sp>
      <p:sp>
        <p:nvSpPr>
          <p:cNvPr id="23" name="TextBox 22">
            <a:extLst>
              <a:ext uri="{FF2B5EF4-FFF2-40B4-BE49-F238E27FC236}">
                <a16:creationId xmlns:a16="http://schemas.microsoft.com/office/drawing/2014/main" id="{41451072-29B3-0EE6-C978-ACCC95C8BC90}"/>
              </a:ext>
            </a:extLst>
          </p:cNvPr>
          <p:cNvSpPr txBox="1"/>
          <p:nvPr/>
        </p:nvSpPr>
        <p:spPr>
          <a:xfrm>
            <a:off x="-143980" y="158925"/>
            <a:ext cx="959125" cy="314140"/>
          </a:xfrm>
          <a:prstGeom prst="rect">
            <a:avLst/>
          </a:prstGeom>
          <a:noFill/>
        </p:spPr>
        <p:txBody>
          <a:bodyPr wrap="square" rtlCol="0">
            <a:spAutoFit/>
          </a:bodyPr>
          <a:lstStyle/>
          <a:p>
            <a:pPr algn="r"/>
            <a:r>
              <a:rPr lang="en-US">
                <a:latin typeface="Calibri"/>
                <a:cs typeface="Calibri"/>
              </a:rPr>
              <a:t>40</a:t>
            </a:r>
          </a:p>
        </p:txBody>
      </p:sp>
      <p:sp>
        <p:nvSpPr>
          <p:cNvPr id="26" name="TextBox 25">
            <a:extLst>
              <a:ext uri="{FF2B5EF4-FFF2-40B4-BE49-F238E27FC236}">
                <a16:creationId xmlns:a16="http://schemas.microsoft.com/office/drawing/2014/main" id="{291D93AE-3D4E-7A6B-02FB-2CE783BE4AB5}"/>
              </a:ext>
            </a:extLst>
          </p:cNvPr>
          <p:cNvSpPr txBox="1"/>
          <p:nvPr/>
        </p:nvSpPr>
        <p:spPr>
          <a:xfrm rot="919218">
            <a:off x="1417170" y="3196280"/>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24</a:t>
            </a:r>
          </a:p>
        </p:txBody>
      </p:sp>
      <p:sp>
        <p:nvSpPr>
          <p:cNvPr id="27" name="TextBox 26">
            <a:extLst>
              <a:ext uri="{FF2B5EF4-FFF2-40B4-BE49-F238E27FC236}">
                <a16:creationId xmlns:a16="http://schemas.microsoft.com/office/drawing/2014/main" id="{D20A3819-5CA0-260C-51E3-03771011DE26}"/>
              </a:ext>
            </a:extLst>
          </p:cNvPr>
          <p:cNvSpPr txBox="1"/>
          <p:nvPr/>
        </p:nvSpPr>
        <p:spPr>
          <a:xfrm rot="919218">
            <a:off x="2431005" y="2557854"/>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28</a:t>
            </a:r>
          </a:p>
        </p:txBody>
      </p:sp>
      <p:sp>
        <p:nvSpPr>
          <p:cNvPr id="28" name="TextBox 27">
            <a:extLst>
              <a:ext uri="{FF2B5EF4-FFF2-40B4-BE49-F238E27FC236}">
                <a16:creationId xmlns:a16="http://schemas.microsoft.com/office/drawing/2014/main" id="{F71D96E3-E065-32E8-83AB-6BCFF06A505E}"/>
              </a:ext>
            </a:extLst>
          </p:cNvPr>
          <p:cNvSpPr txBox="1"/>
          <p:nvPr/>
        </p:nvSpPr>
        <p:spPr>
          <a:xfrm rot="919218">
            <a:off x="3508978" y="1913824"/>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32</a:t>
            </a:r>
          </a:p>
        </p:txBody>
      </p:sp>
      <p:sp>
        <p:nvSpPr>
          <p:cNvPr id="29" name="TextBox 28">
            <a:extLst>
              <a:ext uri="{FF2B5EF4-FFF2-40B4-BE49-F238E27FC236}">
                <a16:creationId xmlns:a16="http://schemas.microsoft.com/office/drawing/2014/main" id="{98A28954-3C59-30DC-5480-C972FE1702B3}"/>
              </a:ext>
            </a:extLst>
          </p:cNvPr>
          <p:cNvSpPr txBox="1"/>
          <p:nvPr/>
        </p:nvSpPr>
        <p:spPr>
          <a:xfrm rot="919218">
            <a:off x="4540518" y="1207283"/>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36</a:t>
            </a:r>
          </a:p>
        </p:txBody>
      </p:sp>
      <p:sp>
        <p:nvSpPr>
          <p:cNvPr id="30" name="TextBox 29">
            <a:extLst>
              <a:ext uri="{FF2B5EF4-FFF2-40B4-BE49-F238E27FC236}">
                <a16:creationId xmlns:a16="http://schemas.microsoft.com/office/drawing/2014/main" id="{D1A0BA98-BFB6-D64B-1228-36C3DC280FEA}"/>
              </a:ext>
            </a:extLst>
          </p:cNvPr>
          <p:cNvSpPr txBox="1"/>
          <p:nvPr/>
        </p:nvSpPr>
        <p:spPr>
          <a:xfrm rot="919218">
            <a:off x="5445634" y="513121"/>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40</a:t>
            </a:r>
          </a:p>
        </p:txBody>
      </p:sp>
      <p:sp>
        <p:nvSpPr>
          <p:cNvPr id="31" name="TextBox 30">
            <a:extLst>
              <a:ext uri="{FF2B5EF4-FFF2-40B4-BE49-F238E27FC236}">
                <a16:creationId xmlns:a16="http://schemas.microsoft.com/office/drawing/2014/main" id="{B410B32B-6049-BC51-3F07-A7D4C98B6E54}"/>
              </a:ext>
            </a:extLst>
          </p:cNvPr>
          <p:cNvSpPr txBox="1"/>
          <p:nvPr/>
        </p:nvSpPr>
        <p:spPr>
          <a:xfrm rot="19596000">
            <a:off x="5887798" y="716707"/>
            <a:ext cx="1274077" cy="307777"/>
          </a:xfrm>
          <a:prstGeom prst="rect">
            <a:avLst/>
          </a:prstGeom>
          <a:noFill/>
        </p:spPr>
        <p:txBody>
          <a:bodyPr wrap="square" rtlCol="0">
            <a:spAutoFit/>
          </a:bodyPr>
          <a:lstStyle/>
          <a:p>
            <a:r>
              <a:rPr lang="en-US" b="1">
                <a:solidFill>
                  <a:srgbClr val="FF0000"/>
                </a:solidFill>
                <a:latin typeface="Calibri"/>
                <a:cs typeface="Calibri"/>
              </a:rPr>
              <a:t>CD0 = 0.017 </a:t>
            </a:r>
          </a:p>
        </p:txBody>
      </p:sp>
      <p:sp>
        <p:nvSpPr>
          <p:cNvPr id="32" name="TextBox 31">
            <a:extLst>
              <a:ext uri="{FF2B5EF4-FFF2-40B4-BE49-F238E27FC236}">
                <a16:creationId xmlns:a16="http://schemas.microsoft.com/office/drawing/2014/main" id="{B98DFA6A-C798-B413-AA55-78D1C2BF325A}"/>
              </a:ext>
            </a:extLst>
          </p:cNvPr>
          <p:cNvSpPr txBox="1"/>
          <p:nvPr/>
        </p:nvSpPr>
        <p:spPr>
          <a:xfrm rot="19667545">
            <a:off x="6406828" y="1214929"/>
            <a:ext cx="1274077" cy="307777"/>
          </a:xfrm>
          <a:prstGeom prst="rect">
            <a:avLst/>
          </a:prstGeom>
          <a:noFill/>
        </p:spPr>
        <p:txBody>
          <a:bodyPr wrap="square" rtlCol="0">
            <a:spAutoFit/>
          </a:bodyPr>
          <a:lstStyle/>
          <a:p>
            <a:r>
              <a:rPr lang="en-US" b="1">
                <a:solidFill>
                  <a:srgbClr val="FF0000"/>
                </a:solidFill>
                <a:latin typeface="Calibri"/>
                <a:cs typeface="Calibri"/>
              </a:rPr>
              <a:t>CD0 = 0.019 </a:t>
            </a:r>
          </a:p>
        </p:txBody>
      </p:sp>
      <p:sp>
        <p:nvSpPr>
          <p:cNvPr id="33" name="TextBox 32">
            <a:extLst>
              <a:ext uri="{FF2B5EF4-FFF2-40B4-BE49-F238E27FC236}">
                <a16:creationId xmlns:a16="http://schemas.microsoft.com/office/drawing/2014/main" id="{DC30A009-CE5A-B94B-2229-49AF98D4BF00}"/>
              </a:ext>
            </a:extLst>
          </p:cNvPr>
          <p:cNvSpPr txBox="1"/>
          <p:nvPr/>
        </p:nvSpPr>
        <p:spPr>
          <a:xfrm rot="19708177">
            <a:off x="6896345" y="1558355"/>
            <a:ext cx="1274077" cy="307777"/>
          </a:xfrm>
          <a:prstGeom prst="rect">
            <a:avLst/>
          </a:prstGeom>
          <a:noFill/>
        </p:spPr>
        <p:txBody>
          <a:bodyPr wrap="square" rtlCol="0">
            <a:spAutoFit/>
          </a:bodyPr>
          <a:lstStyle/>
          <a:p>
            <a:r>
              <a:rPr lang="en-US" b="1">
                <a:solidFill>
                  <a:srgbClr val="FF0000"/>
                </a:solidFill>
                <a:latin typeface="Calibri"/>
                <a:cs typeface="Calibri"/>
              </a:rPr>
              <a:t>CD0 = 0.021 </a:t>
            </a:r>
          </a:p>
        </p:txBody>
      </p:sp>
      <p:sp>
        <p:nvSpPr>
          <p:cNvPr id="34" name="TextBox 33">
            <a:extLst>
              <a:ext uri="{FF2B5EF4-FFF2-40B4-BE49-F238E27FC236}">
                <a16:creationId xmlns:a16="http://schemas.microsoft.com/office/drawing/2014/main" id="{E8775F59-828A-65B3-3C26-6D3B4B8FB6A3}"/>
              </a:ext>
            </a:extLst>
          </p:cNvPr>
          <p:cNvSpPr txBox="1"/>
          <p:nvPr/>
        </p:nvSpPr>
        <p:spPr>
          <a:xfrm rot="19955754">
            <a:off x="7419377" y="1854896"/>
            <a:ext cx="1274077" cy="307777"/>
          </a:xfrm>
          <a:prstGeom prst="rect">
            <a:avLst/>
          </a:prstGeom>
          <a:noFill/>
        </p:spPr>
        <p:txBody>
          <a:bodyPr wrap="square" rtlCol="0">
            <a:spAutoFit/>
          </a:bodyPr>
          <a:lstStyle/>
          <a:p>
            <a:r>
              <a:rPr lang="en-US" b="1">
                <a:solidFill>
                  <a:srgbClr val="FF0000"/>
                </a:solidFill>
                <a:latin typeface="Calibri"/>
                <a:cs typeface="Calibri"/>
              </a:rPr>
              <a:t>CD0 = 0.023 </a:t>
            </a:r>
          </a:p>
        </p:txBody>
      </p:sp>
      <p:sp>
        <p:nvSpPr>
          <p:cNvPr id="35" name="TextBox 34">
            <a:extLst>
              <a:ext uri="{FF2B5EF4-FFF2-40B4-BE49-F238E27FC236}">
                <a16:creationId xmlns:a16="http://schemas.microsoft.com/office/drawing/2014/main" id="{ED01BF82-7EAF-4F65-B676-FFCCA0485AD2}"/>
              </a:ext>
            </a:extLst>
          </p:cNvPr>
          <p:cNvSpPr txBox="1"/>
          <p:nvPr/>
        </p:nvSpPr>
        <p:spPr>
          <a:xfrm rot="19976401">
            <a:off x="7910510" y="2069975"/>
            <a:ext cx="1274077" cy="307777"/>
          </a:xfrm>
          <a:prstGeom prst="rect">
            <a:avLst/>
          </a:prstGeom>
          <a:noFill/>
        </p:spPr>
        <p:txBody>
          <a:bodyPr wrap="square" rtlCol="0">
            <a:spAutoFit/>
          </a:bodyPr>
          <a:lstStyle/>
          <a:p>
            <a:r>
              <a:rPr lang="en-US" b="1">
                <a:solidFill>
                  <a:srgbClr val="FF0000"/>
                </a:solidFill>
                <a:latin typeface="Calibri"/>
                <a:cs typeface="Calibri"/>
              </a:rPr>
              <a:t>CD0 = 0.025 </a:t>
            </a:r>
          </a:p>
        </p:txBody>
      </p:sp>
      <p:sp>
        <p:nvSpPr>
          <p:cNvPr id="24" name="TextBox 23">
            <a:extLst>
              <a:ext uri="{FF2B5EF4-FFF2-40B4-BE49-F238E27FC236}">
                <a16:creationId xmlns:a16="http://schemas.microsoft.com/office/drawing/2014/main" id="{A5BED251-A393-2544-F251-9AA9C0A6B4B8}"/>
              </a:ext>
            </a:extLst>
          </p:cNvPr>
          <p:cNvSpPr txBox="1"/>
          <p:nvPr/>
        </p:nvSpPr>
        <p:spPr>
          <a:xfrm>
            <a:off x="2576761" y="4424171"/>
            <a:ext cx="4814574" cy="307777"/>
          </a:xfrm>
          <a:prstGeom prst="rect">
            <a:avLst/>
          </a:prstGeom>
          <a:noFill/>
        </p:spPr>
        <p:txBody>
          <a:bodyPr wrap="square" lIns="91440" tIns="45720" rIns="91440" bIns="45720" rtlCol="0" anchor="t">
            <a:spAutoFit/>
          </a:bodyPr>
          <a:lstStyle/>
          <a:p>
            <a:r>
              <a:rPr lang="en-US">
                <a:latin typeface="Calibri"/>
                <a:cs typeface="Calibri"/>
              </a:rPr>
              <a:t>e = 0.8, VTAS = 110 knots, Average Mission Weight = 6,200 lbs</a:t>
            </a:r>
          </a:p>
        </p:txBody>
      </p:sp>
      <p:sp>
        <p:nvSpPr>
          <p:cNvPr id="3" name="Star: 5 Points 12">
            <a:extLst>
              <a:ext uri="{FF2B5EF4-FFF2-40B4-BE49-F238E27FC236}">
                <a16:creationId xmlns:a16="http://schemas.microsoft.com/office/drawing/2014/main" id="{211674CB-87F2-3BF6-A97D-E2343C4A680B}"/>
              </a:ext>
            </a:extLst>
          </p:cNvPr>
          <p:cNvSpPr/>
          <p:nvPr/>
        </p:nvSpPr>
        <p:spPr>
          <a:xfrm>
            <a:off x="5683610" y="1349747"/>
            <a:ext cx="286219" cy="23671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16F8"/>
              </a:solidFill>
              <a:latin typeface="Calibri"/>
              <a:cs typeface="Calibri"/>
            </a:endParaRPr>
          </a:p>
        </p:txBody>
      </p:sp>
    </p:spTree>
    <p:extLst>
      <p:ext uri="{BB962C8B-B14F-4D97-AF65-F5344CB8AC3E}">
        <p14:creationId xmlns:p14="http://schemas.microsoft.com/office/powerpoint/2010/main" val="330143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70BC92-37FD-78AF-6AAC-F5DE7B540F49}"/>
              </a:ext>
            </a:extLst>
          </p:cNvPr>
          <p:cNvPicPr>
            <a:picLocks noChangeAspect="1"/>
          </p:cNvPicPr>
          <p:nvPr/>
        </p:nvPicPr>
        <p:blipFill>
          <a:blip r:embed="rId2"/>
          <a:stretch>
            <a:fillRect/>
          </a:stretch>
        </p:blipFill>
        <p:spPr>
          <a:xfrm>
            <a:off x="2877897" y="1591278"/>
            <a:ext cx="5334000" cy="4000500"/>
          </a:xfrm>
          <a:prstGeom prst="rect">
            <a:avLst/>
          </a:prstGeom>
          <a:ln w="19050">
            <a:solidFill>
              <a:schemeClr val="tx1"/>
            </a:solidFill>
          </a:ln>
        </p:spPr>
      </p:pic>
      <p:sp>
        <p:nvSpPr>
          <p:cNvPr id="4" name="Footer Placeholder 3">
            <a:extLst>
              <a:ext uri="{FF2B5EF4-FFF2-40B4-BE49-F238E27FC236}">
                <a16:creationId xmlns:a16="http://schemas.microsoft.com/office/drawing/2014/main" id="{A2B3872A-36D0-A868-411C-E0E215B432CA}"/>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AC2E1176-3864-6B0D-01D5-FE853D03D4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13" name="TextBox 12">
            <a:extLst>
              <a:ext uri="{FF2B5EF4-FFF2-40B4-BE49-F238E27FC236}">
                <a16:creationId xmlns:a16="http://schemas.microsoft.com/office/drawing/2014/main" id="{E45DBFEC-99A9-3174-0B70-F019402B3ED5}"/>
              </a:ext>
            </a:extLst>
          </p:cNvPr>
          <p:cNvSpPr txBox="1"/>
          <p:nvPr/>
        </p:nvSpPr>
        <p:spPr>
          <a:xfrm rot="16200000">
            <a:off x="-1223096" y="2380494"/>
            <a:ext cx="2933219" cy="382512"/>
          </a:xfrm>
          <a:prstGeom prst="rect">
            <a:avLst/>
          </a:prstGeom>
          <a:noFill/>
        </p:spPr>
        <p:txBody>
          <a:bodyPr wrap="square" lIns="91440" tIns="45720" rIns="91440" bIns="45720" rtlCol="0" anchor="t">
            <a:spAutoFit/>
          </a:bodyPr>
          <a:lstStyle/>
          <a:p>
            <a:pPr algn="ctr"/>
            <a:r>
              <a:rPr lang="en-US" sz="1800" b="1">
                <a:latin typeface="Calibri"/>
                <a:cs typeface="Calibri"/>
              </a:rPr>
              <a:t>Wing Loading (</a:t>
            </a:r>
            <a:r>
              <a:rPr lang="en-US" sz="1800" b="1" err="1">
                <a:latin typeface="Calibri"/>
                <a:cs typeface="Calibri"/>
              </a:rPr>
              <a:t>lbs</a:t>
            </a:r>
            <a:r>
              <a:rPr lang="en-US" sz="1800" b="1">
                <a:latin typeface="Calibri"/>
                <a:cs typeface="Calibri"/>
              </a:rPr>
              <a:t>/ft^2)</a:t>
            </a:r>
            <a:endParaRPr lang="en-US" sz="1800" b="1"/>
          </a:p>
        </p:txBody>
      </p:sp>
      <p:sp>
        <p:nvSpPr>
          <p:cNvPr id="14" name="TextBox 13">
            <a:extLst>
              <a:ext uri="{FF2B5EF4-FFF2-40B4-BE49-F238E27FC236}">
                <a16:creationId xmlns:a16="http://schemas.microsoft.com/office/drawing/2014/main" id="{3F02BBF8-B557-D69B-4519-F924D5F86BF6}"/>
              </a:ext>
            </a:extLst>
          </p:cNvPr>
          <p:cNvSpPr txBox="1"/>
          <p:nvPr/>
        </p:nvSpPr>
        <p:spPr>
          <a:xfrm>
            <a:off x="-143980" y="4224136"/>
            <a:ext cx="959125" cy="314140"/>
          </a:xfrm>
          <a:prstGeom prst="rect">
            <a:avLst/>
          </a:prstGeom>
          <a:noFill/>
        </p:spPr>
        <p:txBody>
          <a:bodyPr wrap="square" rtlCol="0">
            <a:spAutoFit/>
          </a:bodyPr>
          <a:lstStyle/>
          <a:p>
            <a:pPr algn="r"/>
            <a:r>
              <a:rPr lang="en-US">
                <a:latin typeface="Calibri"/>
                <a:cs typeface="Calibri"/>
              </a:rPr>
              <a:t>22</a:t>
            </a:r>
          </a:p>
        </p:txBody>
      </p:sp>
      <p:sp>
        <p:nvSpPr>
          <p:cNvPr id="15" name="TextBox 14">
            <a:extLst>
              <a:ext uri="{FF2B5EF4-FFF2-40B4-BE49-F238E27FC236}">
                <a16:creationId xmlns:a16="http://schemas.microsoft.com/office/drawing/2014/main" id="{7B17C201-A230-9D4C-50B1-7D28AC4AA575}"/>
              </a:ext>
            </a:extLst>
          </p:cNvPr>
          <p:cNvSpPr txBox="1"/>
          <p:nvPr/>
        </p:nvSpPr>
        <p:spPr>
          <a:xfrm>
            <a:off x="-141986" y="3808713"/>
            <a:ext cx="959125" cy="314140"/>
          </a:xfrm>
          <a:prstGeom prst="rect">
            <a:avLst/>
          </a:prstGeom>
          <a:noFill/>
        </p:spPr>
        <p:txBody>
          <a:bodyPr wrap="square" rtlCol="0">
            <a:spAutoFit/>
          </a:bodyPr>
          <a:lstStyle/>
          <a:p>
            <a:pPr algn="r"/>
            <a:r>
              <a:rPr lang="en-US">
                <a:latin typeface="Calibri"/>
                <a:cs typeface="Calibri"/>
              </a:rPr>
              <a:t>24</a:t>
            </a:r>
          </a:p>
        </p:txBody>
      </p:sp>
      <p:sp>
        <p:nvSpPr>
          <p:cNvPr id="16" name="TextBox 15">
            <a:extLst>
              <a:ext uri="{FF2B5EF4-FFF2-40B4-BE49-F238E27FC236}">
                <a16:creationId xmlns:a16="http://schemas.microsoft.com/office/drawing/2014/main" id="{E9063F30-0104-6E36-67CB-2E414733EAA7}"/>
              </a:ext>
            </a:extLst>
          </p:cNvPr>
          <p:cNvSpPr txBox="1"/>
          <p:nvPr/>
        </p:nvSpPr>
        <p:spPr>
          <a:xfrm>
            <a:off x="-141985" y="3352472"/>
            <a:ext cx="959125" cy="314140"/>
          </a:xfrm>
          <a:prstGeom prst="rect">
            <a:avLst/>
          </a:prstGeom>
          <a:noFill/>
        </p:spPr>
        <p:txBody>
          <a:bodyPr wrap="square" rtlCol="0">
            <a:spAutoFit/>
          </a:bodyPr>
          <a:lstStyle/>
          <a:p>
            <a:pPr algn="r"/>
            <a:r>
              <a:rPr lang="en-US">
                <a:latin typeface="Calibri"/>
                <a:cs typeface="Calibri"/>
              </a:rPr>
              <a:t>26</a:t>
            </a:r>
          </a:p>
        </p:txBody>
      </p:sp>
      <p:sp>
        <p:nvSpPr>
          <p:cNvPr id="17" name="TextBox 16">
            <a:extLst>
              <a:ext uri="{FF2B5EF4-FFF2-40B4-BE49-F238E27FC236}">
                <a16:creationId xmlns:a16="http://schemas.microsoft.com/office/drawing/2014/main" id="{E4A22ECD-C8FD-3726-BCBB-408C3B96195E}"/>
              </a:ext>
            </a:extLst>
          </p:cNvPr>
          <p:cNvSpPr txBox="1"/>
          <p:nvPr/>
        </p:nvSpPr>
        <p:spPr>
          <a:xfrm>
            <a:off x="-141985" y="2927913"/>
            <a:ext cx="959125" cy="314140"/>
          </a:xfrm>
          <a:prstGeom prst="rect">
            <a:avLst/>
          </a:prstGeom>
          <a:noFill/>
        </p:spPr>
        <p:txBody>
          <a:bodyPr wrap="square" rtlCol="0">
            <a:spAutoFit/>
          </a:bodyPr>
          <a:lstStyle/>
          <a:p>
            <a:pPr algn="r"/>
            <a:r>
              <a:rPr lang="en-US">
                <a:latin typeface="Calibri"/>
                <a:cs typeface="Calibri"/>
              </a:rPr>
              <a:t>28</a:t>
            </a:r>
          </a:p>
        </p:txBody>
      </p:sp>
      <p:sp>
        <p:nvSpPr>
          <p:cNvPr id="18" name="TextBox 17">
            <a:extLst>
              <a:ext uri="{FF2B5EF4-FFF2-40B4-BE49-F238E27FC236}">
                <a16:creationId xmlns:a16="http://schemas.microsoft.com/office/drawing/2014/main" id="{1D19AA18-C7F7-8C57-929A-1D2D2BDD654B}"/>
              </a:ext>
            </a:extLst>
          </p:cNvPr>
          <p:cNvSpPr txBox="1"/>
          <p:nvPr/>
        </p:nvSpPr>
        <p:spPr>
          <a:xfrm>
            <a:off x="-141985" y="2445328"/>
            <a:ext cx="959125" cy="314140"/>
          </a:xfrm>
          <a:prstGeom prst="rect">
            <a:avLst/>
          </a:prstGeom>
          <a:noFill/>
        </p:spPr>
        <p:txBody>
          <a:bodyPr wrap="square" rtlCol="0">
            <a:spAutoFit/>
          </a:bodyPr>
          <a:lstStyle/>
          <a:p>
            <a:pPr algn="r"/>
            <a:r>
              <a:rPr lang="en-US">
                <a:latin typeface="Calibri"/>
                <a:cs typeface="Calibri"/>
              </a:rPr>
              <a:t>30</a:t>
            </a:r>
          </a:p>
        </p:txBody>
      </p:sp>
      <p:sp>
        <p:nvSpPr>
          <p:cNvPr id="19" name="TextBox 18">
            <a:extLst>
              <a:ext uri="{FF2B5EF4-FFF2-40B4-BE49-F238E27FC236}">
                <a16:creationId xmlns:a16="http://schemas.microsoft.com/office/drawing/2014/main" id="{2991080E-11FC-1A4B-E272-DCDEECF3ABAC}"/>
              </a:ext>
            </a:extLst>
          </p:cNvPr>
          <p:cNvSpPr txBox="1"/>
          <p:nvPr/>
        </p:nvSpPr>
        <p:spPr>
          <a:xfrm>
            <a:off x="-141985" y="2002834"/>
            <a:ext cx="959125" cy="314140"/>
          </a:xfrm>
          <a:prstGeom prst="rect">
            <a:avLst/>
          </a:prstGeom>
          <a:noFill/>
        </p:spPr>
        <p:txBody>
          <a:bodyPr wrap="square" rtlCol="0">
            <a:spAutoFit/>
          </a:bodyPr>
          <a:lstStyle/>
          <a:p>
            <a:pPr algn="r"/>
            <a:r>
              <a:rPr lang="en-US">
                <a:latin typeface="Calibri"/>
                <a:cs typeface="Calibri"/>
              </a:rPr>
              <a:t>32</a:t>
            </a:r>
          </a:p>
        </p:txBody>
      </p:sp>
      <p:sp>
        <p:nvSpPr>
          <p:cNvPr id="20" name="TextBox 19">
            <a:extLst>
              <a:ext uri="{FF2B5EF4-FFF2-40B4-BE49-F238E27FC236}">
                <a16:creationId xmlns:a16="http://schemas.microsoft.com/office/drawing/2014/main" id="{884AB66D-3DA2-0104-792F-AD83D247BC9D}"/>
              </a:ext>
            </a:extLst>
          </p:cNvPr>
          <p:cNvSpPr txBox="1"/>
          <p:nvPr/>
        </p:nvSpPr>
        <p:spPr>
          <a:xfrm>
            <a:off x="-143980" y="1518843"/>
            <a:ext cx="959125" cy="314140"/>
          </a:xfrm>
          <a:prstGeom prst="rect">
            <a:avLst/>
          </a:prstGeom>
          <a:noFill/>
        </p:spPr>
        <p:txBody>
          <a:bodyPr wrap="square" rtlCol="0">
            <a:spAutoFit/>
          </a:bodyPr>
          <a:lstStyle/>
          <a:p>
            <a:pPr algn="r"/>
            <a:r>
              <a:rPr lang="en-US">
                <a:latin typeface="Calibri"/>
                <a:cs typeface="Calibri"/>
              </a:rPr>
              <a:t>34</a:t>
            </a:r>
          </a:p>
        </p:txBody>
      </p:sp>
      <p:sp>
        <p:nvSpPr>
          <p:cNvPr id="21" name="TextBox 20">
            <a:extLst>
              <a:ext uri="{FF2B5EF4-FFF2-40B4-BE49-F238E27FC236}">
                <a16:creationId xmlns:a16="http://schemas.microsoft.com/office/drawing/2014/main" id="{6CDE9B78-4503-8B84-437B-EC41797B0DEC}"/>
              </a:ext>
            </a:extLst>
          </p:cNvPr>
          <p:cNvSpPr txBox="1"/>
          <p:nvPr/>
        </p:nvSpPr>
        <p:spPr>
          <a:xfrm>
            <a:off x="-143980" y="1041885"/>
            <a:ext cx="959125" cy="314140"/>
          </a:xfrm>
          <a:prstGeom prst="rect">
            <a:avLst/>
          </a:prstGeom>
          <a:noFill/>
        </p:spPr>
        <p:txBody>
          <a:bodyPr wrap="square" rtlCol="0">
            <a:spAutoFit/>
          </a:bodyPr>
          <a:lstStyle/>
          <a:p>
            <a:pPr algn="r"/>
            <a:r>
              <a:rPr lang="en-US">
                <a:latin typeface="Calibri"/>
                <a:cs typeface="Calibri"/>
              </a:rPr>
              <a:t>36</a:t>
            </a:r>
          </a:p>
        </p:txBody>
      </p:sp>
      <p:sp>
        <p:nvSpPr>
          <p:cNvPr id="22" name="TextBox 21">
            <a:extLst>
              <a:ext uri="{FF2B5EF4-FFF2-40B4-BE49-F238E27FC236}">
                <a16:creationId xmlns:a16="http://schemas.microsoft.com/office/drawing/2014/main" id="{834E0FE8-26AB-5E58-26E6-20AB969BCF22}"/>
              </a:ext>
            </a:extLst>
          </p:cNvPr>
          <p:cNvSpPr txBox="1"/>
          <p:nvPr/>
        </p:nvSpPr>
        <p:spPr>
          <a:xfrm>
            <a:off x="-152085" y="584935"/>
            <a:ext cx="959125" cy="314140"/>
          </a:xfrm>
          <a:prstGeom prst="rect">
            <a:avLst/>
          </a:prstGeom>
          <a:noFill/>
        </p:spPr>
        <p:txBody>
          <a:bodyPr wrap="square" rtlCol="0">
            <a:spAutoFit/>
          </a:bodyPr>
          <a:lstStyle/>
          <a:p>
            <a:pPr algn="r"/>
            <a:r>
              <a:rPr lang="en-US">
                <a:latin typeface="Calibri"/>
                <a:cs typeface="Calibri"/>
              </a:rPr>
              <a:t>38</a:t>
            </a:r>
          </a:p>
        </p:txBody>
      </p:sp>
      <p:sp>
        <p:nvSpPr>
          <p:cNvPr id="23" name="TextBox 22">
            <a:extLst>
              <a:ext uri="{FF2B5EF4-FFF2-40B4-BE49-F238E27FC236}">
                <a16:creationId xmlns:a16="http://schemas.microsoft.com/office/drawing/2014/main" id="{41451072-29B3-0EE6-C978-ACCC95C8BC90}"/>
              </a:ext>
            </a:extLst>
          </p:cNvPr>
          <p:cNvSpPr txBox="1"/>
          <p:nvPr/>
        </p:nvSpPr>
        <p:spPr>
          <a:xfrm>
            <a:off x="-143980" y="158925"/>
            <a:ext cx="959125" cy="314140"/>
          </a:xfrm>
          <a:prstGeom prst="rect">
            <a:avLst/>
          </a:prstGeom>
          <a:noFill/>
        </p:spPr>
        <p:txBody>
          <a:bodyPr wrap="square" rtlCol="0">
            <a:spAutoFit/>
          </a:bodyPr>
          <a:lstStyle/>
          <a:p>
            <a:pPr algn="r"/>
            <a:r>
              <a:rPr lang="en-US">
                <a:latin typeface="Calibri"/>
                <a:cs typeface="Calibri"/>
              </a:rPr>
              <a:t>40</a:t>
            </a:r>
          </a:p>
        </p:txBody>
      </p:sp>
      <p:sp>
        <p:nvSpPr>
          <p:cNvPr id="26" name="TextBox 25">
            <a:extLst>
              <a:ext uri="{FF2B5EF4-FFF2-40B4-BE49-F238E27FC236}">
                <a16:creationId xmlns:a16="http://schemas.microsoft.com/office/drawing/2014/main" id="{291D93AE-3D4E-7A6B-02FB-2CE783BE4AB5}"/>
              </a:ext>
            </a:extLst>
          </p:cNvPr>
          <p:cNvSpPr txBox="1"/>
          <p:nvPr/>
        </p:nvSpPr>
        <p:spPr>
          <a:xfrm rot="919218">
            <a:off x="1417170" y="3196280"/>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24</a:t>
            </a:r>
          </a:p>
        </p:txBody>
      </p:sp>
      <p:sp>
        <p:nvSpPr>
          <p:cNvPr id="27" name="TextBox 26">
            <a:extLst>
              <a:ext uri="{FF2B5EF4-FFF2-40B4-BE49-F238E27FC236}">
                <a16:creationId xmlns:a16="http://schemas.microsoft.com/office/drawing/2014/main" id="{D20A3819-5CA0-260C-51E3-03771011DE26}"/>
              </a:ext>
            </a:extLst>
          </p:cNvPr>
          <p:cNvSpPr txBox="1"/>
          <p:nvPr/>
        </p:nvSpPr>
        <p:spPr>
          <a:xfrm rot="919218">
            <a:off x="2431005" y="2557854"/>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28</a:t>
            </a:r>
          </a:p>
        </p:txBody>
      </p:sp>
      <p:sp>
        <p:nvSpPr>
          <p:cNvPr id="28" name="TextBox 27">
            <a:extLst>
              <a:ext uri="{FF2B5EF4-FFF2-40B4-BE49-F238E27FC236}">
                <a16:creationId xmlns:a16="http://schemas.microsoft.com/office/drawing/2014/main" id="{F71D96E3-E065-32E8-83AB-6BCFF06A505E}"/>
              </a:ext>
            </a:extLst>
          </p:cNvPr>
          <p:cNvSpPr txBox="1"/>
          <p:nvPr/>
        </p:nvSpPr>
        <p:spPr>
          <a:xfrm rot="919218">
            <a:off x="3508978" y="1913824"/>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32</a:t>
            </a:r>
          </a:p>
        </p:txBody>
      </p:sp>
      <p:sp>
        <p:nvSpPr>
          <p:cNvPr id="29" name="TextBox 28">
            <a:extLst>
              <a:ext uri="{FF2B5EF4-FFF2-40B4-BE49-F238E27FC236}">
                <a16:creationId xmlns:a16="http://schemas.microsoft.com/office/drawing/2014/main" id="{98A28954-3C59-30DC-5480-C972FE1702B3}"/>
              </a:ext>
            </a:extLst>
          </p:cNvPr>
          <p:cNvSpPr txBox="1"/>
          <p:nvPr/>
        </p:nvSpPr>
        <p:spPr>
          <a:xfrm rot="919218">
            <a:off x="4540518" y="1207283"/>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36</a:t>
            </a:r>
          </a:p>
        </p:txBody>
      </p:sp>
      <p:sp>
        <p:nvSpPr>
          <p:cNvPr id="30" name="TextBox 29">
            <a:extLst>
              <a:ext uri="{FF2B5EF4-FFF2-40B4-BE49-F238E27FC236}">
                <a16:creationId xmlns:a16="http://schemas.microsoft.com/office/drawing/2014/main" id="{D1A0BA98-BFB6-D64B-1228-36C3DC280FEA}"/>
              </a:ext>
            </a:extLst>
          </p:cNvPr>
          <p:cNvSpPr txBox="1"/>
          <p:nvPr/>
        </p:nvSpPr>
        <p:spPr>
          <a:xfrm rot="919218">
            <a:off x="5445634" y="513121"/>
            <a:ext cx="893784" cy="312386"/>
          </a:xfrm>
          <a:prstGeom prst="rect">
            <a:avLst/>
          </a:prstGeom>
          <a:noFill/>
        </p:spPr>
        <p:txBody>
          <a:bodyPr wrap="square" rtlCol="0">
            <a:spAutoFit/>
          </a:bodyPr>
          <a:lstStyle/>
          <a:p>
            <a:r>
              <a:rPr lang="en-US" b="1">
                <a:solidFill>
                  <a:srgbClr val="0016F8"/>
                </a:solidFill>
                <a:latin typeface="Calibri"/>
                <a:ea typeface="Calibri" panose="020F0502020204030204" pitchFamily="34" charset="0"/>
                <a:cs typeface="Calibri"/>
              </a:rPr>
              <a:t>AR = 40</a:t>
            </a:r>
          </a:p>
        </p:txBody>
      </p:sp>
      <p:sp>
        <p:nvSpPr>
          <p:cNvPr id="31" name="TextBox 30">
            <a:extLst>
              <a:ext uri="{FF2B5EF4-FFF2-40B4-BE49-F238E27FC236}">
                <a16:creationId xmlns:a16="http://schemas.microsoft.com/office/drawing/2014/main" id="{B410B32B-6049-BC51-3F07-A7D4C98B6E54}"/>
              </a:ext>
            </a:extLst>
          </p:cNvPr>
          <p:cNvSpPr txBox="1"/>
          <p:nvPr/>
        </p:nvSpPr>
        <p:spPr>
          <a:xfrm rot="19596000">
            <a:off x="4731490" y="2165338"/>
            <a:ext cx="1274077" cy="307777"/>
          </a:xfrm>
          <a:prstGeom prst="rect">
            <a:avLst/>
          </a:prstGeom>
          <a:noFill/>
        </p:spPr>
        <p:txBody>
          <a:bodyPr wrap="square" rtlCol="0">
            <a:spAutoFit/>
          </a:bodyPr>
          <a:lstStyle/>
          <a:p>
            <a:r>
              <a:rPr lang="en-US" b="1">
                <a:solidFill>
                  <a:srgbClr val="FF0000"/>
                </a:solidFill>
                <a:latin typeface="Calibri"/>
                <a:cs typeface="Calibri"/>
              </a:rPr>
              <a:t>CD0 = 0.017 </a:t>
            </a:r>
          </a:p>
        </p:txBody>
      </p:sp>
      <p:sp>
        <p:nvSpPr>
          <p:cNvPr id="32" name="TextBox 31">
            <a:extLst>
              <a:ext uri="{FF2B5EF4-FFF2-40B4-BE49-F238E27FC236}">
                <a16:creationId xmlns:a16="http://schemas.microsoft.com/office/drawing/2014/main" id="{B98DFA6A-C798-B413-AA55-78D1C2BF325A}"/>
              </a:ext>
            </a:extLst>
          </p:cNvPr>
          <p:cNvSpPr txBox="1"/>
          <p:nvPr/>
        </p:nvSpPr>
        <p:spPr>
          <a:xfrm rot="19667545">
            <a:off x="6406828" y="1214929"/>
            <a:ext cx="1274077" cy="307777"/>
          </a:xfrm>
          <a:prstGeom prst="rect">
            <a:avLst/>
          </a:prstGeom>
          <a:noFill/>
        </p:spPr>
        <p:txBody>
          <a:bodyPr wrap="square" rtlCol="0">
            <a:spAutoFit/>
          </a:bodyPr>
          <a:lstStyle/>
          <a:p>
            <a:r>
              <a:rPr lang="en-US" b="1">
                <a:solidFill>
                  <a:srgbClr val="FF0000"/>
                </a:solidFill>
                <a:latin typeface="Calibri"/>
                <a:cs typeface="Calibri"/>
              </a:rPr>
              <a:t>CD0 = 0.019 </a:t>
            </a:r>
          </a:p>
        </p:txBody>
      </p:sp>
      <p:sp>
        <p:nvSpPr>
          <p:cNvPr id="33" name="TextBox 32">
            <a:extLst>
              <a:ext uri="{FF2B5EF4-FFF2-40B4-BE49-F238E27FC236}">
                <a16:creationId xmlns:a16="http://schemas.microsoft.com/office/drawing/2014/main" id="{DC30A009-CE5A-B94B-2229-49AF98D4BF00}"/>
              </a:ext>
            </a:extLst>
          </p:cNvPr>
          <p:cNvSpPr txBox="1"/>
          <p:nvPr/>
        </p:nvSpPr>
        <p:spPr>
          <a:xfrm rot="19708177">
            <a:off x="6896345" y="1558355"/>
            <a:ext cx="1274077" cy="307777"/>
          </a:xfrm>
          <a:prstGeom prst="rect">
            <a:avLst/>
          </a:prstGeom>
          <a:noFill/>
        </p:spPr>
        <p:txBody>
          <a:bodyPr wrap="square" rtlCol="0">
            <a:spAutoFit/>
          </a:bodyPr>
          <a:lstStyle/>
          <a:p>
            <a:r>
              <a:rPr lang="en-US" b="1">
                <a:solidFill>
                  <a:srgbClr val="FF0000"/>
                </a:solidFill>
                <a:latin typeface="Calibri"/>
                <a:cs typeface="Calibri"/>
              </a:rPr>
              <a:t>CD0 = 0.021 </a:t>
            </a:r>
          </a:p>
        </p:txBody>
      </p:sp>
      <p:sp>
        <p:nvSpPr>
          <p:cNvPr id="34" name="TextBox 33">
            <a:extLst>
              <a:ext uri="{FF2B5EF4-FFF2-40B4-BE49-F238E27FC236}">
                <a16:creationId xmlns:a16="http://schemas.microsoft.com/office/drawing/2014/main" id="{E8775F59-828A-65B3-3C26-6D3B4B8FB6A3}"/>
              </a:ext>
            </a:extLst>
          </p:cNvPr>
          <p:cNvSpPr txBox="1"/>
          <p:nvPr/>
        </p:nvSpPr>
        <p:spPr>
          <a:xfrm rot="19955754">
            <a:off x="7419377" y="1854896"/>
            <a:ext cx="1274077" cy="307777"/>
          </a:xfrm>
          <a:prstGeom prst="rect">
            <a:avLst/>
          </a:prstGeom>
          <a:noFill/>
        </p:spPr>
        <p:txBody>
          <a:bodyPr wrap="square" rtlCol="0">
            <a:spAutoFit/>
          </a:bodyPr>
          <a:lstStyle/>
          <a:p>
            <a:r>
              <a:rPr lang="en-US" b="1">
                <a:solidFill>
                  <a:srgbClr val="FF0000"/>
                </a:solidFill>
                <a:latin typeface="Calibri"/>
                <a:cs typeface="Calibri"/>
              </a:rPr>
              <a:t>CD0 = 0.023 </a:t>
            </a:r>
          </a:p>
        </p:txBody>
      </p:sp>
      <p:sp>
        <p:nvSpPr>
          <p:cNvPr id="35" name="TextBox 34">
            <a:extLst>
              <a:ext uri="{FF2B5EF4-FFF2-40B4-BE49-F238E27FC236}">
                <a16:creationId xmlns:a16="http://schemas.microsoft.com/office/drawing/2014/main" id="{ED01BF82-7EAF-4F65-B676-FFCCA0485AD2}"/>
              </a:ext>
            </a:extLst>
          </p:cNvPr>
          <p:cNvSpPr txBox="1"/>
          <p:nvPr/>
        </p:nvSpPr>
        <p:spPr>
          <a:xfrm rot="19976401">
            <a:off x="7910510" y="2069975"/>
            <a:ext cx="1274077" cy="307777"/>
          </a:xfrm>
          <a:prstGeom prst="rect">
            <a:avLst/>
          </a:prstGeom>
          <a:noFill/>
        </p:spPr>
        <p:txBody>
          <a:bodyPr wrap="square" rtlCol="0">
            <a:spAutoFit/>
          </a:bodyPr>
          <a:lstStyle/>
          <a:p>
            <a:r>
              <a:rPr lang="en-US" b="1">
                <a:solidFill>
                  <a:srgbClr val="FF0000"/>
                </a:solidFill>
                <a:latin typeface="Calibri"/>
                <a:cs typeface="Calibri"/>
              </a:rPr>
              <a:t>CD0 = 0.025 </a:t>
            </a:r>
          </a:p>
        </p:txBody>
      </p:sp>
      <p:sp>
        <p:nvSpPr>
          <p:cNvPr id="24" name="TextBox 23">
            <a:extLst>
              <a:ext uri="{FF2B5EF4-FFF2-40B4-BE49-F238E27FC236}">
                <a16:creationId xmlns:a16="http://schemas.microsoft.com/office/drawing/2014/main" id="{A5BED251-A393-2544-F251-9AA9C0A6B4B8}"/>
              </a:ext>
            </a:extLst>
          </p:cNvPr>
          <p:cNvSpPr txBox="1"/>
          <p:nvPr/>
        </p:nvSpPr>
        <p:spPr>
          <a:xfrm>
            <a:off x="2576761" y="4424171"/>
            <a:ext cx="4814574" cy="307777"/>
          </a:xfrm>
          <a:prstGeom prst="rect">
            <a:avLst/>
          </a:prstGeom>
          <a:noFill/>
        </p:spPr>
        <p:txBody>
          <a:bodyPr wrap="square" lIns="91440" tIns="45720" rIns="91440" bIns="45720" rtlCol="0" anchor="t">
            <a:spAutoFit/>
          </a:bodyPr>
          <a:lstStyle/>
          <a:p>
            <a:r>
              <a:rPr lang="en-US">
                <a:latin typeface="Calibri"/>
                <a:cs typeface="Calibri"/>
              </a:rPr>
              <a:t>e = 0.8, VTAS = 110 knots, Average Mission Weight = 6,200 lbs</a:t>
            </a:r>
          </a:p>
        </p:txBody>
      </p:sp>
      <p:sp>
        <p:nvSpPr>
          <p:cNvPr id="3" name="Star: 5 Points 12">
            <a:extLst>
              <a:ext uri="{FF2B5EF4-FFF2-40B4-BE49-F238E27FC236}">
                <a16:creationId xmlns:a16="http://schemas.microsoft.com/office/drawing/2014/main" id="{211674CB-87F2-3BF6-A97D-E2343C4A680B}"/>
              </a:ext>
            </a:extLst>
          </p:cNvPr>
          <p:cNvSpPr/>
          <p:nvPr/>
        </p:nvSpPr>
        <p:spPr>
          <a:xfrm>
            <a:off x="5698850" y="1364740"/>
            <a:ext cx="286219" cy="23671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16F8"/>
              </a:solidFill>
              <a:latin typeface="Calibri"/>
              <a:cs typeface="Calibri"/>
            </a:endParaRPr>
          </a:p>
        </p:txBody>
      </p:sp>
      <p:sp>
        <p:nvSpPr>
          <p:cNvPr id="9" name="Star: 5 Points 12">
            <a:extLst>
              <a:ext uri="{FF2B5EF4-FFF2-40B4-BE49-F238E27FC236}">
                <a16:creationId xmlns:a16="http://schemas.microsoft.com/office/drawing/2014/main" id="{7EA66A67-76A4-8506-95DA-973F61E5A04F}"/>
              </a:ext>
            </a:extLst>
          </p:cNvPr>
          <p:cNvSpPr/>
          <p:nvPr/>
        </p:nvSpPr>
        <p:spPr>
          <a:xfrm>
            <a:off x="4013772" y="2291968"/>
            <a:ext cx="286219" cy="23671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16F8"/>
              </a:solidFill>
              <a:latin typeface="Calibri"/>
              <a:cs typeface="Calibri"/>
            </a:endParaRPr>
          </a:p>
        </p:txBody>
      </p:sp>
      <p:sp>
        <p:nvSpPr>
          <p:cNvPr id="2" name="TextBox 1">
            <a:extLst>
              <a:ext uri="{FF2B5EF4-FFF2-40B4-BE49-F238E27FC236}">
                <a16:creationId xmlns:a16="http://schemas.microsoft.com/office/drawing/2014/main" id="{A9297E67-DDB0-8715-A31D-09BB4A40A107}"/>
              </a:ext>
            </a:extLst>
          </p:cNvPr>
          <p:cNvSpPr txBox="1"/>
          <p:nvPr/>
        </p:nvSpPr>
        <p:spPr>
          <a:xfrm rot="19667545">
            <a:off x="6559228" y="1367329"/>
            <a:ext cx="1274077" cy="307777"/>
          </a:xfrm>
          <a:prstGeom prst="rect">
            <a:avLst/>
          </a:prstGeom>
          <a:noFill/>
        </p:spPr>
        <p:txBody>
          <a:bodyPr wrap="square" rtlCol="0">
            <a:spAutoFit/>
          </a:bodyPr>
          <a:lstStyle/>
          <a:p>
            <a:r>
              <a:rPr lang="en-US" b="1">
                <a:solidFill>
                  <a:srgbClr val="FF0000"/>
                </a:solidFill>
                <a:latin typeface="Calibri"/>
                <a:cs typeface="Calibri"/>
              </a:rPr>
              <a:t>CD0 = 0.019 </a:t>
            </a:r>
          </a:p>
        </p:txBody>
      </p:sp>
      <p:sp>
        <p:nvSpPr>
          <p:cNvPr id="11" name="TextBox 10">
            <a:extLst>
              <a:ext uri="{FF2B5EF4-FFF2-40B4-BE49-F238E27FC236}">
                <a16:creationId xmlns:a16="http://schemas.microsoft.com/office/drawing/2014/main" id="{14A21BD5-FC5E-97A5-2AB5-4DF7E44DEA06}"/>
              </a:ext>
            </a:extLst>
          </p:cNvPr>
          <p:cNvSpPr txBox="1"/>
          <p:nvPr/>
        </p:nvSpPr>
        <p:spPr>
          <a:xfrm rot="19708177">
            <a:off x="7048745" y="1710755"/>
            <a:ext cx="1274077" cy="307777"/>
          </a:xfrm>
          <a:prstGeom prst="rect">
            <a:avLst/>
          </a:prstGeom>
          <a:noFill/>
        </p:spPr>
        <p:txBody>
          <a:bodyPr wrap="square" rtlCol="0">
            <a:spAutoFit/>
          </a:bodyPr>
          <a:lstStyle/>
          <a:p>
            <a:r>
              <a:rPr lang="en-US" b="1">
                <a:solidFill>
                  <a:srgbClr val="FF0000"/>
                </a:solidFill>
                <a:latin typeface="Calibri"/>
                <a:cs typeface="Calibri"/>
              </a:rPr>
              <a:t>CD0 = 0.021 </a:t>
            </a:r>
          </a:p>
        </p:txBody>
      </p:sp>
    </p:spTree>
    <p:extLst>
      <p:ext uri="{BB962C8B-B14F-4D97-AF65-F5344CB8AC3E}">
        <p14:creationId xmlns:p14="http://schemas.microsoft.com/office/powerpoint/2010/main" val="2706376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2B3872A-36D0-A868-411C-E0E215B432CA}"/>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AC2E1176-3864-6B0D-01D5-FE853D03D4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grpSp>
        <p:nvGrpSpPr>
          <p:cNvPr id="10" name="Group 9">
            <a:extLst>
              <a:ext uri="{FF2B5EF4-FFF2-40B4-BE49-F238E27FC236}">
                <a16:creationId xmlns:a16="http://schemas.microsoft.com/office/drawing/2014/main" id="{9120B17D-D8D5-A2E0-96D2-0FE1F1BE7C8A}"/>
              </a:ext>
            </a:extLst>
          </p:cNvPr>
          <p:cNvGrpSpPr/>
          <p:nvPr/>
        </p:nvGrpSpPr>
        <p:grpSpPr>
          <a:xfrm>
            <a:off x="938084" y="134753"/>
            <a:ext cx="7267831" cy="4591317"/>
            <a:chOff x="1625153" y="390315"/>
            <a:chExt cx="6115049" cy="4328182"/>
          </a:xfrm>
        </p:grpSpPr>
        <p:pic>
          <p:nvPicPr>
            <p:cNvPr id="36" name="Picture 35">
              <a:extLst>
                <a:ext uri="{FF2B5EF4-FFF2-40B4-BE49-F238E27FC236}">
                  <a16:creationId xmlns:a16="http://schemas.microsoft.com/office/drawing/2014/main" id="{00C36A5C-707C-647E-2332-E249A963ED89}"/>
                </a:ext>
              </a:extLst>
            </p:cNvPr>
            <p:cNvPicPr>
              <a:picLocks noChangeAspect="1"/>
            </p:cNvPicPr>
            <p:nvPr/>
          </p:nvPicPr>
          <p:blipFill rotWithShape="1">
            <a:blip r:embed="rId2"/>
            <a:srcRect t="5732"/>
            <a:stretch/>
          </p:blipFill>
          <p:spPr>
            <a:xfrm>
              <a:off x="1625153" y="390315"/>
              <a:ext cx="6115049" cy="4328182"/>
            </a:xfrm>
            <a:prstGeom prst="rect">
              <a:avLst/>
            </a:prstGeom>
          </p:spPr>
        </p:pic>
        <p:sp>
          <p:nvSpPr>
            <p:cNvPr id="3" name="TextBox 2">
              <a:extLst>
                <a:ext uri="{FF2B5EF4-FFF2-40B4-BE49-F238E27FC236}">
                  <a16:creationId xmlns:a16="http://schemas.microsoft.com/office/drawing/2014/main" id="{F485D90F-2301-A22C-29B6-5B578ACDF175}"/>
                </a:ext>
              </a:extLst>
            </p:cNvPr>
            <p:cNvSpPr txBox="1"/>
            <p:nvPr/>
          </p:nvSpPr>
          <p:spPr>
            <a:xfrm rot="16200000">
              <a:off x="1151049" y="2135190"/>
              <a:ext cx="1559551" cy="2994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rPr>
                <a:t>Lift Coefficient</a:t>
              </a:r>
            </a:p>
          </p:txBody>
        </p:sp>
        <p:sp>
          <p:nvSpPr>
            <p:cNvPr id="6" name="TextBox 5">
              <a:extLst>
                <a:ext uri="{FF2B5EF4-FFF2-40B4-BE49-F238E27FC236}">
                  <a16:creationId xmlns:a16="http://schemas.microsoft.com/office/drawing/2014/main" id="{F4B63AE3-C3AD-8F33-557E-1017D668C0F5}"/>
                </a:ext>
              </a:extLst>
            </p:cNvPr>
            <p:cNvSpPr txBox="1"/>
            <p:nvPr/>
          </p:nvSpPr>
          <p:spPr>
            <a:xfrm>
              <a:off x="3712738" y="4379943"/>
              <a:ext cx="193987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rPr>
                <a:t>Wing Loading (</a:t>
              </a:r>
              <a:r>
                <a:rPr lang="en-US" sz="1600" b="1" err="1">
                  <a:latin typeface="Calibri"/>
                </a:rPr>
                <a:t>lb</a:t>
              </a:r>
              <a:r>
                <a:rPr lang="en-US" sz="1600" b="1">
                  <a:latin typeface="Calibri"/>
                </a:rPr>
                <a:t>/ft</a:t>
              </a:r>
              <a:r>
                <a:rPr lang="en-US" sz="1600" b="1" baseline="30000">
                  <a:latin typeface="Calibri"/>
                </a:rPr>
                <a:t>2</a:t>
              </a:r>
              <a:r>
                <a:rPr lang="en-US" sz="1600" b="1">
                  <a:latin typeface="Calibri"/>
                </a:rPr>
                <a:t>)</a:t>
              </a:r>
            </a:p>
          </p:txBody>
        </p:sp>
        <p:sp>
          <p:nvSpPr>
            <p:cNvPr id="7" name="TextBox 6">
              <a:extLst>
                <a:ext uri="{FF2B5EF4-FFF2-40B4-BE49-F238E27FC236}">
                  <a16:creationId xmlns:a16="http://schemas.microsoft.com/office/drawing/2014/main" id="{ABE0E01F-4977-0108-1C79-4CD5A60FA07A}"/>
                </a:ext>
              </a:extLst>
            </p:cNvPr>
            <p:cNvSpPr txBox="1"/>
            <p:nvPr/>
          </p:nvSpPr>
          <p:spPr>
            <a:xfrm rot="20134230">
              <a:off x="4140897" y="2095977"/>
              <a:ext cx="150924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Max-Weight Cruise</a:t>
              </a:r>
            </a:p>
          </p:txBody>
        </p:sp>
        <p:sp>
          <p:nvSpPr>
            <p:cNvPr id="8" name="TextBox 7">
              <a:extLst>
                <a:ext uri="{FF2B5EF4-FFF2-40B4-BE49-F238E27FC236}">
                  <a16:creationId xmlns:a16="http://schemas.microsoft.com/office/drawing/2014/main" id="{09C629DA-C079-1832-0F1A-57D3725629EE}"/>
                </a:ext>
              </a:extLst>
            </p:cNvPr>
            <p:cNvSpPr txBox="1"/>
            <p:nvPr/>
          </p:nvSpPr>
          <p:spPr>
            <a:xfrm rot="21060000">
              <a:off x="4372779" y="3387451"/>
              <a:ext cx="17688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Min-Weight Cruise</a:t>
              </a:r>
            </a:p>
          </p:txBody>
        </p:sp>
        <p:sp>
          <p:nvSpPr>
            <p:cNvPr id="9" name="TextBox 8">
              <a:extLst>
                <a:ext uri="{FF2B5EF4-FFF2-40B4-BE49-F238E27FC236}">
                  <a16:creationId xmlns:a16="http://schemas.microsoft.com/office/drawing/2014/main" id="{02326DA4-C8DC-F07C-FEA1-982E34ED0966}"/>
                </a:ext>
              </a:extLst>
            </p:cNvPr>
            <p:cNvSpPr txBox="1"/>
            <p:nvPr/>
          </p:nvSpPr>
          <p:spPr>
            <a:xfrm rot="20537988">
              <a:off x="4277392" y="2807517"/>
              <a:ext cx="10287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Calibri"/>
                </a:rPr>
                <a:t>Average Cruise</a:t>
              </a:r>
            </a:p>
          </p:txBody>
        </p:sp>
        <p:sp>
          <p:nvSpPr>
            <p:cNvPr id="25" name="Star: 5 Points 12">
              <a:extLst>
                <a:ext uri="{FF2B5EF4-FFF2-40B4-BE49-F238E27FC236}">
                  <a16:creationId xmlns:a16="http://schemas.microsoft.com/office/drawing/2014/main" id="{63261F4C-A99D-562A-6DBA-57017A2C8A61}"/>
                </a:ext>
              </a:extLst>
            </p:cNvPr>
            <p:cNvSpPr/>
            <p:nvPr/>
          </p:nvSpPr>
          <p:spPr>
            <a:xfrm>
              <a:off x="5293234" y="2684825"/>
              <a:ext cx="286219" cy="23671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16F8"/>
                </a:solidFill>
                <a:latin typeface="Calibri"/>
                <a:cs typeface="Calibri"/>
              </a:endParaRPr>
            </a:p>
          </p:txBody>
        </p:sp>
      </p:grpSp>
    </p:spTree>
    <p:extLst>
      <p:ext uri="{BB962C8B-B14F-4D97-AF65-F5344CB8AC3E}">
        <p14:creationId xmlns:p14="http://schemas.microsoft.com/office/powerpoint/2010/main" val="1825971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C0EF-26B7-8563-A5D6-72CE7F3385EA}"/>
              </a:ext>
            </a:extLst>
          </p:cNvPr>
          <p:cNvSpPr>
            <a:spLocks noGrp="1"/>
          </p:cNvSpPr>
          <p:nvPr>
            <p:ph type="title"/>
          </p:nvPr>
        </p:nvSpPr>
        <p:spPr>
          <a:xfrm>
            <a:off x="342900" y="445769"/>
            <a:ext cx="2400300" cy="1417320"/>
          </a:xfrm>
        </p:spPr>
        <p:txBody>
          <a:bodyPr/>
          <a:lstStyle/>
          <a:p>
            <a:pPr algn="ctr"/>
            <a:r>
              <a:rPr lang="en-US"/>
              <a:t>Outline</a:t>
            </a:r>
          </a:p>
        </p:txBody>
      </p:sp>
      <p:sp>
        <p:nvSpPr>
          <p:cNvPr id="5" name="Google Shape;115;p16">
            <a:extLst>
              <a:ext uri="{FF2B5EF4-FFF2-40B4-BE49-F238E27FC236}">
                <a16:creationId xmlns:a16="http://schemas.microsoft.com/office/drawing/2014/main" id="{1D184F5F-7D20-03F0-9CD3-14520B4F4B89}"/>
              </a:ext>
            </a:extLst>
          </p:cNvPr>
          <p:cNvSpPr txBox="1">
            <a:spLocks/>
          </p:cNvSpPr>
          <p:nvPr/>
        </p:nvSpPr>
        <p:spPr>
          <a:xfrm>
            <a:off x="3624233" y="608025"/>
            <a:ext cx="3427817" cy="4083717"/>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nSpc>
                <a:spcPct val="100000"/>
              </a:lnSpc>
              <a:buSzPct val="100000"/>
              <a:buNone/>
              <a:tabLst>
                <a:tab pos="4343400" algn="r"/>
              </a:tabLst>
            </a:pPr>
            <a:r>
              <a:rPr lang="en"/>
              <a:t>Project Objectives &amp; Schedule </a:t>
            </a:r>
            <a:endParaRPr lang="en-US" sz="2400"/>
          </a:p>
          <a:p>
            <a:pPr marL="114300" indent="0">
              <a:lnSpc>
                <a:spcPct val="100000"/>
              </a:lnSpc>
              <a:buSzPct val="100000"/>
              <a:buNone/>
              <a:tabLst>
                <a:tab pos="4343400" algn="r"/>
              </a:tabLst>
            </a:pPr>
            <a:r>
              <a:rPr lang="en"/>
              <a:t>Mission Design</a:t>
            </a:r>
            <a:endParaRPr lang="en" sz="2400"/>
          </a:p>
          <a:p>
            <a:pPr marL="114300" indent="0">
              <a:lnSpc>
                <a:spcPct val="100000"/>
              </a:lnSpc>
              <a:buNone/>
              <a:tabLst>
                <a:tab pos="4343400" algn="r"/>
              </a:tabLst>
            </a:pPr>
            <a:r>
              <a:rPr lang="en"/>
              <a:t>Sizing Inputs</a:t>
            </a:r>
            <a:endParaRPr lang="en" sz="2400"/>
          </a:p>
          <a:p>
            <a:pPr marL="114300" indent="0">
              <a:lnSpc>
                <a:spcPct val="100000"/>
              </a:lnSpc>
              <a:buSzPct val="100000"/>
              <a:buNone/>
              <a:tabLst>
                <a:tab pos="4343400" algn="r"/>
              </a:tabLst>
            </a:pPr>
            <a:r>
              <a:rPr lang="en"/>
              <a:t>Sizing Results </a:t>
            </a:r>
          </a:p>
          <a:p>
            <a:pPr marL="114300" indent="0">
              <a:lnSpc>
                <a:spcPct val="100000"/>
              </a:lnSpc>
              <a:buSzPct val="100000"/>
              <a:buNone/>
              <a:tabLst>
                <a:tab pos="4343400" algn="r"/>
              </a:tabLst>
            </a:pPr>
            <a:r>
              <a:rPr lang="en"/>
              <a:t>Aircraft Configuration</a:t>
            </a:r>
          </a:p>
          <a:p>
            <a:pPr marL="114300" indent="0">
              <a:lnSpc>
                <a:spcPct val="100000"/>
              </a:lnSpc>
              <a:buSzPct val="100000"/>
              <a:buNone/>
              <a:tabLst>
                <a:tab pos="4343400" algn="r"/>
              </a:tabLst>
            </a:pPr>
            <a:r>
              <a:rPr lang="en"/>
              <a:t>Anticipated Risks</a:t>
            </a:r>
          </a:p>
          <a:p>
            <a:pPr marL="114300" indent="0">
              <a:lnSpc>
                <a:spcPct val="100000"/>
              </a:lnSpc>
              <a:buSzPct val="100000"/>
              <a:buNone/>
              <a:tabLst>
                <a:tab pos="4343400" algn="r"/>
              </a:tabLst>
            </a:pPr>
            <a:r>
              <a:rPr lang="en"/>
              <a:t>Future Milestones	</a:t>
            </a:r>
          </a:p>
          <a:p>
            <a:pPr marL="114300" indent="0">
              <a:lnSpc>
                <a:spcPct val="100000"/>
              </a:lnSpc>
              <a:buSzPct val="100000"/>
              <a:buNone/>
              <a:tabLst>
                <a:tab pos="4343400" algn="r"/>
              </a:tabLst>
            </a:pPr>
            <a:r>
              <a:rPr lang="en"/>
              <a:t>Summary</a:t>
            </a:r>
            <a:endParaRPr lang="en" sz="1800"/>
          </a:p>
        </p:txBody>
      </p:sp>
      <p:sp>
        <p:nvSpPr>
          <p:cNvPr id="10" name="Footer Placeholder 4">
            <a:extLst>
              <a:ext uri="{FF2B5EF4-FFF2-40B4-BE49-F238E27FC236}">
                <a16:creationId xmlns:a16="http://schemas.microsoft.com/office/drawing/2014/main" id="{AA390D73-E857-ED0A-38B0-3A04EF1FC8D2}"/>
              </a:ext>
            </a:extLst>
          </p:cNvPr>
          <p:cNvSpPr>
            <a:spLocks noGrp="1"/>
          </p:cNvSpPr>
          <p:nvPr>
            <p:ph type="ftr" idx="11"/>
          </p:nvPr>
        </p:nvSpPr>
        <p:spPr>
          <a:xfrm>
            <a:off x="2764639" y="4844839"/>
            <a:ext cx="3617100" cy="273900"/>
          </a:xfrm>
        </p:spPr>
        <p:txBody>
          <a:bodyPr/>
          <a:lstStyle/>
          <a:p>
            <a:pPr algn="ctr"/>
            <a:r>
              <a:rPr lang="en-US"/>
              <a:t>Jack </a:t>
            </a:r>
            <a:r>
              <a:rPr lang="en-US" err="1"/>
              <a:t>Sann</a:t>
            </a:r>
            <a:endParaRPr lang="en-US"/>
          </a:p>
        </p:txBody>
      </p:sp>
      <p:sp>
        <p:nvSpPr>
          <p:cNvPr id="11" name="Slide Number Placeholder 6">
            <a:extLst>
              <a:ext uri="{FF2B5EF4-FFF2-40B4-BE49-F238E27FC236}">
                <a16:creationId xmlns:a16="http://schemas.microsoft.com/office/drawing/2014/main" id="{EF0C8382-D1C1-6974-2555-C7560C065379}"/>
              </a:ext>
            </a:extLst>
          </p:cNvPr>
          <p:cNvSpPr>
            <a:spLocks noGrp="1"/>
          </p:cNvSpPr>
          <p:nvPr>
            <p:ph type="sldNum" idx="12"/>
          </p:nvPr>
        </p:nvSpPr>
        <p:spPr>
          <a:xfrm>
            <a:off x="7425344" y="4844839"/>
            <a:ext cx="984000" cy="273900"/>
          </a:xfrm>
        </p:spPr>
        <p:txBody>
          <a:bodyPr/>
          <a:lstStyle/>
          <a:p>
            <a:pPr marL="0" lvl="0" indent="0" algn="r" rtl="0">
              <a:spcBef>
                <a:spcPts val="0"/>
              </a:spcBef>
              <a:spcAft>
                <a:spcPts val="0"/>
              </a:spcAft>
              <a:buNone/>
            </a:pPr>
            <a:fld id="{FBD580D1-E6E1-BC40-ABC3-393D5566E0E9}" type="slidenum">
              <a:rPr lang="en" smtClean="0"/>
              <a:t>2</a:t>
            </a:fld>
            <a:endParaRPr lang="en"/>
          </a:p>
        </p:txBody>
      </p:sp>
    </p:spTree>
    <p:extLst>
      <p:ext uri="{BB962C8B-B14F-4D97-AF65-F5344CB8AC3E}">
        <p14:creationId xmlns:p14="http://schemas.microsoft.com/office/powerpoint/2010/main" val="3257648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A1D6FD5-9A0E-DC98-0F95-A71F8868622C}"/>
              </a:ext>
            </a:extLst>
          </p:cNvPr>
          <p:cNvPicPr>
            <a:picLocks noChangeAspect="1"/>
          </p:cNvPicPr>
          <p:nvPr/>
        </p:nvPicPr>
        <p:blipFill>
          <a:blip r:embed="rId3"/>
          <a:stretch>
            <a:fillRect/>
          </a:stretch>
        </p:blipFill>
        <p:spPr>
          <a:xfrm>
            <a:off x="852079" y="145859"/>
            <a:ext cx="7716630" cy="3976861"/>
          </a:xfrm>
          <a:prstGeom prst="rect">
            <a:avLst/>
          </a:prstGeom>
          <a:ln w="19050">
            <a:solidFill>
              <a:schemeClr val="tx1"/>
            </a:solidFill>
          </a:ln>
        </p:spPr>
      </p:pic>
      <p:sp>
        <p:nvSpPr>
          <p:cNvPr id="4" name="Footer Placeholder 3">
            <a:extLst>
              <a:ext uri="{FF2B5EF4-FFF2-40B4-BE49-F238E27FC236}">
                <a16:creationId xmlns:a16="http://schemas.microsoft.com/office/drawing/2014/main" id="{CC196989-FB75-D76F-2671-D4003A9A3AF8}"/>
              </a:ext>
            </a:extLst>
          </p:cNvPr>
          <p:cNvSpPr>
            <a:spLocks noGrp="1"/>
          </p:cNvSpPr>
          <p:nvPr>
            <p:ph type="ftr" idx="11"/>
          </p:nvPr>
        </p:nvSpPr>
        <p:spPr>
          <a:xfrm>
            <a:off x="2763450" y="4466599"/>
            <a:ext cx="3617100" cy="273900"/>
          </a:xfrm>
        </p:spPr>
        <p:txBody>
          <a:bodyPr/>
          <a:lstStyle/>
          <a:p>
            <a:r>
              <a:rPr lang="en-US"/>
              <a:t>William Ho</a:t>
            </a:r>
          </a:p>
        </p:txBody>
      </p:sp>
      <mc:AlternateContent xmlns:mc="http://schemas.openxmlformats.org/markup-compatibility/2006" xmlns:a14="http://schemas.microsoft.com/office/drawing/2010/main">
        <mc:Choice Requires="a14">
          <p:sp>
            <p:nvSpPr>
              <p:cNvPr id="22" name="Title 1">
                <a:extLst>
                  <a:ext uri="{FF2B5EF4-FFF2-40B4-BE49-F238E27FC236}">
                    <a16:creationId xmlns:a16="http://schemas.microsoft.com/office/drawing/2014/main" id="{B3E2AFA1-DEC1-FA69-3982-1D243BA8D512}"/>
                  </a:ext>
                </a:extLst>
              </p:cNvPr>
              <p:cNvSpPr txBox="1">
                <a:spLocks/>
              </p:cNvSpPr>
              <p:nvPr/>
            </p:nvSpPr>
            <p:spPr>
              <a:xfrm>
                <a:off x="3608648" y="4297072"/>
                <a:ext cx="2258386" cy="3987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800" b="1">
                    <a:solidFill>
                      <a:schemeClr val="tx1"/>
                    </a:solidFill>
                  </a:rPr>
                  <a:t>W/S (</a:t>
                </a:r>
                <a14:m>
                  <m:oMath xmlns:m="http://schemas.openxmlformats.org/officeDocument/2006/math">
                    <m:f>
                      <m:fPr>
                        <m:ctrlPr>
                          <a:rPr lang="en-US" sz="1800" b="1" i="1" smtClean="0">
                            <a:solidFill>
                              <a:schemeClr val="tx1"/>
                            </a:solidFill>
                            <a:latin typeface="Cambria Math" panose="02040503050406030204" pitchFamily="18" charset="0"/>
                          </a:rPr>
                        </m:ctrlPr>
                      </m:fPr>
                      <m:num>
                        <m:r>
                          <a:rPr lang="en-US" sz="1800" b="1" i="1" smtClean="0">
                            <a:solidFill>
                              <a:schemeClr val="tx1"/>
                            </a:solidFill>
                            <a:latin typeface="Cambria Math" panose="02040503050406030204" pitchFamily="18" charset="0"/>
                          </a:rPr>
                          <m:t>𝒍𝒃𝒔</m:t>
                        </m:r>
                      </m:num>
                      <m:den>
                        <m:sSup>
                          <m:sSupPr>
                            <m:ctrlPr>
                              <a:rPr lang="en-US" sz="1800" b="1" i="1" smtClean="0">
                                <a:solidFill>
                                  <a:schemeClr val="tx1"/>
                                </a:solidFill>
                                <a:latin typeface="Cambria Math" panose="02040503050406030204" pitchFamily="18" charset="0"/>
                              </a:rPr>
                            </m:ctrlPr>
                          </m:sSupPr>
                          <m:e>
                            <m:r>
                              <a:rPr lang="en-US" sz="1800" b="1" i="1" smtClean="0">
                                <a:solidFill>
                                  <a:schemeClr val="tx1"/>
                                </a:solidFill>
                                <a:latin typeface="Cambria Math" panose="02040503050406030204" pitchFamily="18" charset="0"/>
                              </a:rPr>
                              <m:t>𝒇𝒕</m:t>
                            </m:r>
                          </m:e>
                          <m:sup>
                            <m:r>
                              <a:rPr lang="en-US" sz="1800" b="1" i="1" smtClean="0">
                                <a:solidFill>
                                  <a:schemeClr val="tx1"/>
                                </a:solidFill>
                                <a:latin typeface="Cambria Math" panose="02040503050406030204" pitchFamily="18" charset="0"/>
                              </a:rPr>
                              <m:t>𝟐</m:t>
                            </m:r>
                          </m:sup>
                        </m:sSup>
                      </m:den>
                    </m:f>
                  </m:oMath>
                </a14:m>
                <a:r>
                  <a:rPr lang="en-US" sz="1800" b="1">
                    <a:solidFill>
                      <a:schemeClr val="tx1"/>
                    </a:solidFill>
                  </a:rPr>
                  <a:t>)</a:t>
                </a:r>
              </a:p>
            </p:txBody>
          </p:sp>
        </mc:Choice>
        <mc:Fallback xmlns="">
          <p:sp>
            <p:nvSpPr>
              <p:cNvPr id="22" name="Title 1">
                <a:extLst>
                  <a:ext uri="{FF2B5EF4-FFF2-40B4-BE49-F238E27FC236}">
                    <a16:creationId xmlns:a16="http://schemas.microsoft.com/office/drawing/2014/main" id="{B3E2AFA1-DEC1-FA69-3982-1D243BA8D512}"/>
                  </a:ext>
                </a:extLst>
              </p:cNvPr>
              <p:cNvSpPr txBox="1">
                <a:spLocks noRot="1" noChangeAspect="1" noMove="1" noResize="1" noEditPoints="1" noAdjustHandles="1" noChangeArrowheads="1" noChangeShapeType="1" noTextEdit="1"/>
              </p:cNvSpPr>
              <p:nvPr/>
            </p:nvSpPr>
            <p:spPr>
              <a:xfrm>
                <a:off x="3608648" y="4297072"/>
                <a:ext cx="2258386" cy="398776"/>
              </a:xfrm>
              <a:prstGeom prst="rect">
                <a:avLst/>
              </a:prstGeom>
              <a:blipFill>
                <a:blip r:embed="rId4"/>
                <a:stretch>
                  <a:fillRect t="-3077" b="-30769"/>
                </a:stretch>
              </a:blipFill>
              <a:ln>
                <a:noFill/>
              </a:ln>
            </p:spPr>
            <p:txBody>
              <a:bodyPr/>
              <a:lstStyle/>
              <a:p>
                <a:r>
                  <a:rPr lang="en-US">
                    <a:noFill/>
                  </a:rPr>
                  <a:t> </a:t>
                </a:r>
              </a:p>
            </p:txBody>
          </p:sp>
        </mc:Fallback>
      </mc:AlternateContent>
      <p:sp>
        <p:nvSpPr>
          <p:cNvPr id="32" name="Slide Number Placeholder 4">
            <a:extLst>
              <a:ext uri="{FF2B5EF4-FFF2-40B4-BE49-F238E27FC236}">
                <a16:creationId xmlns:a16="http://schemas.microsoft.com/office/drawing/2014/main" id="{6BB90D38-B2D4-256A-5EBA-5795316C8297}"/>
              </a:ext>
            </a:extLst>
          </p:cNvPr>
          <p:cNvSpPr txBox="1">
            <a:spLocks/>
          </p:cNvSpPr>
          <p:nvPr/>
        </p:nvSpPr>
        <p:spPr>
          <a:xfrm>
            <a:off x="7425344" y="4844839"/>
            <a:ext cx="984000" cy="2739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Font typeface="Arial"/>
              <a:buNone/>
              <a:defRPr sz="1050" b="0" i="0" u="none" strike="noStrike" cap="none">
                <a:solidFill>
                  <a:srgbClr val="FFFFFF"/>
                </a:solidFill>
                <a:latin typeface="Calibri"/>
                <a:ea typeface="Calibri"/>
                <a:cs typeface="Calibri"/>
                <a:sym typeface="Calibri"/>
              </a:defRPr>
            </a:lvl9pPr>
          </a:lstStyle>
          <a:p>
            <a:fld id="{00000000-1234-1234-1234-123412341234}" type="slidenum">
              <a:rPr lang="en" smtClean="0"/>
              <a:pPr/>
              <a:t>20</a:t>
            </a:fld>
            <a:endParaRPr lang="en"/>
          </a:p>
        </p:txBody>
      </p:sp>
      <p:sp>
        <p:nvSpPr>
          <p:cNvPr id="35" name="Footer Placeholder 3">
            <a:extLst>
              <a:ext uri="{FF2B5EF4-FFF2-40B4-BE49-F238E27FC236}">
                <a16:creationId xmlns:a16="http://schemas.microsoft.com/office/drawing/2014/main" id="{855C2048-EB70-0137-5C4C-04A3A9A73F9A}"/>
              </a:ext>
            </a:extLst>
          </p:cNvPr>
          <p:cNvSpPr txBox="1">
            <a:spLocks/>
          </p:cNvSpPr>
          <p:nvPr/>
        </p:nvSpPr>
        <p:spPr>
          <a:xfrm>
            <a:off x="2764639" y="4844839"/>
            <a:ext cx="3617100" cy="2739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9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a:t>Sam Coyle</a:t>
            </a:r>
          </a:p>
        </p:txBody>
      </p:sp>
      <p:sp>
        <p:nvSpPr>
          <p:cNvPr id="37" name="TextBox 36">
            <a:extLst>
              <a:ext uri="{FF2B5EF4-FFF2-40B4-BE49-F238E27FC236}">
                <a16:creationId xmlns:a16="http://schemas.microsoft.com/office/drawing/2014/main" id="{D88732EC-CE7F-C4D2-3734-83122BBCDF7C}"/>
              </a:ext>
            </a:extLst>
          </p:cNvPr>
          <p:cNvSpPr txBox="1"/>
          <p:nvPr/>
        </p:nvSpPr>
        <p:spPr>
          <a:xfrm>
            <a:off x="202214" y="4302255"/>
            <a:ext cx="3947719" cy="369332"/>
          </a:xfrm>
          <a:prstGeom prst="rect">
            <a:avLst/>
          </a:prstGeom>
          <a:noFill/>
        </p:spPr>
        <p:txBody>
          <a:bodyPr wrap="square" rtlCol="0" anchor="b">
            <a:spAutoFit/>
          </a:bodyPr>
          <a:lstStyle/>
          <a:p>
            <a:pPr marL="0" marR="0" lvl="0" indent="0" defTabSz="914400" rtl="0" eaLnBrk="1" fontAlgn="auto" latinLnBrk="0" hangingPunct="1">
              <a:lnSpc>
                <a:spcPct val="100000"/>
              </a:lnSpc>
              <a:spcBef>
                <a:spcPts val="0"/>
              </a:spcBef>
              <a:spcAft>
                <a:spcPts val="0"/>
              </a:spcAft>
              <a:buClr>
                <a:srgbClr val="000000"/>
              </a:buClr>
              <a:buSzTx/>
              <a:tabLst/>
              <a:defRPr/>
            </a:pPr>
            <a:r>
              <a:rPr lang="en-US" sz="1800">
                <a:latin typeface="Calibri" panose="020F0502020204030204" pitchFamily="34" charset="0"/>
                <a:cs typeface="Calibri" panose="020F0502020204030204" pitchFamily="34" charset="0"/>
              </a:rPr>
              <a:t>L/D = 23,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lang="en-US" sz="1800" baseline="-25000">
                <a:latin typeface="Calibri" panose="020F0502020204030204" pitchFamily="34" charset="0"/>
                <a:cs typeface="Calibri" panose="020F0502020204030204" pitchFamily="34" charset="0"/>
              </a:rPr>
              <a:t>L</a:t>
            </a:r>
            <a:r>
              <a:rPr kumimoji="0" lang="en-US" sz="18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max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1.5, e = 0.8</a:t>
            </a:r>
            <a:r>
              <a:rPr lang="en-US" sz="1800">
                <a:latin typeface="Calibri" panose="020F0502020204030204" pitchFamily="34" charset="0"/>
                <a:cs typeface="Calibri" panose="020F0502020204030204" pitchFamily="34" charset="0"/>
              </a:rPr>
              <a:t>,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kumimoji="0" lang="en-US" sz="18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D0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.017</a:t>
            </a:r>
            <a:r>
              <a:rPr lang="en-US" sz="1800">
                <a:latin typeface="Calibri" panose="020F0502020204030204" pitchFamily="34" charset="0"/>
                <a:cs typeface="Calibri" panose="020F0502020204030204" pitchFamily="34" charset="0"/>
              </a:rPr>
              <a:t> </a:t>
            </a:r>
          </a:p>
        </p:txBody>
      </p:sp>
      <p:grpSp>
        <p:nvGrpSpPr>
          <p:cNvPr id="29" name="Group 28">
            <a:extLst>
              <a:ext uri="{FF2B5EF4-FFF2-40B4-BE49-F238E27FC236}">
                <a16:creationId xmlns:a16="http://schemas.microsoft.com/office/drawing/2014/main" id="{B5658B4C-1411-4A13-9C4B-B56A85FF994A}"/>
              </a:ext>
            </a:extLst>
          </p:cNvPr>
          <p:cNvGrpSpPr/>
          <p:nvPr/>
        </p:nvGrpSpPr>
        <p:grpSpPr>
          <a:xfrm>
            <a:off x="84531" y="52226"/>
            <a:ext cx="8498496" cy="4359072"/>
            <a:chOff x="60677" y="3454"/>
            <a:chExt cx="8498496" cy="4359072"/>
          </a:xfrm>
        </p:grpSpPr>
        <mc:AlternateContent xmlns:mc="http://schemas.openxmlformats.org/markup-compatibility/2006" xmlns:a14="http://schemas.microsoft.com/office/drawing/2010/main">
          <mc:Choice Requires="a14">
            <p:sp>
              <p:nvSpPr>
                <p:cNvPr id="23" name="Title 1">
                  <a:extLst>
                    <a:ext uri="{FF2B5EF4-FFF2-40B4-BE49-F238E27FC236}">
                      <a16:creationId xmlns:a16="http://schemas.microsoft.com/office/drawing/2014/main" id="{4C00C4BB-CF98-DB99-A06E-480D53679175}"/>
                    </a:ext>
                  </a:extLst>
                </p:cNvPr>
                <p:cNvSpPr txBox="1">
                  <a:spLocks/>
                </p:cNvSpPr>
                <p:nvPr/>
              </p:nvSpPr>
              <p:spPr>
                <a:xfrm rot="16200000">
                  <a:off x="-1255524" y="1839235"/>
                  <a:ext cx="3028768" cy="3963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800" b="1">
                      <a:solidFill>
                        <a:schemeClr val="tx1"/>
                      </a:solidFill>
                    </a:rPr>
                    <a:t>P/W  (</a:t>
                  </a:r>
                  <a14:m>
                    <m:oMath xmlns:m="http://schemas.openxmlformats.org/officeDocument/2006/math">
                      <m:f>
                        <m:fPr>
                          <m:ctrlPr>
                            <a:rPr lang="en-US" sz="1800" b="1" i="1" smtClean="0">
                              <a:solidFill>
                                <a:schemeClr val="tx1"/>
                              </a:solidFill>
                              <a:latin typeface="Cambria Math" panose="02040503050406030204" pitchFamily="18" charset="0"/>
                            </a:rPr>
                          </m:ctrlPr>
                        </m:fPr>
                        <m:num>
                          <m:r>
                            <a:rPr lang="en-US" sz="1800" b="1" i="1" smtClean="0">
                              <a:solidFill>
                                <a:schemeClr val="tx1"/>
                              </a:solidFill>
                              <a:latin typeface="Cambria Math" panose="02040503050406030204" pitchFamily="18" charset="0"/>
                            </a:rPr>
                            <m:t>𝒉𝒑</m:t>
                          </m:r>
                        </m:num>
                        <m:den>
                          <m:r>
                            <a:rPr lang="en-US" sz="1800" b="1" i="1" smtClean="0">
                              <a:solidFill>
                                <a:schemeClr val="tx1"/>
                              </a:solidFill>
                              <a:latin typeface="Cambria Math" panose="02040503050406030204" pitchFamily="18" charset="0"/>
                            </a:rPr>
                            <m:t>𝒍𝒃𝒔</m:t>
                          </m:r>
                        </m:den>
                      </m:f>
                    </m:oMath>
                  </a14:m>
                  <a:r>
                    <a:rPr lang="en-US" sz="1800" b="1">
                      <a:solidFill>
                        <a:schemeClr val="tx1"/>
                      </a:solidFill>
                    </a:rPr>
                    <a:t>)</a:t>
                  </a:r>
                </a:p>
              </p:txBody>
            </p:sp>
          </mc:Choice>
          <mc:Fallback xmlns="">
            <p:sp>
              <p:nvSpPr>
                <p:cNvPr id="23" name="Title 1">
                  <a:extLst>
                    <a:ext uri="{FF2B5EF4-FFF2-40B4-BE49-F238E27FC236}">
                      <a16:creationId xmlns:a16="http://schemas.microsoft.com/office/drawing/2014/main" id="{4C00C4BB-CF98-DB99-A06E-480D53679175}"/>
                    </a:ext>
                  </a:extLst>
                </p:cNvPr>
                <p:cNvSpPr txBox="1">
                  <a:spLocks noRot="1" noChangeAspect="1" noMove="1" noResize="1" noEditPoints="1" noAdjustHandles="1" noChangeArrowheads="1" noChangeShapeType="1" noTextEdit="1"/>
                </p:cNvSpPr>
                <p:nvPr/>
              </p:nvSpPr>
              <p:spPr>
                <a:xfrm rot="16200000">
                  <a:off x="-1255524" y="1839235"/>
                  <a:ext cx="3028768" cy="396366"/>
                </a:xfrm>
                <a:prstGeom prst="rect">
                  <a:avLst/>
                </a:prstGeom>
                <a:blipFill>
                  <a:blip r:embed="rId5"/>
                  <a:stretch>
                    <a:fillRect l="-6154" r="-23077"/>
                  </a:stretch>
                </a:blipFill>
                <a:ln>
                  <a:noFill/>
                </a:ln>
              </p:spPr>
              <p:txBody>
                <a:bodyPr/>
                <a:lstStyle/>
                <a:p>
                  <a:r>
                    <a:rPr lang="en-US">
                      <a:noFill/>
                    </a:rPr>
                    <a:t> </a:t>
                  </a:r>
                </a:p>
              </p:txBody>
            </p:sp>
          </mc:Fallback>
        </mc:AlternateContent>
        <p:sp>
          <p:nvSpPr>
            <p:cNvPr id="7" name="Title 1">
              <a:extLst>
                <a:ext uri="{FF2B5EF4-FFF2-40B4-BE49-F238E27FC236}">
                  <a16:creationId xmlns:a16="http://schemas.microsoft.com/office/drawing/2014/main" id="{010BD88E-7892-82A1-DC70-4C12AE5D94C9}"/>
                </a:ext>
              </a:extLst>
            </p:cNvPr>
            <p:cNvSpPr txBox="1">
              <a:spLocks/>
            </p:cNvSpPr>
            <p:nvPr/>
          </p:nvSpPr>
          <p:spPr>
            <a:xfrm>
              <a:off x="431858" y="3454"/>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.07</a:t>
              </a:r>
            </a:p>
          </p:txBody>
        </p:sp>
        <p:sp>
          <p:nvSpPr>
            <p:cNvPr id="8" name="Title 1">
              <a:extLst>
                <a:ext uri="{FF2B5EF4-FFF2-40B4-BE49-F238E27FC236}">
                  <a16:creationId xmlns:a16="http://schemas.microsoft.com/office/drawing/2014/main" id="{56BD4A83-FAA9-C7C5-A44E-CC3DD13ABA2B}"/>
                </a:ext>
              </a:extLst>
            </p:cNvPr>
            <p:cNvSpPr txBox="1">
              <a:spLocks/>
            </p:cNvSpPr>
            <p:nvPr/>
          </p:nvSpPr>
          <p:spPr>
            <a:xfrm>
              <a:off x="431858" y="567966"/>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.06</a:t>
              </a:r>
            </a:p>
          </p:txBody>
        </p:sp>
        <p:sp>
          <p:nvSpPr>
            <p:cNvPr id="9" name="Title 1">
              <a:extLst>
                <a:ext uri="{FF2B5EF4-FFF2-40B4-BE49-F238E27FC236}">
                  <a16:creationId xmlns:a16="http://schemas.microsoft.com/office/drawing/2014/main" id="{5052C269-12A5-B396-F313-B6E700007631}"/>
                </a:ext>
              </a:extLst>
            </p:cNvPr>
            <p:cNvSpPr txBox="1">
              <a:spLocks/>
            </p:cNvSpPr>
            <p:nvPr/>
          </p:nvSpPr>
          <p:spPr>
            <a:xfrm>
              <a:off x="431858" y="1122014"/>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.05</a:t>
              </a:r>
            </a:p>
          </p:txBody>
        </p:sp>
        <p:sp>
          <p:nvSpPr>
            <p:cNvPr id="10" name="Title 1">
              <a:extLst>
                <a:ext uri="{FF2B5EF4-FFF2-40B4-BE49-F238E27FC236}">
                  <a16:creationId xmlns:a16="http://schemas.microsoft.com/office/drawing/2014/main" id="{47D2E43C-3D33-BC8E-A96C-ABEBFC0C9419}"/>
                </a:ext>
              </a:extLst>
            </p:cNvPr>
            <p:cNvSpPr txBox="1">
              <a:spLocks/>
            </p:cNvSpPr>
            <p:nvPr/>
          </p:nvSpPr>
          <p:spPr>
            <a:xfrm>
              <a:off x="431858" y="1664380"/>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.04</a:t>
              </a:r>
            </a:p>
          </p:txBody>
        </p:sp>
        <p:sp>
          <p:nvSpPr>
            <p:cNvPr id="11" name="Title 1">
              <a:extLst>
                <a:ext uri="{FF2B5EF4-FFF2-40B4-BE49-F238E27FC236}">
                  <a16:creationId xmlns:a16="http://schemas.microsoft.com/office/drawing/2014/main" id="{82AA74C3-7B5E-1C24-6746-092AD3B70B2D}"/>
                </a:ext>
              </a:extLst>
            </p:cNvPr>
            <p:cNvSpPr txBox="1">
              <a:spLocks/>
            </p:cNvSpPr>
            <p:nvPr/>
          </p:nvSpPr>
          <p:spPr>
            <a:xfrm>
              <a:off x="431858" y="2230126"/>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.03</a:t>
              </a:r>
            </a:p>
          </p:txBody>
        </p:sp>
        <p:sp>
          <p:nvSpPr>
            <p:cNvPr id="12" name="Title 1">
              <a:extLst>
                <a:ext uri="{FF2B5EF4-FFF2-40B4-BE49-F238E27FC236}">
                  <a16:creationId xmlns:a16="http://schemas.microsoft.com/office/drawing/2014/main" id="{98778386-418D-0B16-701E-4012C39B5248}"/>
                </a:ext>
              </a:extLst>
            </p:cNvPr>
            <p:cNvSpPr txBox="1">
              <a:spLocks/>
            </p:cNvSpPr>
            <p:nvPr/>
          </p:nvSpPr>
          <p:spPr>
            <a:xfrm>
              <a:off x="3124914" y="4073948"/>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20</a:t>
              </a:r>
            </a:p>
          </p:txBody>
        </p:sp>
        <p:sp>
          <p:nvSpPr>
            <p:cNvPr id="13" name="Title 1">
              <a:extLst>
                <a:ext uri="{FF2B5EF4-FFF2-40B4-BE49-F238E27FC236}">
                  <a16:creationId xmlns:a16="http://schemas.microsoft.com/office/drawing/2014/main" id="{7BFC6E50-7122-A01D-F301-40A6ACD38F27}"/>
                </a:ext>
              </a:extLst>
            </p:cNvPr>
            <p:cNvSpPr txBox="1">
              <a:spLocks/>
            </p:cNvSpPr>
            <p:nvPr/>
          </p:nvSpPr>
          <p:spPr>
            <a:xfrm>
              <a:off x="4259040" y="4073948"/>
              <a:ext cx="857492"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30</a:t>
              </a:r>
            </a:p>
          </p:txBody>
        </p:sp>
        <p:sp>
          <p:nvSpPr>
            <p:cNvPr id="14" name="Title 1">
              <a:extLst>
                <a:ext uri="{FF2B5EF4-FFF2-40B4-BE49-F238E27FC236}">
                  <a16:creationId xmlns:a16="http://schemas.microsoft.com/office/drawing/2014/main" id="{0AB0B1F9-2FD6-BD79-4CD1-C8988575863C}"/>
                </a:ext>
              </a:extLst>
            </p:cNvPr>
            <p:cNvSpPr txBox="1">
              <a:spLocks/>
            </p:cNvSpPr>
            <p:nvPr/>
          </p:nvSpPr>
          <p:spPr>
            <a:xfrm>
              <a:off x="5545880" y="4076576"/>
              <a:ext cx="857492"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40</a:t>
              </a:r>
            </a:p>
          </p:txBody>
        </p:sp>
        <p:sp>
          <p:nvSpPr>
            <p:cNvPr id="15" name="Title 1">
              <a:extLst>
                <a:ext uri="{FF2B5EF4-FFF2-40B4-BE49-F238E27FC236}">
                  <a16:creationId xmlns:a16="http://schemas.microsoft.com/office/drawing/2014/main" id="{667CB13B-02EF-95EE-74B2-BF38F8779EC7}"/>
                </a:ext>
              </a:extLst>
            </p:cNvPr>
            <p:cNvSpPr txBox="1">
              <a:spLocks/>
            </p:cNvSpPr>
            <p:nvPr/>
          </p:nvSpPr>
          <p:spPr>
            <a:xfrm>
              <a:off x="6830796" y="4076576"/>
              <a:ext cx="857492"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50</a:t>
              </a:r>
            </a:p>
          </p:txBody>
        </p:sp>
        <p:sp>
          <p:nvSpPr>
            <p:cNvPr id="16" name="TextBox 15">
              <a:extLst>
                <a:ext uri="{FF2B5EF4-FFF2-40B4-BE49-F238E27FC236}">
                  <a16:creationId xmlns:a16="http://schemas.microsoft.com/office/drawing/2014/main" id="{D5EB3C74-8F10-7149-64E8-C1122DDE3EBC}"/>
                </a:ext>
              </a:extLst>
            </p:cNvPr>
            <p:cNvSpPr txBox="1"/>
            <p:nvPr/>
          </p:nvSpPr>
          <p:spPr>
            <a:xfrm rot="198796">
              <a:off x="6534672" y="3243614"/>
              <a:ext cx="1989539" cy="523220"/>
            </a:xfrm>
            <a:prstGeom prst="rect">
              <a:avLst/>
            </a:prstGeom>
            <a:noFill/>
          </p:spPr>
          <p:txBody>
            <a:bodyPr wrap="square" rtlCol="0">
              <a:spAutoFit/>
            </a:bodyPr>
            <a:lstStyle/>
            <a:p>
              <a:pPr algn="r"/>
              <a:r>
                <a:rPr lang="en-US" sz="1600">
                  <a:latin typeface="Calibri" panose="020F0502020204030204" pitchFamily="34" charset="0"/>
                  <a:cs typeface="Calibri" panose="020F0502020204030204" pitchFamily="34" charset="0"/>
                </a:rPr>
                <a:t>Cruise</a:t>
              </a:r>
              <a:endParaRPr lang="en-US">
                <a:latin typeface="Calibri" panose="020F0502020204030204" pitchFamily="34" charset="0"/>
                <a:cs typeface="Calibri" panose="020F0502020204030204" pitchFamily="34" charset="0"/>
              </a:endParaRPr>
            </a:p>
            <a:p>
              <a:pPr algn="r"/>
              <a:r>
                <a:rPr lang="en-US" sz="1200">
                  <a:latin typeface="Calibri" panose="020F0502020204030204" pitchFamily="34" charset="0"/>
                  <a:cs typeface="Calibri" panose="020F0502020204030204" pitchFamily="34" charset="0"/>
                </a:rPr>
                <a:t>@6,000 feet, 110 knots</a:t>
              </a:r>
              <a:endParaRPr lang="en-US" sz="1100">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501CAB43-62CA-7DFB-3A25-16FE76D1C56F}"/>
                </a:ext>
              </a:extLst>
            </p:cNvPr>
            <p:cNvSpPr txBox="1"/>
            <p:nvPr/>
          </p:nvSpPr>
          <p:spPr>
            <a:xfrm rot="20305183">
              <a:off x="6480461" y="666770"/>
              <a:ext cx="2078712" cy="707886"/>
            </a:xfrm>
            <a:prstGeom prst="rect">
              <a:avLst/>
            </a:prstGeom>
            <a:noFill/>
          </p:spPr>
          <p:txBody>
            <a:bodyPr wrap="square" rtlCol="0">
              <a:spAutoFit/>
            </a:bodyPr>
            <a:lstStyle/>
            <a:p>
              <a:pPr algn="r"/>
              <a:r>
                <a:rPr lang="en-US" sz="1600">
                  <a:latin typeface="Calibri" panose="020F0502020204030204" pitchFamily="34" charset="0"/>
                  <a:cs typeface="Calibri" panose="020F0502020204030204" pitchFamily="34" charset="0"/>
                </a:rPr>
                <a:t>Takeoff</a:t>
              </a:r>
              <a:r>
                <a:rPr lang="en-US" sz="1600">
                  <a:solidFill>
                    <a:schemeClr val="tx1"/>
                  </a:solidFill>
                  <a:latin typeface="Calibri" panose="020F0502020204030204" pitchFamily="34" charset="0"/>
                  <a:cs typeface="Calibri" panose="020F0502020204030204" pitchFamily="34" charset="0"/>
                </a:rPr>
                <a:t> = 14,000 ft</a:t>
              </a:r>
            </a:p>
            <a:p>
              <a:pPr algn="r"/>
              <a:r>
                <a:rPr lang="en-US" sz="1200">
                  <a:solidFill>
                    <a:schemeClr val="tx1"/>
                  </a:solidFill>
                  <a:latin typeface="Calibri" panose="020F0502020204030204" pitchFamily="34" charset="0"/>
                  <a:cs typeface="Calibri" panose="020F0502020204030204" pitchFamily="34" charset="0"/>
                </a:rPr>
                <a:t> </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r>
                <a:rPr lang="en-US" sz="1200" baseline="-25000">
                  <a:solidFill>
                    <a:schemeClr val="tx1"/>
                  </a:solidFill>
                  <a:latin typeface="Calibri" panose="020F0502020204030204" pitchFamily="34" charset="0"/>
                  <a:cs typeface="Calibri" panose="020F0502020204030204" pitchFamily="34" charset="0"/>
                </a:rPr>
                <a:t> </a:t>
              </a:r>
              <a:r>
                <a:rPr lang="en-US" sz="1200">
                  <a:solidFill>
                    <a:schemeClr val="tx1"/>
                  </a:solidFill>
                  <a:latin typeface="Calibri" panose="020F0502020204030204" pitchFamily="34" charset="0"/>
                  <a:cs typeface="Calibri" panose="020F0502020204030204" pitchFamily="34" charset="0"/>
                </a:rPr>
                <a:t>@Edwards AFB</a:t>
              </a:r>
            </a:p>
            <a:p>
              <a:pPr algn="r"/>
              <a:endParaRPr lang="en-US" sz="12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8463629D-AAA3-CE68-1CBC-33A1D95C302C}"/>
                </a:ext>
              </a:extLst>
            </p:cNvPr>
            <p:cNvSpPr txBox="1"/>
            <p:nvPr/>
          </p:nvSpPr>
          <p:spPr>
            <a:xfrm rot="21028200">
              <a:off x="6875908" y="1228239"/>
              <a:ext cx="1624962" cy="523220"/>
            </a:xfrm>
            <a:prstGeom prst="rect">
              <a:avLst/>
            </a:prstGeom>
            <a:noFill/>
          </p:spPr>
          <p:txBody>
            <a:bodyPr wrap="square" rtlCol="0">
              <a:spAutoFit/>
            </a:bodyPr>
            <a:lstStyle/>
            <a:p>
              <a:pPr algn="r"/>
              <a:r>
                <a:rPr lang="en-US" sz="1600">
                  <a:latin typeface="Calibri" panose="020F0502020204030204" pitchFamily="34" charset="0"/>
                  <a:cs typeface="Calibri" panose="020F0502020204030204" pitchFamily="34" charset="0"/>
                </a:rPr>
                <a:t>Climb</a:t>
              </a:r>
              <a:endParaRPr lang="en-US">
                <a:latin typeface="Calibri" panose="020F0502020204030204" pitchFamily="34" charset="0"/>
                <a:cs typeface="Calibri" panose="020F0502020204030204" pitchFamily="34" charset="0"/>
              </a:endParaRPr>
            </a:p>
            <a:p>
              <a:pPr algn="r"/>
              <a:r>
                <a:rPr lang="en-US" sz="1200">
                  <a:latin typeface="Calibri" panose="020F0502020204030204" pitchFamily="34" charset="0"/>
                  <a:cs typeface="Calibri" panose="020F0502020204030204" pitchFamily="34" charset="0"/>
                </a:rPr>
                <a:t>@4% gradient</a:t>
              </a:r>
            </a:p>
          </p:txBody>
        </p:sp>
        <p:sp>
          <p:nvSpPr>
            <p:cNvPr id="3" name="TextBox 2">
              <a:extLst>
                <a:ext uri="{FF2B5EF4-FFF2-40B4-BE49-F238E27FC236}">
                  <a16:creationId xmlns:a16="http://schemas.microsoft.com/office/drawing/2014/main" id="{6BE6A36C-A59A-CE8D-D235-DFE82C62054E}"/>
                </a:ext>
              </a:extLst>
            </p:cNvPr>
            <p:cNvSpPr txBox="1"/>
            <p:nvPr/>
          </p:nvSpPr>
          <p:spPr>
            <a:xfrm>
              <a:off x="4576599" y="178408"/>
              <a:ext cx="2076055" cy="523220"/>
            </a:xfrm>
            <a:prstGeom prst="rect">
              <a:avLst/>
            </a:prstGeom>
            <a:noFill/>
          </p:spPr>
          <p:txBody>
            <a:bodyPr wrap="square" rtlCol="0">
              <a:spAutoFit/>
            </a:bodyPr>
            <a:lstStyle/>
            <a:p>
              <a:pPr algn="r"/>
              <a:r>
                <a:rPr lang="en-US" sz="1600">
                  <a:solidFill>
                    <a:schemeClr val="tx1"/>
                  </a:solidFill>
                  <a:latin typeface="Calibri" panose="020F0502020204030204" pitchFamily="34" charset="0"/>
                  <a:cs typeface="Calibri" panose="020F0502020204030204" pitchFamily="34" charset="0"/>
                </a:rPr>
                <a:t>Landing = 14,000 ft</a:t>
              </a:r>
            </a:p>
            <a:p>
              <a:pPr algn="r"/>
              <a:r>
                <a:rPr lang="en-US" sz="1200">
                  <a:solidFill>
                    <a:schemeClr val="tx1"/>
                  </a:solidFill>
                  <a:latin typeface="Calibri" panose="020F0502020204030204" pitchFamily="34" charset="0"/>
                  <a:cs typeface="Calibri" panose="020F0502020204030204" pitchFamily="34" charset="0"/>
                </a:rPr>
                <a:t> </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r>
                <a:rPr lang="en-US" sz="1200" baseline="-25000">
                  <a:solidFill>
                    <a:schemeClr val="tx1"/>
                  </a:solidFill>
                  <a:latin typeface="Calibri" panose="020F0502020204030204" pitchFamily="34" charset="0"/>
                  <a:cs typeface="Calibri" panose="020F0502020204030204" pitchFamily="34" charset="0"/>
                </a:rPr>
                <a:t> </a:t>
              </a:r>
              <a:r>
                <a:rPr lang="en-US" sz="1200">
                  <a:solidFill>
                    <a:schemeClr val="tx1"/>
                  </a:solidFill>
                  <a:latin typeface="Calibri" panose="020F0502020204030204" pitchFamily="34" charset="0"/>
                  <a:cs typeface="Calibri" panose="020F0502020204030204" pitchFamily="34" charset="0"/>
                </a:rPr>
                <a:t>@Edwards AFB</a:t>
              </a:r>
              <a:endParaRPr lang="en-US" sz="1100">
                <a:solidFill>
                  <a:schemeClr val="tx1"/>
                </a:solidFill>
                <a:latin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33ED0ED3-FF8E-5E93-F298-81FAEA79581C}"/>
                </a:ext>
              </a:extLst>
            </p:cNvPr>
            <p:cNvSpPr txBox="1">
              <a:spLocks/>
            </p:cNvSpPr>
            <p:nvPr/>
          </p:nvSpPr>
          <p:spPr>
            <a:xfrm>
              <a:off x="1834886" y="4076576"/>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10</a:t>
              </a:r>
            </a:p>
          </p:txBody>
        </p:sp>
        <p:sp>
          <p:nvSpPr>
            <p:cNvPr id="27" name="Title 1">
              <a:extLst>
                <a:ext uri="{FF2B5EF4-FFF2-40B4-BE49-F238E27FC236}">
                  <a16:creationId xmlns:a16="http://schemas.microsoft.com/office/drawing/2014/main" id="{A20687FF-8430-7721-8506-5911E7511B90}"/>
                </a:ext>
              </a:extLst>
            </p:cNvPr>
            <p:cNvSpPr txBox="1">
              <a:spLocks/>
            </p:cNvSpPr>
            <p:nvPr/>
          </p:nvSpPr>
          <p:spPr>
            <a:xfrm>
              <a:off x="431858" y="2803467"/>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.02</a:t>
              </a:r>
            </a:p>
          </p:txBody>
        </p:sp>
        <p:sp>
          <p:nvSpPr>
            <p:cNvPr id="28" name="Title 1">
              <a:extLst>
                <a:ext uri="{FF2B5EF4-FFF2-40B4-BE49-F238E27FC236}">
                  <a16:creationId xmlns:a16="http://schemas.microsoft.com/office/drawing/2014/main" id="{4A0EEF9E-A42B-72F8-B27E-E10C508735D3}"/>
                </a:ext>
              </a:extLst>
            </p:cNvPr>
            <p:cNvSpPr txBox="1">
              <a:spLocks/>
            </p:cNvSpPr>
            <p:nvPr/>
          </p:nvSpPr>
          <p:spPr>
            <a:xfrm>
              <a:off x="431858" y="3368179"/>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00">
                  <a:solidFill>
                    <a:schemeClr val="tx1"/>
                  </a:solidFill>
                </a:rPr>
                <a:t>.01</a:t>
              </a:r>
            </a:p>
          </p:txBody>
        </p:sp>
      </p:grpSp>
      <p:sp>
        <p:nvSpPr>
          <p:cNvPr id="5" name="Star: 5 Points 12">
            <a:extLst>
              <a:ext uri="{FF2B5EF4-FFF2-40B4-BE49-F238E27FC236}">
                <a16:creationId xmlns:a16="http://schemas.microsoft.com/office/drawing/2014/main" id="{94091AF7-EFAC-BA68-0736-DF7F98D5C570}"/>
              </a:ext>
            </a:extLst>
          </p:cNvPr>
          <p:cNvSpPr/>
          <p:nvPr/>
        </p:nvSpPr>
        <p:spPr>
          <a:xfrm>
            <a:off x="5260163" y="2016733"/>
            <a:ext cx="286219" cy="236711"/>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rgbClr val="0016F8"/>
              </a:solidFill>
              <a:latin typeface="Calibri"/>
              <a:cs typeface="Calibri"/>
            </a:endParaRPr>
          </a:p>
        </p:txBody>
      </p:sp>
    </p:spTree>
    <p:extLst>
      <p:ext uri="{BB962C8B-B14F-4D97-AF65-F5344CB8AC3E}">
        <p14:creationId xmlns:p14="http://schemas.microsoft.com/office/powerpoint/2010/main" val="263813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6ECB-971B-41E7-DA21-120D9ABB1BD2}"/>
              </a:ext>
            </a:extLst>
          </p:cNvPr>
          <p:cNvSpPr>
            <a:spLocks noGrp="1"/>
          </p:cNvSpPr>
          <p:nvPr>
            <p:ph type="title"/>
          </p:nvPr>
        </p:nvSpPr>
        <p:spPr/>
        <p:txBody>
          <a:bodyPr/>
          <a:lstStyle/>
          <a:p>
            <a:r>
              <a:rPr lang="en-US"/>
              <a:t>Sizing Results</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6" name="Text Placeholder 2">
            <a:extLst>
              <a:ext uri="{FF2B5EF4-FFF2-40B4-BE49-F238E27FC236}">
                <a16:creationId xmlns:a16="http://schemas.microsoft.com/office/drawing/2014/main" id="{9B3A0329-45FC-C9E3-DD67-E720F2D7FA30}"/>
              </a:ext>
            </a:extLst>
          </p:cNvPr>
          <p:cNvSpPr>
            <a:spLocks noGrp="1"/>
          </p:cNvSpPr>
          <p:nvPr>
            <p:ph type="body" idx="1"/>
          </p:nvPr>
        </p:nvSpPr>
        <p:spPr>
          <a:xfrm>
            <a:off x="777240" y="1303053"/>
            <a:ext cx="2612569" cy="3017838"/>
          </a:xfrm>
          <a:ln>
            <a:solidFill>
              <a:schemeClr val="tx1"/>
            </a:solidFill>
          </a:ln>
        </p:spPr>
        <p:txBody>
          <a:bodyPr>
            <a:normAutofit/>
          </a:bodyPr>
          <a:lstStyle/>
          <a:p>
            <a:pPr marL="114300" indent="0" algn="ctr">
              <a:buNone/>
            </a:pPr>
            <a:r>
              <a:rPr lang="en-US" sz="1800" b="1"/>
              <a:t>Weight Calculation</a:t>
            </a:r>
          </a:p>
          <a:p>
            <a:pPr>
              <a:buFont typeface="Arial" panose="020B0604020202020204" pitchFamily="34" charset="0"/>
              <a:buChar char="•"/>
            </a:pPr>
            <a:r>
              <a:rPr lang="en-US" sz="1600" b="1" err="1"/>
              <a:t>W</a:t>
            </a:r>
            <a:r>
              <a:rPr lang="en-US" sz="1600" b="1" baseline="-25000" err="1"/>
              <a:t>f</a:t>
            </a:r>
            <a:r>
              <a:rPr lang="en-US" sz="1600" b="1"/>
              <a:t>:</a:t>
            </a:r>
            <a:r>
              <a:rPr lang="en-US" sz="1600"/>
              <a:t> 2400 </a:t>
            </a:r>
            <a:r>
              <a:rPr lang="en-US" sz="1600" err="1"/>
              <a:t>lbs</a:t>
            </a:r>
            <a:endParaRPr lang="en-US" sz="1600"/>
          </a:p>
          <a:p>
            <a:pPr>
              <a:buFont typeface="Arial" panose="020B0604020202020204" pitchFamily="34" charset="0"/>
              <a:buChar char="•"/>
            </a:pPr>
            <a:r>
              <a:rPr lang="en-US" sz="1600" b="1" err="1"/>
              <a:t>W</a:t>
            </a:r>
            <a:r>
              <a:rPr lang="en-US" sz="1600" b="1" baseline="-25000" err="1"/>
              <a:t>fuel</a:t>
            </a:r>
            <a:r>
              <a:rPr lang="en-US" sz="1600" b="1"/>
              <a:t>: </a:t>
            </a:r>
            <a:r>
              <a:rPr lang="en-US" sz="1600"/>
              <a:t>7000 </a:t>
            </a:r>
            <a:r>
              <a:rPr lang="en-US" sz="1600" err="1"/>
              <a:t>lbs</a:t>
            </a:r>
            <a:endParaRPr lang="en-US" sz="1600">
              <a:latin typeface="Calibri" panose="020F0502020204030204" pitchFamily="34" charset="0"/>
              <a:cs typeface="Calibri" panose="020F0502020204030204" pitchFamily="34" charset="0"/>
            </a:endParaRPr>
          </a:p>
          <a:p>
            <a:pPr>
              <a:buFont typeface="Arial" panose="020B0604020202020204" pitchFamily="34" charset="0"/>
              <a:buChar char="•"/>
            </a:pPr>
            <a:r>
              <a:rPr lang="en-US" sz="1600" b="1" err="1"/>
              <a:t>W</a:t>
            </a:r>
            <a:r>
              <a:rPr lang="en-US" sz="1600" b="1" baseline="-25000" err="1"/>
              <a:t>to</a:t>
            </a:r>
            <a:r>
              <a:rPr lang="en-US" sz="1600" b="1"/>
              <a:t>:</a:t>
            </a:r>
            <a:r>
              <a:rPr lang="en-US" sz="1600"/>
              <a:t> 10000 </a:t>
            </a:r>
            <a:r>
              <a:rPr lang="en-US" sz="1600" err="1"/>
              <a:t>lbs</a:t>
            </a:r>
            <a:endParaRPr lang="en-US" sz="1600"/>
          </a:p>
          <a:p>
            <a:pPr>
              <a:buFont typeface="Arial" panose="020B0604020202020204" pitchFamily="34" charset="0"/>
              <a:buChar char="•"/>
            </a:pPr>
            <a:r>
              <a:rPr lang="en-US" sz="1600" b="1"/>
              <a:t>EWF:</a:t>
            </a:r>
            <a:r>
              <a:rPr lang="en-US" sz="1600"/>
              <a:t> .24</a:t>
            </a:r>
            <a:endParaRPr lang="en-US" sz="1600" b="1"/>
          </a:p>
        </p:txBody>
      </p:sp>
      <mc:AlternateContent xmlns:mc="http://schemas.openxmlformats.org/markup-compatibility/2006" xmlns:a14="http://schemas.microsoft.com/office/drawing/2010/main">
        <mc:Choice Requires="a14">
          <p:sp>
            <p:nvSpPr>
              <p:cNvPr id="8" name="Text Placeholder 2">
                <a:extLst>
                  <a:ext uri="{FF2B5EF4-FFF2-40B4-BE49-F238E27FC236}">
                    <a16:creationId xmlns:a16="http://schemas.microsoft.com/office/drawing/2014/main" id="{6C264E93-E1EA-928D-9E79-99A3784753D0}"/>
                  </a:ext>
                </a:extLst>
              </p:cNvPr>
              <p:cNvSpPr txBox="1">
                <a:spLocks/>
              </p:cNvSpPr>
              <p:nvPr/>
            </p:nvSpPr>
            <p:spPr>
              <a:xfrm>
                <a:off x="6153664" y="1303053"/>
                <a:ext cx="2461284" cy="3017838"/>
              </a:xfrm>
              <a:prstGeom prst="rect">
                <a:avLst/>
              </a:prstGeom>
              <a:noFill/>
              <a:ln>
                <a:solidFill>
                  <a:schemeClr val="tx1"/>
                </a:solid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sz="1800" b="1"/>
                  <a:t>Power Calculation</a:t>
                </a:r>
              </a:p>
              <a:p>
                <a:pPr>
                  <a:buFont typeface="Arial" panose="020B0604020202020204" pitchFamily="34" charset="0"/>
                  <a:buChar char="•"/>
                </a:pPr>
                <a:r>
                  <a:rPr lang="en-US" sz="1600" b="1"/>
                  <a:t>P/</a:t>
                </a:r>
                <a:r>
                  <a:rPr lang="en-US" sz="1600" b="1" err="1"/>
                  <a:t>W</a:t>
                </a:r>
                <a:r>
                  <a:rPr lang="en-US" sz="1600" b="1" baseline="-25000" err="1"/>
                  <a:t>to</a:t>
                </a:r>
                <a:r>
                  <a:rPr lang="en-US" sz="1600" b="1" baseline="-25000"/>
                  <a:t> </a:t>
                </a:r>
                <a:r>
                  <a:rPr lang="en-US" sz="1600" b="1"/>
                  <a:t>: </a:t>
                </a:r>
                <a:r>
                  <a:rPr lang="en-US" sz="1600"/>
                  <a:t>.04 </a:t>
                </a:r>
                <a14:m>
                  <m:oMath xmlns:m="http://schemas.openxmlformats.org/officeDocument/2006/math">
                    <m:f>
                      <m:fPr>
                        <m:ctrlPr>
                          <a:rPr lang="en-US" sz="1600" i="1" smtClean="0">
                            <a:solidFill>
                              <a:schemeClr val="tx1"/>
                            </a:solidFill>
                            <a:latin typeface="Cambria Math" panose="02040503050406030204" pitchFamily="18" charset="0"/>
                          </a:rPr>
                        </m:ctrlPr>
                      </m:fPr>
                      <m:num>
                        <m:r>
                          <m:rPr>
                            <m:sty m:val="p"/>
                          </m:rPr>
                          <a:rPr lang="en-US" sz="1600" b="0" i="0" smtClean="0">
                            <a:solidFill>
                              <a:schemeClr val="tx1"/>
                            </a:solidFill>
                            <a:latin typeface="Cambria Math" panose="02040503050406030204" pitchFamily="18" charset="0"/>
                          </a:rPr>
                          <m:t>hp</m:t>
                        </m:r>
                      </m:num>
                      <m:den>
                        <m:r>
                          <m:rPr>
                            <m:sty m:val="p"/>
                          </m:rPr>
                          <a:rPr lang="en-US" sz="1600" b="0" i="0" smtClean="0">
                            <a:solidFill>
                              <a:schemeClr val="tx1"/>
                            </a:solidFill>
                            <a:latin typeface="Cambria Math" panose="02040503050406030204" pitchFamily="18" charset="0"/>
                          </a:rPr>
                          <m:t>lbs</m:t>
                        </m:r>
                      </m:den>
                    </m:f>
                  </m:oMath>
                </a14:m>
                <a:endParaRPr lang="en-US" sz="1600" b="0">
                  <a:solidFill>
                    <a:schemeClr val="tx1"/>
                  </a:solidFill>
                </a:endParaRPr>
              </a:p>
              <a:p>
                <a:pPr>
                  <a:buFont typeface="Arial" panose="020B0604020202020204" pitchFamily="34" charset="0"/>
                  <a:buChar char="•"/>
                </a:pPr>
                <a:r>
                  <a:rPr lang="en-US" sz="1600" b="1"/>
                  <a:t>Takeoff Power: </a:t>
                </a:r>
                <a:r>
                  <a:rPr lang="en-US" sz="1600"/>
                  <a:t>350 hp</a:t>
                </a:r>
              </a:p>
              <a:p>
                <a:pPr>
                  <a:buFont typeface="Arial" panose="020B0604020202020204" pitchFamily="34" charset="0"/>
                  <a:buChar char="•"/>
                </a:pPr>
                <a:r>
                  <a:rPr lang="en-US" sz="1600" b="1"/>
                  <a:t>Cruise Power: </a:t>
                </a:r>
                <a:r>
                  <a:rPr lang="en-US" sz="1600"/>
                  <a:t>100 hp</a:t>
                </a:r>
              </a:p>
              <a:p>
                <a:pPr>
                  <a:buFont typeface="Arial" panose="020B0604020202020204" pitchFamily="34" charset="0"/>
                  <a:buChar char="•"/>
                </a:pPr>
                <a:r>
                  <a:rPr lang="en-US" sz="1600" b="1"/>
                  <a:t>SFC: </a:t>
                </a:r>
                <a:r>
                  <a:rPr lang="en-US" sz="1600"/>
                  <a:t>.35</a:t>
                </a:r>
                <a:endParaRPr lang="en-US" sz="1600" b="1"/>
              </a:p>
            </p:txBody>
          </p:sp>
        </mc:Choice>
        <mc:Fallback xmlns="">
          <p:sp>
            <p:nvSpPr>
              <p:cNvPr id="8" name="Text Placeholder 2">
                <a:extLst>
                  <a:ext uri="{FF2B5EF4-FFF2-40B4-BE49-F238E27FC236}">
                    <a16:creationId xmlns:a16="http://schemas.microsoft.com/office/drawing/2014/main" id="{6C264E93-E1EA-928D-9E79-99A3784753D0}"/>
                  </a:ext>
                </a:extLst>
              </p:cNvPr>
              <p:cNvSpPr txBox="1">
                <a:spLocks noRot="1" noChangeAspect="1" noMove="1" noResize="1" noEditPoints="1" noAdjustHandles="1" noChangeArrowheads="1" noChangeShapeType="1" noTextEdit="1"/>
              </p:cNvSpPr>
              <p:nvPr/>
            </p:nvSpPr>
            <p:spPr>
              <a:xfrm>
                <a:off x="6153664" y="1303053"/>
                <a:ext cx="2461284" cy="3017838"/>
              </a:xfrm>
              <a:prstGeom prst="rect">
                <a:avLst/>
              </a:prstGeom>
              <a:blipFill>
                <a:blip r:embed="rId2"/>
                <a:stretch>
                  <a:fillRect l="-246" r="-24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66BDFF25-4C8A-D0D4-ADC1-46D874030A02}"/>
                  </a:ext>
                </a:extLst>
              </p:cNvPr>
              <p:cNvSpPr txBox="1">
                <a:spLocks/>
              </p:cNvSpPr>
              <p:nvPr/>
            </p:nvSpPr>
            <p:spPr>
              <a:xfrm>
                <a:off x="3389807" y="1303053"/>
                <a:ext cx="2763857" cy="3017838"/>
              </a:xfrm>
              <a:prstGeom prst="rect">
                <a:avLst/>
              </a:prstGeom>
              <a:noFill/>
              <a:ln>
                <a:solidFill>
                  <a:schemeClr val="tx1"/>
                </a:solid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sz="1800" b="1"/>
                  <a:t>Wing Design</a:t>
                </a:r>
              </a:p>
              <a:p>
                <a:pPr>
                  <a:buFont typeface="Arial" panose="020B0604020202020204" pitchFamily="34" charset="0"/>
                  <a:buChar char="•"/>
                </a:pPr>
                <a:r>
                  <a:rPr lang="en-US" sz="1600" b="1" err="1"/>
                  <a:t>W</a:t>
                </a:r>
                <a:r>
                  <a:rPr lang="en-US" sz="1600" b="1" baseline="-25000" err="1"/>
                  <a:t>to</a:t>
                </a:r>
                <a:r>
                  <a:rPr lang="en-US" sz="1600" b="1"/>
                  <a:t>/S: </a:t>
                </a:r>
                <a:r>
                  <a:rPr lang="en-US" sz="1600"/>
                  <a:t>35.5</a:t>
                </a:r>
                <a:r>
                  <a:rPr lang="en-US" sz="1600">
                    <a:solidFill>
                      <a:srgbClr val="000000"/>
                    </a:solidFill>
                    <a:latin typeface="Calibri" panose="020F0502020204030204" pitchFamily="34" charset="0"/>
                    <a:cs typeface="Calibri" panose="020F0502020204030204" pitchFamily="34" charset="0"/>
                    <a:sym typeface="Arial"/>
                  </a:rPr>
                  <a:t> </a:t>
                </a:r>
                <a14:m>
                  <m:oMath xmlns:m="http://schemas.openxmlformats.org/officeDocument/2006/math">
                    <m:f>
                      <m:fPr>
                        <m:ctrlPr>
                          <a:rPr kumimoji="0" lang="en-US" sz="160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fPr>
                      <m:num>
                        <m:r>
                          <m:rPr>
                            <m:sty m:val="p"/>
                          </m:rP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sym typeface="Arial"/>
                          </a:rPr>
                          <m:t>lbs</m:t>
                        </m:r>
                      </m:num>
                      <m:den>
                        <m:sSup>
                          <m:sSupPr>
                            <m:ctrlPr>
                              <a:rPr kumimoji="0" lang="en-US" sz="1600" i="1" u="none" strike="noStrike" kern="0" cap="none" spc="0" normalizeH="0" baseline="0" noProof="0" smtClean="0">
                                <a:ln>
                                  <a:noFill/>
                                </a:ln>
                                <a:solidFill>
                                  <a:srgbClr val="000000"/>
                                </a:solidFill>
                                <a:effectLst/>
                                <a:uLnTx/>
                                <a:uFillTx/>
                                <a:latin typeface="Cambria Math" panose="02040503050406030204" pitchFamily="18" charset="0"/>
                                <a:sym typeface="Arial"/>
                              </a:rPr>
                            </m:ctrlPr>
                          </m:sSupPr>
                          <m:e>
                            <m:r>
                              <m:rPr>
                                <m:sty m:val="p"/>
                              </m:rP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sym typeface="Arial"/>
                              </a:rPr>
                              <m:t>ft</m:t>
                            </m:r>
                          </m:e>
                          <m:sup>
                            <m:r>
                              <a:rPr kumimoji="0" lang="en-US" sz="1600" b="0" i="0" u="none" strike="noStrike" kern="0" cap="none" spc="0" normalizeH="0" baseline="0" noProof="0" smtClean="0">
                                <a:ln>
                                  <a:noFill/>
                                </a:ln>
                                <a:solidFill>
                                  <a:srgbClr val="000000"/>
                                </a:solidFill>
                                <a:effectLst/>
                                <a:uLnTx/>
                                <a:uFillTx/>
                                <a:latin typeface="Cambria Math" panose="02040503050406030204" pitchFamily="18" charset="0"/>
                                <a:sym typeface="Arial"/>
                              </a:rPr>
                              <m:t>2</m:t>
                            </m:r>
                          </m:sup>
                        </m:sSup>
                      </m:den>
                    </m:f>
                  </m:oMath>
                </a14:m>
                <a:endParaRPr kumimoji="0" lang="en-US" sz="1600" b="0" u="none" strike="noStrike" kern="0" cap="none" spc="0" normalizeH="0" baseline="0" noProof="0">
                  <a:ln>
                    <a:noFill/>
                  </a:ln>
                  <a:solidFill>
                    <a:srgbClr val="000000"/>
                  </a:solidFill>
                  <a:effectLst/>
                  <a:uLnTx/>
                  <a:uFillTx/>
                  <a:latin typeface="Calibri" panose="020F0502020204030204" pitchFamily="34" charset="0"/>
                  <a:sym typeface="Arial"/>
                </a:endParaRPr>
              </a:p>
              <a:p>
                <a:pPr>
                  <a:buFont typeface="Arial" panose="020B0604020202020204" pitchFamily="34" charset="0"/>
                  <a:buChar char="•"/>
                </a:pPr>
                <a:r>
                  <a:rPr lang="en-US" sz="1600" b="1"/>
                  <a:t>AR: </a:t>
                </a:r>
                <a:r>
                  <a:rPr lang="en-US" sz="1600"/>
                  <a:t>37.5</a:t>
                </a:r>
                <a:endParaRPr lang="en-US" sz="1600" b="1"/>
              </a:p>
              <a:p>
                <a:pPr>
                  <a:buFont typeface="Arial" panose="020B0604020202020204" pitchFamily="34" charset="0"/>
                  <a:buChar char="•"/>
                </a:pPr>
                <a:r>
                  <a:rPr lang="en-US" sz="1600" b="1"/>
                  <a:t>Wing Area:</a:t>
                </a:r>
                <a:r>
                  <a:rPr lang="en-US" sz="1600"/>
                  <a:t> 280 ft</a:t>
                </a:r>
                <a:r>
                  <a:rPr lang="en-US" sz="1600" baseline="30000"/>
                  <a:t>2</a:t>
                </a:r>
                <a:endParaRPr lang="en-US" sz="1600" b="1" baseline="30000"/>
              </a:p>
              <a:p>
                <a:pPr>
                  <a:buFont typeface="Arial" panose="020B0604020202020204" pitchFamily="34" charset="0"/>
                  <a:buChar char="•"/>
                </a:pPr>
                <a:r>
                  <a:rPr lang="en-US" sz="1600" b="1"/>
                  <a:t>L/D: </a:t>
                </a:r>
                <a:r>
                  <a:rPr lang="en-US" sz="1600"/>
                  <a:t>23</a:t>
                </a:r>
              </a:p>
            </p:txBody>
          </p:sp>
        </mc:Choice>
        <mc:Fallback xmlns="">
          <p:sp>
            <p:nvSpPr>
              <p:cNvPr id="7" name="Text Placeholder 2">
                <a:extLst>
                  <a:ext uri="{FF2B5EF4-FFF2-40B4-BE49-F238E27FC236}">
                    <a16:creationId xmlns:a16="http://schemas.microsoft.com/office/drawing/2014/main" id="{66BDFF25-4C8A-D0D4-ADC1-46D874030A02}"/>
                  </a:ext>
                </a:extLst>
              </p:cNvPr>
              <p:cNvSpPr txBox="1">
                <a:spLocks noRot="1" noChangeAspect="1" noMove="1" noResize="1" noEditPoints="1" noAdjustHandles="1" noChangeArrowheads="1" noChangeShapeType="1" noTextEdit="1"/>
              </p:cNvSpPr>
              <p:nvPr/>
            </p:nvSpPr>
            <p:spPr>
              <a:xfrm>
                <a:off x="3389807" y="1303053"/>
                <a:ext cx="2763857" cy="3017838"/>
              </a:xfrm>
              <a:prstGeom prst="rect">
                <a:avLst/>
              </a:prstGeom>
              <a:blipFill>
                <a:blip r:embed="rId3"/>
                <a:stretch>
                  <a:fillRect l="-220"/>
                </a:stretch>
              </a:blipFill>
              <a:ln>
                <a:solidFill>
                  <a:schemeClr val="tx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0EDF2D61-A465-0E4C-5D4A-39C5D68BEA3B}"/>
              </a:ext>
            </a:extLst>
          </p:cNvPr>
          <p:cNvSpPr txBox="1"/>
          <p:nvPr/>
        </p:nvSpPr>
        <p:spPr>
          <a:xfrm>
            <a:off x="251975" y="4320891"/>
            <a:ext cx="8114785" cy="369332"/>
          </a:xfrm>
          <a:prstGeom prst="rect">
            <a:avLst/>
          </a:prstGeom>
          <a:noFill/>
        </p:spPr>
        <p:txBody>
          <a:bodyPr wrap="square" rtlCol="0">
            <a:spAutoFit/>
          </a:bodyPr>
          <a:lstStyle/>
          <a:p>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Assumptions: e = 0.8</a:t>
            </a:r>
            <a:r>
              <a:rPr lang="en-US" sz="1800">
                <a:latin typeface="Calibri" panose="020F0502020204030204" pitchFamily="34" charset="0"/>
                <a:cs typeface="Calibri" panose="020F0502020204030204" pitchFamily="34" charset="0"/>
              </a:rPr>
              <a:t>,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kumimoji="0" lang="en-US" sz="18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D0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.017, </a:t>
            </a:r>
            <a:r>
              <a:rPr kumimoji="0" lang="en-US" sz="1800" b="0" u="none" strike="noStrike" kern="0" cap="none" spc="0" normalizeH="0" noProof="0">
                <a:ln>
                  <a:noFill/>
                </a:ln>
                <a:solidFill>
                  <a:srgbClr val="000000"/>
                </a:solidFill>
                <a:effectLst/>
                <a:uLnTx/>
                <a:uFillTx/>
                <a:latin typeface="Calibri" panose="020F0502020204030204" pitchFamily="34" charset="0"/>
                <a:cs typeface="Calibri" panose="020F0502020204030204" pitchFamily="34" charset="0"/>
                <a:sym typeface="Arial"/>
              </a:rPr>
              <a:t>C</a:t>
            </a:r>
            <a:r>
              <a:rPr lang="en-US" sz="1800" baseline="-25000">
                <a:latin typeface="Calibri" panose="020F0502020204030204" pitchFamily="34" charset="0"/>
                <a:cs typeface="Calibri" panose="020F0502020204030204" pitchFamily="34" charset="0"/>
              </a:rPr>
              <a:t>L</a:t>
            </a:r>
            <a:r>
              <a:rPr kumimoji="0" lang="en-US" sz="18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max</a:t>
            </a:r>
            <a:r>
              <a:rPr lang="en-US" sz="1800">
                <a:latin typeface="Calibri" panose="020F0502020204030204" pitchFamily="34" charset="0"/>
                <a:cs typeface="Calibri" panose="020F0502020204030204" pitchFamily="34" charset="0"/>
              </a:rPr>
              <a:t>=</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1.5</a:t>
            </a:r>
            <a:endParaRPr lang="en-US" sz="1800">
              <a:latin typeface="Calibri"/>
              <a:cs typeface="Calibri"/>
            </a:endParaRPr>
          </a:p>
        </p:txBody>
      </p:sp>
    </p:spTree>
    <p:extLst>
      <p:ext uri="{BB962C8B-B14F-4D97-AF65-F5344CB8AC3E}">
        <p14:creationId xmlns:p14="http://schemas.microsoft.com/office/powerpoint/2010/main" val="1819351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E1C43-AAFF-9C1B-8BBC-7D6435305007}"/>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34BB09E5-8D8E-A0E9-4887-04C6B9ECEB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22</a:t>
            </a:fld>
            <a:endParaRPr lang="en"/>
          </a:p>
        </p:txBody>
      </p:sp>
      <p:pic>
        <p:nvPicPr>
          <p:cNvPr id="40" name="Picture 39" descr="A white background with black and white clouds&#10;&#10;Description automatically generated">
            <a:extLst>
              <a:ext uri="{FF2B5EF4-FFF2-40B4-BE49-F238E27FC236}">
                <a16:creationId xmlns:a16="http://schemas.microsoft.com/office/drawing/2014/main" id="{1843C415-F5A6-4C79-87C7-758DDB8FFED2}"/>
              </a:ext>
            </a:extLst>
          </p:cNvPr>
          <p:cNvPicPr>
            <a:picLocks noChangeAspect="1"/>
          </p:cNvPicPr>
          <p:nvPr/>
        </p:nvPicPr>
        <p:blipFill>
          <a:blip r:embed="rId4"/>
          <a:stretch>
            <a:fillRect/>
          </a:stretch>
        </p:blipFill>
        <p:spPr>
          <a:xfrm>
            <a:off x="1651183" y="3706920"/>
            <a:ext cx="350025" cy="545167"/>
          </a:xfrm>
          <a:prstGeom prst="rect">
            <a:avLst/>
          </a:prstGeom>
        </p:spPr>
      </p:pic>
      <p:grpSp>
        <p:nvGrpSpPr>
          <p:cNvPr id="3" name="Group 2">
            <a:extLst>
              <a:ext uri="{FF2B5EF4-FFF2-40B4-BE49-F238E27FC236}">
                <a16:creationId xmlns:a16="http://schemas.microsoft.com/office/drawing/2014/main" id="{9D1FBB76-1B93-19C6-C4CA-DDE6DFC2875C}"/>
              </a:ext>
            </a:extLst>
          </p:cNvPr>
          <p:cNvGrpSpPr/>
          <p:nvPr/>
        </p:nvGrpSpPr>
        <p:grpSpPr>
          <a:xfrm>
            <a:off x="0" y="12984"/>
            <a:ext cx="7623208" cy="4695048"/>
            <a:chOff x="1792221" y="24761"/>
            <a:chExt cx="6125123" cy="3489002"/>
          </a:xfrm>
        </p:grpSpPr>
        <p:pic>
          <p:nvPicPr>
            <p:cNvPr id="34" name="Picture 33" descr="A drawing of a model of a rocket&#10;&#10;Description automatically generated">
              <a:extLst>
                <a:ext uri="{FF2B5EF4-FFF2-40B4-BE49-F238E27FC236}">
                  <a16:creationId xmlns:a16="http://schemas.microsoft.com/office/drawing/2014/main" id="{87408F1D-2B10-D8E8-EB3F-8E2B4AC7EFB7}"/>
                </a:ext>
              </a:extLst>
            </p:cNvPr>
            <p:cNvPicPr>
              <a:picLocks noChangeAspect="1"/>
            </p:cNvPicPr>
            <p:nvPr/>
          </p:nvPicPr>
          <p:blipFill rotWithShape="1">
            <a:blip r:embed="rId5"/>
            <a:srcRect l="8233" t="4169" r="1417" b="26134"/>
            <a:stretch/>
          </p:blipFill>
          <p:spPr>
            <a:xfrm>
              <a:off x="1792221" y="24761"/>
              <a:ext cx="5853160" cy="3489002"/>
            </a:xfrm>
            <a:prstGeom prst="rect">
              <a:avLst/>
            </a:prstGeom>
          </p:spPr>
        </p:pic>
        <p:cxnSp>
          <p:nvCxnSpPr>
            <p:cNvPr id="21" name="Straight Connector 20">
              <a:extLst>
                <a:ext uri="{FF2B5EF4-FFF2-40B4-BE49-F238E27FC236}">
                  <a16:creationId xmlns:a16="http://schemas.microsoft.com/office/drawing/2014/main" id="{9D4CF233-CAAE-0A0B-EFB0-9F6A7D03AE92}"/>
                </a:ext>
              </a:extLst>
            </p:cNvPr>
            <p:cNvCxnSpPr>
              <a:cxnSpLocks/>
            </p:cNvCxnSpPr>
            <p:nvPr/>
          </p:nvCxnSpPr>
          <p:spPr>
            <a:xfrm flipV="1">
              <a:off x="6244119" y="705228"/>
              <a:ext cx="1673225" cy="438150"/>
            </a:xfrm>
            <a:prstGeom prst="line">
              <a:avLst/>
            </a:prstGeom>
            <a:ln w="508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Arc 24">
              <a:extLst>
                <a:ext uri="{FF2B5EF4-FFF2-40B4-BE49-F238E27FC236}">
                  <a16:creationId xmlns:a16="http://schemas.microsoft.com/office/drawing/2014/main" id="{10F7F031-AC62-394D-0375-ADA5DFB248CE}"/>
                </a:ext>
              </a:extLst>
            </p:cNvPr>
            <p:cNvSpPr/>
            <p:nvPr/>
          </p:nvSpPr>
          <p:spPr>
            <a:xfrm>
              <a:off x="6166331" y="692528"/>
              <a:ext cx="914400" cy="914400"/>
            </a:xfrm>
            <a:prstGeom prst="arc">
              <a:avLst>
                <a:gd name="adj1" fmla="val 19957338"/>
                <a:gd name="adj2" fmla="val 0"/>
              </a:avLst>
            </a:prstGeom>
            <a:ln w="63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44" name="Picture 43" descr="A white background with black and white clouds&#10;&#10;Description automatically generated">
              <a:extLst>
                <a:ext uri="{FF2B5EF4-FFF2-40B4-BE49-F238E27FC236}">
                  <a16:creationId xmlns:a16="http://schemas.microsoft.com/office/drawing/2014/main" id="{BA19EC3E-03AB-0D41-F7EF-7CF35CC28596}"/>
                </a:ext>
              </a:extLst>
            </p:cNvPr>
            <p:cNvPicPr>
              <a:picLocks noChangeAspect="1"/>
            </p:cNvPicPr>
            <p:nvPr/>
          </p:nvPicPr>
          <p:blipFill>
            <a:blip r:embed="rId4"/>
            <a:stretch>
              <a:fillRect/>
            </a:stretch>
          </p:blipFill>
          <p:spPr>
            <a:xfrm>
              <a:off x="6693837" y="2495898"/>
              <a:ext cx="725017" cy="545168"/>
            </a:xfrm>
            <a:prstGeom prst="rect">
              <a:avLst/>
            </a:prstGeom>
          </p:spPr>
        </p:pic>
        <p:pic>
          <p:nvPicPr>
            <p:cNvPr id="36" name="Picture 35" descr="A white background with black and white clouds&#10;&#10;Description automatically generated">
              <a:extLst>
                <a:ext uri="{FF2B5EF4-FFF2-40B4-BE49-F238E27FC236}">
                  <a16:creationId xmlns:a16="http://schemas.microsoft.com/office/drawing/2014/main" id="{3B7773CD-71C3-873F-95F5-86AA89CF8AA4}"/>
                </a:ext>
              </a:extLst>
            </p:cNvPr>
            <p:cNvPicPr>
              <a:picLocks noChangeAspect="1"/>
            </p:cNvPicPr>
            <p:nvPr/>
          </p:nvPicPr>
          <p:blipFill rotWithShape="1">
            <a:blip r:embed="rId4"/>
            <a:srcRect l="76996"/>
            <a:stretch/>
          </p:blipFill>
          <p:spPr>
            <a:xfrm>
              <a:off x="1792221" y="1690494"/>
              <a:ext cx="140060" cy="457818"/>
            </a:xfrm>
            <a:prstGeom prst="rect">
              <a:avLst/>
            </a:prstGeom>
          </p:spPr>
        </p:pic>
      </p:grpSp>
      <p:grpSp>
        <p:nvGrpSpPr>
          <p:cNvPr id="9" name="Group 8">
            <a:extLst>
              <a:ext uri="{FF2B5EF4-FFF2-40B4-BE49-F238E27FC236}">
                <a16:creationId xmlns:a16="http://schemas.microsoft.com/office/drawing/2014/main" id="{715E631C-2E56-FC52-090E-E0E4CE225322}"/>
              </a:ext>
            </a:extLst>
          </p:cNvPr>
          <p:cNvGrpSpPr/>
          <p:nvPr/>
        </p:nvGrpSpPr>
        <p:grpSpPr>
          <a:xfrm>
            <a:off x="3652391" y="3121877"/>
            <a:ext cx="5475152" cy="1329676"/>
            <a:chOff x="3652391" y="3387783"/>
            <a:chExt cx="5491609" cy="1183442"/>
          </a:xfrm>
        </p:grpSpPr>
        <p:pic>
          <p:nvPicPr>
            <p:cNvPr id="2" name="Picture 1" descr="A drawing of a model of a rocket&#10;&#10;Description automatically generated">
              <a:extLst>
                <a:ext uri="{FF2B5EF4-FFF2-40B4-BE49-F238E27FC236}">
                  <a16:creationId xmlns:a16="http://schemas.microsoft.com/office/drawing/2014/main" id="{00D27536-A2E7-79C2-A54D-99A0C4AA02AE}"/>
                </a:ext>
              </a:extLst>
            </p:cNvPr>
            <p:cNvPicPr>
              <a:picLocks noChangeAspect="1"/>
            </p:cNvPicPr>
            <p:nvPr/>
          </p:nvPicPr>
          <p:blipFill rotWithShape="1">
            <a:blip r:embed="rId5"/>
            <a:srcRect l="8954" t="77118" r="13337" b="2907"/>
            <a:stretch/>
          </p:blipFill>
          <p:spPr>
            <a:xfrm>
              <a:off x="3652391" y="3387783"/>
              <a:ext cx="5491609" cy="1183442"/>
            </a:xfrm>
            <a:prstGeom prst="rect">
              <a:avLst/>
            </a:prstGeom>
          </p:spPr>
        </p:pic>
        <p:pic>
          <p:nvPicPr>
            <p:cNvPr id="8" name="Picture 7" descr="A white background with black and white clouds&#10;&#10;Description automatically generated">
              <a:extLst>
                <a:ext uri="{FF2B5EF4-FFF2-40B4-BE49-F238E27FC236}">
                  <a16:creationId xmlns:a16="http://schemas.microsoft.com/office/drawing/2014/main" id="{FF8F425F-5C87-7644-BDD0-B752C06CA742}"/>
                </a:ext>
              </a:extLst>
            </p:cNvPr>
            <p:cNvPicPr>
              <a:picLocks noChangeAspect="1"/>
            </p:cNvPicPr>
            <p:nvPr/>
          </p:nvPicPr>
          <p:blipFill rotWithShape="1">
            <a:blip r:embed="rId4"/>
            <a:srcRect l="76996"/>
            <a:stretch/>
          </p:blipFill>
          <p:spPr>
            <a:xfrm>
              <a:off x="8964669" y="3387783"/>
              <a:ext cx="165390" cy="557227"/>
            </a:xfrm>
            <a:prstGeom prst="rect">
              <a:avLst/>
            </a:prstGeom>
          </p:spPr>
        </p:pic>
      </p:grpSp>
      <p:pic>
        <p:nvPicPr>
          <p:cNvPr id="11" name="Picture 10" descr="A drawing of a model of a rocket&#10;&#10;Description automatically generated">
            <a:extLst>
              <a:ext uri="{FF2B5EF4-FFF2-40B4-BE49-F238E27FC236}">
                <a16:creationId xmlns:a16="http://schemas.microsoft.com/office/drawing/2014/main" id="{E19C6857-70AF-073F-2B1E-0FAD314676F8}"/>
              </a:ext>
            </a:extLst>
          </p:cNvPr>
          <p:cNvPicPr>
            <a:picLocks noChangeAspect="1"/>
          </p:cNvPicPr>
          <p:nvPr/>
        </p:nvPicPr>
        <p:blipFill rotWithShape="1">
          <a:blip r:embed="rId5"/>
          <a:srcRect l="50987" t="4169" r="1417" b="74850"/>
          <a:stretch/>
        </p:blipFill>
        <p:spPr>
          <a:xfrm>
            <a:off x="3180080" y="95133"/>
            <a:ext cx="5328512" cy="1806820"/>
          </a:xfrm>
          <a:prstGeom prst="rect">
            <a:avLst/>
          </a:prstGeom>
        </p:spPr>
      </p:pic>
    </p:spTree>
    <p:extLst>
      <p:ext uri="{BB962C8B-B14F-4D97-AF65-F5344CB8AC3E}">
        <p14:creationId xmlns:p14="http://schemas.microsoft.com/office/powerpoint/2010/main" val="1610161352"/>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E1C43-AAFF-9C1B-8BBC-7D6435305007}"/>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34BB09E5-8D8E-A0E9-4887-04C6B9ECEB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23</a:t>
            </a:fld>
            <a:endParaRPr lang="en"/>
          </a:p>
        </p:txBody>
      </p:sp>
      <p:sp>
        <p:nvSpPr>
          <p:cNvPr id="10" name="Text Placeholder 2">
            <a:extLst>
              <a:ext uri="{FF2B5EF4-FFF2-40B4-BE49-F238E27FC236}">
                <a16:creationId xmlns:a16="http://schemas.microsoft.com/office/drawing/2014/main" id="{FFB1EF6B-08A0-A2F9-70D6-0571C1EDC11C}"/>
              </a:ext>
            </a:extLst>
          </p:cNvPr>
          <p:cNvSpPr>
            <a:spLocks noGrp="1"/>
          </p:cNvSpPr>
          <p:nvPr>
            <p:ph type="body" idx="1"/>
          </p:nvPr>
        </p:nvSpPr>
        <p:spPr>
          <a:xfrm>
            <a:off x="822958" y="3048266"/>
            <a:ext cx="3749041" cy="1529393"/>
          </a:xfrm>
        </p:spPr>
        <p:txBody>
          <a:bodyPr anchor="t">
            <a:noAutofit/>
          </a:bodyPr>
          <a:lstStyle/>
          <a:p>
            <a:pPr marL="114300" indent="0">
              <a:buNone/>
            </a:pPr>
            <a:r>
              <a:rPr lang="en-US" b="1"/>
              <a:t>WING</a:t>
            </a:r>
            <a:endParaRPr lang="en-US" sz="1800" b="1"/>
          </a:p>
        </p:txBody>
      </p:sp>
      <p:graphicFrame>
        <p:nvGraphicFramePr>
          <p:cNvPr id="13" name="Table 13">
            <a:extLst>
              <a:ext uri="{FF2B5EF4-FFF2-40B4-BE49-F238E27FC236}">
                <a16:creationId xmlns:a16="http://schemas.microsoft.com/office/drawing/2014/main" id="{118DCBC4-8EC8-0C5C-AAA4-CF97302AFB88}"/>
              </a:ext>
            </a:extLst>
          </p:cNvPr>
          <p:cNvGraphicFramePr>
            <a:graphicFrameLocks noGrp="1"/>
          </p:cNvGraphicFramePr>
          <p:nvPr>
            <p:extLst>
              <p:ext uri="{D42A27DB-BD31-4B8C-83A1-F6EECF244321}">
                <p14:modId xmlns:p14="http://schemas.microsoft.com/office/powerpoint/2010/main" val="1827901570"/>
              </p:ext>
            </p:extLst>
          </p:nvPr>
        </p:nvGraphicFramePr>
        <p:xfrm>
          <a:off x="822957" y="3473509"/>
          <a:ext cx="3749042" cy="1084797"/>
        </p:xfrm>
        <a:graphic>
          <a:graphicData uri="http://schemas.openxmlformats.org/drawingml/2006/table">
            <a:tbl>
              <a:tblPr firstRow="1" bandRow="1">
                <a:tableStyleId>{5940675A-B579-460E-94D1-54222C63F5DA}</a:tableStyleId>
              </a:tblPr>
              <a:tblGrid>
                <a:gridCol w="1874521">
                  <a:extLst>
                    <a:ext uri="{9D8B030D-6E8A-4147-A177-3AD203B41FA5}">
                      <a16:colId xmlns:a16="http://schemas.microsoft.com/office/drawing/2014/main" val="580415395"/>
                    </a:ext>
                  </a:extLst>
                </a:gridCol>
                <a:gridCol w="1874521">
                  <a:extLst>
                    <a:ext uri="{9D8B030D-6E8A-4147-A177-3AD203B41FA5}">
                      <a16:colId xmlns:a16="http://schemas.microsoft.com/office/drawing/2014/main" val="1092026022"/>
                    </a:ext>
                  </a:extLst>
                </a:gridCol>
              </a:tblGrid>
              <a:tr h="343117">
                <a:tc>
                  <a:txBody>
                    <a:bodyPr/>
                    <a:lstStyle/>
                    <a:p>
                      <a:r>
                        <a:rPr lang="en-US">
                          <a:solidFill>
                            <a:schemeClr val="tx1"/>
                          </a:solidFill>
                          <a:latin typeface="Calibri" panose="020F0502020204030204" pitchFamily="34" charset="0"/>
                          <a:cs typeface="Calibri" panose="020F0502020204030204" pitchFamily="34" charset="0"/>
                        </a:rPr>
                        <a:t>Aspect Ratio: 37.5</a:t>
                      </a:r>
                    </a:p>
                  </a:txBody>
                  <a:tcPr/>
                </a:tc>
                <a:tc>
                  <a:txBody>
                    <a:bodyPr/>
                    <a:lstStyle/>
                    <a:p>
                      <a:r>
                        <a:rPr lang="en-US">
                          <a:solidFill>
                            <a:schemeClr val="tx1"/>
                          </a:solidFill>
                          <a:latin typeface="Calibri" panose="020F0502020204030204" pitchFamily="34" charset="0"/>
                          <a:cs typeface="Calibri" panose="020F0502020204030204" pitchFamily="34" charset="0"/>
                        </a:rPr>
                        <a:t>W</a:t>
                      </a:r>
                      <a:r>
                        <a:rPr lang="en-US" baseline="-25000">
                          <a:solidFill>
                            <a:schemeClr val="tx1"/>
                          </a:solidFill>
                          <a:latin typeface="Calibri" panose="020F0502020204030204" pitchFamily="34" charset="0"/>
                          <a:cs typeface="Calibri" panose="020F0502020204030204" pitchFamily="34" charset="0"/>
                        </a:rPr>
                        <a:t>to</a:t>
                      </a:r>
                      <a:r>
                        <a:rPr lang="en-US">
                          <a:solidFill>
                            <a:schemeClr val="tx1"/>
                          </a:solidFill>
                          <a:latin typeface="Calibri" panose="020F0502020204030204" pitchFamily="34" charset="0"/>
                          <a:cs typeface="Calibri" panose="020F0502020204030204" pitchFamily="34" charset="0"/>
                        </a:rPr>
                        <a:t>/S: 35.5</a:t>
                      </a:r>
                      <a:r>
                        <a:rPr lang="en-US" baseline="0">
                          <a:solidFill>
                            <a:schemeClr val="tx1"/>
                          </a:solidFill>
                          <a:latin typeface="Calibri" panose="020F0502020204030204" pitchFamily="34" charset="0"/>
                          <a:cs typeface="Calibri" panose="020F0502020204030204" pitchFamily="34" charset="0"/>
                        </a:rPr>
                        <a:t> </a:t>
                      </a:r>
                      <a:r>
                        <a:rPr lang="en-US" sz="1400">
                          <a:latin typeface="Calibri" panose="020F0502020204030204" pitchFamily="34" charset="0"/>
                          <a:cs typeface="Calibri" panose="020F0502020204030204" pitchFamily="34" charset="0"/>
                        </a:rPr>
                        <a:t>lbs/ft</a:t>
                      </a:r>
                      <a:r>
                        <a:rPr lang="en-US" sz="1400" baseline="30000">
                          <a:latin typeface="Calibri" panose="020F0502020204030204" pitchFamily="34" charset="0"/>
                          <a:cs typeface="Calibri" panose="020F0502020204030204" pitchFamily="34" charset="0"/>
                        </a:rPr>
                        <a:t>2</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3855967"/>
                  </a:ext>
                </a:extLst>
              </a:tr>
              <a:tr h="370840">
                <a:tc>
                  <a:txBody>
                    <a:bodyPr/>
                    <a:lstStyle/>
                    <a:p>
                      <a:r>
                        <a:rPr lang="en-US">
                          <a:solidFill>
                            <a:schemeClr val="tx1"/>
                          </a:solidFill>
                          <a:latin typeface="Calibri" panose="020F0502020204030204" pitchFamily="34" charset="0"/>
                          <a:cs typeface="Calibri" panose="020F0502020204030204" pitchFamily="34" charset="0"/>
                        </a:rPr>
                        <a:t>Root Chord: 36 in</a:t>
                      </a:r>
                    </a:p>
                  </a:txBody>
                  <a:tcPr/>
                </a:tc>
                <a:tc>
                  <a:txBody>
                    <a:bodyPr/>
                    <a:lstStyle/>
                    <a:p>
                      <a:r>
                        <a:rPr lang="en-US">
                          <a:solidFill>
                            <a:schemeClr val="tx1"/>
                          </a:solidFill>
                          <a:latin typeface="Calibri" panose="020F0502020204030204" pitchFamily="34" charset="0"/>
                          <a:cs typeface="Calibri" panose="020F0502020204030204" pitchFamily="34" charset="0"/>
                        </a:rPr>
                        <a:t>Tip Chord: 24 in</a:t>
                      </a:r>
                    </a:p>
                  </a:txBody>
                  <a:tcPr/>
                </a:tc>
                <a:extLst>
                  <a:ext uri="{0D108BD9-81ED-4DB2-BD59-A6C34878D82A}">
                    <a16:rowId xmlns:a16="http://schemas.microsoft.com/office/drawing/2014/main" val="420337787"/>
                  </a:ext>
                </a:extLst>
              </a:tr>
              <a:tr h="370840">
                <a:tc>
                  <a:txBody>
                    <a:bodyPr/>
                    <a:lstStyle/>
                    <a:p>
                      <a:r>
                        <a:rPr lang="en-US">
                          <a:solidFill>
                            <a:schemeClr val="tx1"/>
                          </a:solidFill>
                          <a:latin typeface="Calibri" panose="020F0502020204030204" pitchFamily="34" charset="0"/>
                          <a:cs typeface="Calibri" panose="020F0502020204030204" pitchFamily="34" charset="0"/>
                        </a:rPr>
                        <a:t>Wingspan: 94 ft</a:t>
                      </a:r>
                    </a:p>
                  </a:txBody>
                  <a:tcPr/>
                </a:tc>
                <a:tc>
                  <a:txBody>
                    <a:bodyPr/>
                    <a:lstStyle/>
                    <a:p>
                      <a:r>
                        <a:rPr lang="en-US">
                          <a:solidFill>
                            <a:schemeClr val="tx1"/>
                          </a:solidFill>
                          <a:latin typeface="Calibri" panose="020F0502020204030204" pitchFamily="34" charset="0"/>
                          <a:cs typeface="Calibri" panose="020F0502020204030204" pitchFamily="34" charset="0"/>
                        </a:rPr>
                        <a:t>Wing Area: 120 ft</a:t>
                      </a:r>
                      <a:r>
                        <a:rPr lang="en-US" baseline="30000">
                          <a:solidFill>
                            <a:schemeClr val="tx1"/>
                          </a:solidFill>
                          <a:latin typeface="Calibri" panose="020F0502020204030204" pitchFamily="34" charset="0"/>
                          <a:cs typeface="Calibri" panose="020F0502020204030204" pitchFamily="34" charset="0"/>
                        </a:rPr>
                        <a:t>2</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17113733"/>
                  </a:ext>
                </a:extLst>
              </a:tr>
            </a:tbl>
          </a:graphicData>
        </a:graphic>
      </p:graphicFrame>
      <p:sp>
        <p:nvSpPr>
          <p:cNvPr id="9" name="Text Placeholder 2">
            <a:extLst>
              <a:ext uri="{FF2B5EF4-FFF2-40B4-BE49-F238E27FC236}">
                <a16:creationId xmlns:a16="http://schemas.microsoft.com/office/drawing/2014/main" id="{49295867-63FC-4980-8ED8-37A731AE4894}"/>
              </a:ext>
            </a:extLst>
          </p:cNvPr>
          <p:cNvSpPr txBox="1">
            <a:spLocks/>
          </p:cNvSpPr>
          <p:nvPr/>
        </p:nvSpPr>
        <p:spPr>
          <a:xfrm>
            <a:off x="4660303" y="3048266"/>
            <a:ext cx="3749041" cy="1529393"/>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buFont typeface="Calibri"/>
              <a:buNone/>
            </a:pPr>
            <a:r>
              <a:rPr lang="en-US" b="1"/>
              <a:t>FUEL</a:t>
            </a:r>
            <a:endParaRPr lang="en-US" sz="1800" b="1"/>
          </a:p>
        </p:txBody>
      </p:sp>
      <p:graphicFrame>
        <p:nvGraphicFramePr>
          <p:cNvPr id="11" name="Table 13">
            <a:extLst>
              <a:ext uri="{FF2B5EF4-FFF2-40B4-BE49-F238E27FC236}">
                <a16:creationId xmlns:a16="http://schemas.microsoft.com/office/drawing/2014/main" id="{21646661-D2D1-E8EE-9AC7-2C7D5EFE9707}"/>
              </a:ext>
            </a:extLst>
          </p:cNvPr>
          <p:cNvGraphicFramePr>
            <a:graphicFrameLocks noGrp="1"/>
          </p:cNvGraphicFramePr>
          <p:nvPr>
            <p:extLst>
              <p:ext uri="{D42A27DB-BD31-4B8C-83A1-F6EECF244321}">
                <p14:modId xmlns:p14="http://schemas.microsoft.com/office/powerpoint/2010/main" val="3518946565"/>
              </p:ext>
            </p:extLst>
          </p:nvPr>
        </p:nvGraphicFramePr>
        <p:xfrm>
          <a:off x="4660302" y="3473509"/>
          <a:ext cx="3749042" cy="1084797"/>
        </p:xfrm>
        <a:graphic>
          <a:graphicData uri="http://schemas.openxmlformats.org/drawingml/2006/table">
            <a:tbl>
              <a:tblPr firstRow="1" bandRow="1">
                <a:tableStyleId>{5940675A-B579-460E-94D1-54222C63F5DA}</a:tableStyleId>
              </a:tblPr>
              <a:tblGrid>
                <a:gridCol w="1594724">
                  <a:extLst>
                    <a:ext uri="{9D8B030D-6E8A-4147-A177-3AD203B41FA5}">
                      <a16:colId xmlns:a16="http://schemas.microsoft.com/office/drawing/2014/main" val="580415395"/>
                    </a:ext>
                  </a:extLst>
                </a:gridCol>
                <a:gridCol w="2154318">
                  <a:extLst>
                    <a:ext uri="{9D8B030D-6E8A-4147-A177-3AD203B41FA5}">
                      <a16:colId xmlns:a16="http://schemas.microsoft.com/office/drawing/2014/main" val="1092026022"/>
                    </a:ext>
                  </a:extLst>
                </a:gridCol>
              </a:tblGrid>
              <a:tr h="343117">
                <a:tc>
                  <a:txBody>
                    <a:bodyPr/>
                    <a:lstStyle/>
                    <a:p>
                      <a:r>
                        <a:rPr lang="en-US">
                          <a:solidFill>
                            <a:schemeClr val="tx1"/>
                          </a:solidFill>
                          <a:latin typeface="Calibri" panose="020F0502020204030204" pitchFamily="34" charset="0"/>
                          <a:cs typeface="Calibri" panose="020F0502020204030204" pitchFamily="34" charset="0"/>
                        </a:rPr>
                        <a:t>Total Fuel Volume</a:t>
                      </a:r>
                    </a:p>
                  </a:txBody>
                  <a:tcPr/>
                </a:tc>
                <a:tc>
                  <a:txBody>
                    <a:bodyPr/>
                    <a:lstStyle/>
                    <a:p>
                      <a:r>
                        <a:rPr lang="en-US">
                          <a:solidFill>
                            <a:schemeClr val="tx1"/>
                          </a:solidFill>
                          <a:latin typeface="Calibri" panose="020F0502020204030204" pitchFamily="34" charset="0"/>
                          <a:cs typeface="Calibri" panose="020F0502020204030204" pitchFamily="34" charset="0"/>
                        </a:rPr>
                        <a:t>7000 lbs, 1044 gal, 140 ft</a:t>
                      </a:r>
                      <a:r>
                        <a:rPr lang="en-US" baseline="30000">
                          <a:solidFill>
                            <a:schemeClr val="tx1"/>
                          </a:solidFill>
                          <a:latin typeface="Calibri" panose="020F0502020204030204" pitchFamily="34" charset="0"/>
                          <a:cs typeface="Calibri" panose="020F0502020204030204" pitchFamily="34" charset="0"/>
                        </a:rPr>
                        <a:t>3</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3855967"/>
                  </a:ext>
                </a:extLst>
              </a:tr>
              <a:tr h="370840">
                <a:tc>
                  <a:txBody>
                    <a:bodyPr/>
                    <a:lstStyle/>
                    <a:p>
                      <a:r>
                        <a:rPr lang="en-US">
                          <a:solidFill>
                            <a:schemeClr val="tx1"/>
                          </a:solidFill>
                          <a:latin typeface="Calibri" panose="020F0502020204030204" pitchFamily="34" charset="0"/>
                          <a:cs typeface="Calibri" panose="020F0502020204030204" pitchFamily="34" charset="0"/>
                        </a:rPr>
                        <a:t>Wing Fuel Volume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tx1"/>
                          </a:solidFill>
                          <a:latin typeface="Calibri" panose="020F0502020204030204" pitchFamily="34" charset="0"/>
                          <a:cs typeface="Calibri" panose="020F0502020204030204" pitchFamily="34" charset="0"/>
                        </a:rPr>
                        <a:t>2200 lbs, 328 gal, 44 ft</a:t>
                      </a:r>
                      <a:r>
                        <a:rPr lang="en-US" baseline="30000">
                          <a:solidFill>
                            <a:schemeClr val="tx1"/>
                          </a:solidFill>
                          <a:latin typeface="Calibri" panose="020F0502020204030204" pitchFamily="34" charset="0"/>
                          <a:cs typeface="Calibri" panose="020F0502020204030204" pitchFamily="34" charset="0"/>
                        </a:rPr>
                        <a:t>3</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0337787"/>
                  </a:ext>
                </a:extLst>
              </a:tr>
              <a:tr h="370840">
                <a:tc>
                  <a:txBody>
                    <a:bodyPr/>
                    <a:lstStyle/>
                    <a:p>
                      <a:r>
                        <a:rPr lang="en-US">
                          <a:solidFill>
                            <a:schemeClr val="tx1"/>
                          </a:solidFill>
                          <a:latin typeface="Calibri" panose="020F0502020204030204" pitchFamily="34" charset="0"/>
                          <a:cs typeface="Calibri" panose="020F0502020204030204" pitchFamily="34" charset="0"/>
                        </a:rPr>
                        <a:t>Fuselage Volume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tx1"/>
                          </a:solidFill>
                          <a:latin typeface="Calibri" panose="020F0502020204030204" pitchFamily="34" charset="0"/>
                          <a:cs typeface="Calibri" panose="020F0502020204030204" pitchFamily="34" charset="0"/>
                        </a:rPr>
                        <a:t>4800 lbs, 716 gal, 96 ft</a:t>
                      </a:r>
                      <a:r>
                        <a:rPr lang="en-US" baseline="30000">
                          <a:solidFill>
                            <a:schemeClr val="tx1"/>
                          </a:solidFill>
                          <a:latin typeface="Calibri" panose="020F0502020204030204" pitchFamily="34" charset="0"/>
                          <a:cs typeface="Calibri" panose="020F0502020204030204" pitchFamily="34" charset="0"/>
                        </a:rPr>
                        <a:t>3</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17113733"/>
                  </a:ext>
                </a:extLst>
              </a:tr>
            </a:tbl>
          </a:graphicData>
        </a:graphic>
      </p:graphicFrame>
      <p:grpSp>
        <p:nvGrpSpPr>
          <p:cNvPr id="26" name="Group 25">
            <a:extLst>
              <a:ext uri="{FF2B5EF4-FFF2-40B4-BE49-F238E27FC236}">
                <a16:creationId xmlns:a16="http://schemas.microsoft.com/office/drawing/2014/main" id="{F2ABA457-5DF3-AE4E-B5B2-991F05954675}"/>
              </a:ext>
            </a:extLst>
          </p:cNvPr>
          <p:cNvGrpSpPr/>
          <p:nvPr/>
        </p:nvGrpSpPr>
        <p:grpSpPr>
          <a:xfrm>
            <a:off x="1834423" y="1430396"/>
            <a:ext cx="5475152" cy="1329676"/>
            <a:chOff x="3652391" y="3387783"/>
            <a:chExt cx="5491609" cy="1183442"/>
          </a:xfrm>
        </p:grpSpPr>
        <p:pic>
          <p:nvPicPr>
            <p:cNvPr id="27" name="Picture 26" descr="A drawing of a model of a rocket&#10;&#10;Description automatically generated">
              <a:extLst>
                <a:ext uri="{FF2B5EF4-FFF2-40B4-BE49-F238E27FC236}">
                  <a16:creationId xmlns:a16="http://schemas.microsoft.com/office/drawing/2014/main" id="{98FA746C-FD1B-F6B6-58C6-91DEE056E610}"/>
                </a:ext>
              </a:extLst>
            </p:cNvPr>
            <p:cNvPicPr>
              <a:picLocks noChangeAspect="1"/>
            </p:cNvPicPr>
            <p:nvPr/>
          </p:nvPicPr>
          <p:blipFill rotWithShape="1">
            <a:blip r:embed="rId2"/>
            <a:srcRect l="8954" t="77118" r="13337" b="2907"/>
            <a:stretch/>
          </p:blipFill>
          <p:spPr>
            <a:xfrm>
              <a:off x="3652391" y="3387783"/>
              <a:ext cx="5491609" cy="1183442"/>
            </a:xfrm>
            <a:prstGeom prst="rect">
              <a:avLst/>
            </a:prstGeom>
          </p:spPr>
        </p:pic>
        <p:pic>
          <p:nvPicPr>
            <p:cNvPr id="28" name="Picture 27" descr="A white background with black and white clouds&#10;&#10;Description automatically generated">
              <a:extLst>
                <a:ext uri="{FF2B5EF4-FFF2-40B4-BE49-F238E27FC236}">
                  <a16:creationId xmlns:a16="http://schemas.microsoft.com/office/drawing/2014/main" id="{F7BCF524-D545-81CF-A303-EEA668F1A984}"/>
                </a:ext>
              </a:extLst>
            </p:cNvPr>
            <p:cNvPicPr>
              <a:picLocks noChangeAspect="1"/>
            </p:cNvPicPr>
            <p:nvPr/>
          </p:nvPicPr>
          <p:blipFill rotWithShape="1">
            <a:blip r:embed="rId3"/>
            <a:srcRect l="76996"/>
            <a:stretch/>
          </p:blipFill>
          <p:spPr>
            <a:xfrm>
              <a:off x="8964669" y="3387783"/>
              <a:ext cx="165390" cy="557227"/>
            </a:xfrm>
            <a:prstGeom prst="rect">
              <a:avLst/>
            </a:prstGeom>
          </p:spPr>
        </p:pic>
      </p:grpSp>
    </p:spTree>
    <p:extLst>
      <p:ext uri="{BB962C8B-B14F-4D97-AF65-F5344CB8AC3E}">
        <p14:creationId xmlns:p14="http://schemas.microsoft.com/office/powerpoint/2010/main" val="1691694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E1C43-AAFF-9C1B-8BBC-7D6435305007}"/>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34BB09E5-8D8E-A0E9-4887-04C6B9ECEB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24</a:t>
            </a:fld>
            <a:endParaRPr lang="en"/>
          </a:p>
        </p:txBody>
      </p:sp>
      <p:sp>
        <p:nvSpPr>
          <p:cNvPr id="10" name="Text Placeholder 2">
            <a:extLst>
              <a:ext uri="{FF2B5EF4-FFF2-40B4-BE49-F238E27FC236}">
                <a16:creationId xmlns:a16="http://schemas.microsoft.com/office/drawing/2014/main" id="{FFB1EF6B-08A0-A2F9-70D6-0571C1EDC11C}"/>
              </a:ext>
            </a:extLst>
          </p:cNvPr>
          <p:cNvSpPr>
            <a:spLocks noGrp="1"/>
          </p:cNvSpPr>
          <p:nvPr>
            <p:ph type="body" idx="1"/>
          </p:nvPr>
        </p:nvSpPr>
        <p:spPr>
          <a:xfrm>
            <a:off x="822958" y="3048266"/>
            <a:ext cx="3749041" cy="1529393"/>
          </a:xfrm>
        </p:spPr>
        <p:txBody>
          <a:bodyPr anchor="t">
            <a:noAutofit/>
          </a:bodyPr>
          <a:lstStyle/>
          <a:p>
            <a:pPr marL="114300" indent="0">
              <a:buNone/>
            </a:pPr>
            <a:r>
              <a:rPr lang="en-US" b="1"/>
              <a:t>POWER</a:t>
            </a:r>
            <a:endParaRPr lang="en-US" sz="1800" b="1"/>
          </a:p>
        </p:txBody>
      </p:sp>
      <p:graphicFrame>
        <p:nvGraphicFramePr>
          <p:cNvPr id="13" name="Table 13">
            <a:extLst>
              <a:ext uri="{FF2B5EF4-FFF2-40B4-BE49-F238E27FC236}">
                <a16:creationId xmlns:a16="http://schemas.microsoft.com/office/drawing/2014/main" id="{118DCBC4-8EC8-0C5C-AAA4-CF97302AFB88}"/>
              </a:ext>
            </a:extLst>
          </p:cNvPr>
          <p:cNvGraphicFramePr>
            <a:graphicFrameLocks noGrp="1"/>
          </p:cNvGraphicFramePr>
          <p:nvPr>
            <p:extLst>
              <p:ext uri="{D42A27DB-BD31-4B8C-83A1-F6EECF244321}">
                <p14:modId xmlns:p14="http://schemas.microsoft.com/office/powerpoint/2010/main" val="838939819"/>
              </p:ext>
            </p:extLst>
          </p:nvPr>
        </p:nvGraphicFramePr>
        <p:xfrm>
          <a:off x="822957" y="3473509"/>
          <a:ext cx="3749042" cy="1084797"/>
        </p:xfrm>
        <a:graphic>
          <a:graphicData uri="http://schemas.openxmlformats.org/drawingml/2006/table">
            <a:tbl>
              <a:tblPr firstRow="1" bandRow="1">
                <a:tableStyleId>{5940675A-B579-460E-94D1-54222C63F5DA}</a:tableStyleId>
              </a:tblPr>
              <a:tblGrid>
                <a:gridCol w="2702121">
                  <a:extLst>
                    <a:ext uri="{9D8B030D-6E8A-4147-A177-3AD203B41FA5}">
                      <a16:colId xmlns:a16="http://schemas.microsoft.com/office/drawing/2014/main" val="580415395"/>
                    </a:ext>
                  </a:extLst>
                </a:gridCol>
                <a:gridCol w="1046921">
                  <a:extLst>
                    <a:ext uri="{9D8B030D-6E8A-4147-A177-3AD203B41FA5}">
                      <a16:colId xmlns:a16="http://schemas.microsoft.com/office/drawing/2014/main" val="1092026022"/>
                    </a:ext>
                  </a:extLst>
                </a:gridCol>
              </a:tblGrid>
              <a:tr h="343117">
                <a:tc>
                  <a:txBody>
                    <a:bodyPr/>
                    <a:lstStyle/>
                    <a:p>
                      <a:r>
                        <a:rPr lang="en-US">
                          <a:solidFill>
                            <a:schemeClr val="tx1"/>
                          </a:solidFill>
                          <a:latin typeface="Calibri" panose="020F0502020204030204" pitchFamily="34" charset="0"/>
                          <a:cs typeface="Calibri" panose="020F0502020204030204" pitchFamily="34" charset="0"/>
                        </a:rPr>
                        <a:t>Total Horsepower (Cruise/Takeoff)</a:t>
                      </a:r>
                    </a:p>
                  </a:txBody>
                  <a:tcPr/>
                </a:tc>
                <a:tc>
                  <a:txBody>
                    <a:bodyPr/>
                    <a:lstStyle/>
                    <a:p>
                      <a:r>
                        <a:rPr lang="en-US">
                          <a:solidFill>
                            <a:schemeClr val="tx1"/>
                          </a:solidFill>
                          <a:latin typeface="Calibri" panose="020F0502020204030204" pitchFamily="34" charset="0"/>
                          <a:cs typeface="Calibri" panose="020F0502020204030204" pitchFamily="34" charset="0"/>
                        </a:rPr>
                        <a:t>100/350 hp</a:t>
                      </a:r>
                    </a:p>
                  </a:txBody>
                  <a:tcPr/>
                </a:tc>
                <a:extLst>
                  <a:ext uri="{0D108BD9-81ED-4DB2-BD59-A6C34878D82A}">
                    <a16:rowId xmlns:a16="http://schemas.microsoft.com/office/drawing/2014/main" val="3403855967"/>
                  </a:ext>
                </a:extLst>
              </a:tr>
              <a:tr h="370840">
                <a:tc>
                  <a:txBody>
                    <a:bodyPr/>
                    <a:lstStyle/>
                    <a:p>
                      <a:r>
                        <a:rPr lang="en-US">
                          <a:solidFill>
                            <a:schemeClr val="tx1"/>
                          </a:solidFill>
                          <a:latin typeface="Calibri" panose="020F0502020204030204" pitchFamily="34" charset="0"/>
                          <a:cs typeface="Calibri" panose="020F0502020204030204" pitchFamily="34" charset="0"/>
                        </a:rPr>
                        <a:t>Engine #1</a:t>
                      </a:r>
                    </a:p>
                  </a:txBody>
                  <a:tcPr/>
                </a:tc>
                <a:tc>
                  <a:txBody>
                    <a:bodyPr/>
                    <a:lstStyle/>
                    <a:p>
                      <a:r>
                        <a:rPr lang="en-US">
                          <a:solidFill>
                            <a:schemeClr val="tx1"/>
                          </a:solidFill>
                          <a:latin typeface="Calibri" panose="020F0502020204030204" pitchFamily="34" charset="0"/>
                          <a:cs typeface="Calibri" panose="020F0502020204030204" pitchFamily="34" charset="0"/>
                        </a:rPr>
                        <a:t>130 hp</a:t>
                      </a:r>
                    </a:p>
                  </a:txBody>
                  <a:tcPr/>
                </a:tc>
                <a:extLst>
                  <a:ext uri="{0D108BD9-81ED-4DB2-BD59-A6C34878D82A}">
                    <a16:rowId xmlns:a16="http://schemas.microsoft.com/office/drawing/2014/main" val="420337787"/>
                  </a:ext>
                </a:extLst>
              </a:tr>
              <a:tr h="370840">
                <a:tc>
                  <a:txBody>
                    <a:bodyPr/>
                    <a:lstStyle/>
                    <a:p>
                      <a:r>
                        <a:rPr lang="en-US">
                          <a:solidFill>
                            <a:schemeClr val="tx1"/>
                          </a:solidFill>
                          <a:latin typeface="Calibri" panose="020F0502020204030204" pitchFamily="34" charset="0"/>
                          <a:cs typeface="Calibri" panose="020F0502020204030204" pitchFamily="34" charset="0"/>
                        </a:rPr>
                        <a:t>Engine #2</a:t>
                      </a:r>
                    </a:p>
                  </a:txBody>
                  <a:tcPr/>
                </a:tc>
                <a:tc>
                  <a:txBody>
                    <a:bodyPr/>
                    <a:lstStyle/>
                    <a:p>
                      <a:r>
                        <a:rPr lang="en-US">
                          <a:solidFill>
                            <a:schemeClr val="tx1"/>
                          </a:solidFill>
                          <a:latin typeface="Calibri" panose="020F0502020204030204" pitchFamily="34" charset="0"/>
                          <a:cs typeface="Calibri" panose="020F0502020204030204" pitchFamily="34" charset="0"/>
                        </a:rPr>
                        <a:t>220 hp</a:t>
                      </a:r>
                    </a:p>
                  </a:txBody>
                  <a:tcPr/>
                </a:tc>
                <a:extLst>
                  <a:ext uri="{0D108BD9-81ED-4DB2-BD59-A6C34878D82A}">
                    <a16:rowId xmlns:a16="http://schemas.microsoft.com/office/drawing/2014/main" val="3217113733"/>
                  </a:ext>
                </a:extLst>
              </a:tr>
            </a:tbl>
          </a:graphicData>
        </a:graphic>
      </p:graphicFrame>
      <p:sp>
        <p:nvSpPr>
          <p:cNvPr id="14" name="Text Placeholder 2">
            <a:extLst>
              <a:ext uri="{FF2B5EF4-FFF2-40B4-BE49-F238E27FC236}">
                <a16:creationId xmlns:a16="http://schemas.microsoft.com/office/drawing/2014/main" id="{693FD2F1-4679-F587-E82C-82D2EFC3613E}"/>
              </a:ext>
            </a:extLst>
          </p:cNvPr>
          <p:cNvSpPr txBox="1">
            <a:spLocks/>
          </p:cNvSpPr>
          <p:nvPr/>
        </p:nvSpPr>
        <p:spPr>
          <a:xfrm>
            <a:off x="4660303" y="3048266"/>
            <a:ext cx="3749041" cy="1529393"/>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buFont typeface="Calibri"/>
              <a:buNone/>
            </a:pPr>
            <a:r>
              <a:rPr lang="en-US" b="1"/>
              <a:t>CABIN</a:t>
            </a:r>
            <a:endParaRPr lang="en-US" sz="1800" b="1"/>
          </a:p>
        </p:txBody>
      </p:sp>
      <p:graphicFrame>
        <p:nvGraphicFramePr>
          <p:cNvPr id="15" name="Table 13">
            <a:extLst>
              <a:ext uri="{FF2B5EF4-FFF2-40B4-BE49-F238E27FC236}">
                <a16:creationId xmlns:a16="http://schemas.microsoft.com/office/drawing/2014/main" id="{7A0BE5F3-42D5-D6E6-BEE4-67DB738E7BED}"/>
              </a:ext>
            </a:extLst>
          </p:cNvPr>
          <p:cNvGraphicFramePr>
            <a:graphicFrameLocks noGrp="1"/>
          </p:cNvGraphicFramePr>
          <p:nvPr>
            <p:extLst>
              <p:ext uri="{D42A27DB-BD31-4B8C-83A1-F6EECF244321}">
                <p14:modId xmlns:p14="http://schemas.microsoft.com/office/powerpoint/2010/main" val="348632569"/>
              </p:ext>
            </p:extLst>
          </p:nvPr>
        </p:nvGraphicFramePr>
        <p:xfrm>
          <a:off x="4660302" y="3473509"/>
          <a:ext cx="3749042" cy="1084797"/>
        </p:xfrm>
        <a:graphic>
          <a:graphicData uri="http://schemas.openxmlformats.org/drawingml/2006/table">
            <a:tbl>
              <a:tblPr firstRow="1" bandRow="1">
                <a:tableStyleId>{5940675A-B579-460E-94D1-54222C63F5DA}</a:tableStyleId>
              </a:tblPr>
              <a:tblGrid>
                <a:gridCol w="1874521">
                  <a:extLst>
                    <a:ext uri="{9D8B030D-6E8A-4147-A177-3AD203B41FA5}">
                      <a16:colId xmlns:a16="http://schemas.microsoft.com/office/drawing/2014/main" val="580415395"/>
                    </a:ext>
                  </a:extLst>
                </a:gridCol>
                <a:gridCol w="1874521">
                  <a:extLst>
                    <a:ext uri="{9D8B030D-6E8A-4147-A177-3AD203B41FA5}">
                      <a16:colId xmlns:a16="http://schemas.microsoft.com/office/drawing/2014/main" val="1092026022"/>
                    </a:ext>
                  </a:extLst>
                </a:gridCol>
              </a:tblGrid>
              <a:tr h="343117">
                <a:tc>
                  <a:txBody>
                    <a:bodyPr/>
                    <a:lstStyle/>
                    <a:p>
                      <a:r>
                        <a:rPr lang="en-US">
                          <a:solidFill>
                            <a:schemeClr val="tx1"/>
                          </a:solidFill>
                          <a:latin typeface="Calibri" panose="020F0502020204030204" pitchFamily="34" charset="0"/>
                          <a:cs typeface="Calibri" panose="020F0502020204030204" pitchFamily="34" charset="0"/>
                        </a:rPr>
                        <a:t>Length</a:t>
                      </a:r>
                    </a:p>
                  </a:txBody>
                  <a:tcPr/>
                </a:tc>
                <a:tc>
                  <a:txBody>
                    <a:bodyPr/>
                    <a:lstStyle/>
                    <a:p>
                      <a:r>
                        <a:rPr lang="en-US">
                          <a:solidFill>
                            <a:schemeClr val="tx1"/>
                          </a:solidFill>
                          <a:latin typeface="Calibri" panose="020F0502020204030204" pitchFamily="34" charset="0"/>
                          <a:cs typeface="Calibri" panose="020F0502020204030204" pitchFamily="34" charset="0"/>
                        </a:rPr>
                        <a:t>7.5 feet</a:t>
                      </a:r>
                    </a:p>
                  </a:txBody>
                  <a:tcPr/>
                </a:tc>
                <a:extLst>
                  <a:ext uri="{0D108BD9-81ED-4DB2-BD59-A6C34878D82A}">
                    <a16:rowId xmlns:a16="http://schemas.microsoft.com/office/drawing/2014/main" val="3403855967"/>
                  </a:ext>
                </a:extLst>
              </a:tr>
              <a:tr h="370840">
                <a:tc>
                  <a:txBody>
                    <a:bodyPr/>
                    <a:lstStyle/>
                    <a:p>
                      <a:r>
                        <a:rPr lang="en-US">
                          <a:solidFill>
                            <a:schemeClr val="tx1"/>
                          </a:solidFill>
                          <a:latin typeface="Calibri" panose="020F0502020204030204" pitchFamily="34" charset="0"/>
                          <a:cs typeface="Calibri" panose="020F0502020204030204" pitchFamily="34" charset="0"/>
                        </a:rPr>
                        <a:t>Width</a:t>
                      </a:r>
                    </a:p>
                  </a:txBody>
                  <a:tcPr/>
                </a:tc>
                <a:tc>
                  <a:txBody>
                    <a:bodyPr/>
                    <a:lstStyle/>
                    <a:p>
                      <a:r>
                        <a:rPr lang="en-US">
                          <a:solidFill>
                            <a:schemeClr val="tx1"/>
                          </a:solidFill>
                          <a:latin typeface="Calibri" panose="020F0502020204030204" pitchFamily="34" charset="0"/>
                          <a:cs typeface="Calibri" panose="020F0502020204030204" pitchFamily="34" charset="0"/>
                        </a:rPr>
                        <a:t>4.0 feet</a:t>
                      </a:r>
                    </a:p>
                  </a:txBody>
                  <a:tcPr/>
                </a:tc>
                <a:extLst>
                  <a:ext uri="{0D108BD9-81ED-4DB2-BD59-A6C34878D82A}">
                    <a16:rowId xmlns:a16="http://schemas.microsoft.com/office/drawing/2014/main" val="420337787"/>
                  </a:ext>
                </a:extLst>
              </a:tr>
              <a:tr h="370840">
                <a:tc>
                  <a:txBody>
                    <a:bodyPr/>
                    <a:lstStyle/>
                    <a:p>
                      <a:r>
                        <a:rPr lang="en-US">
                          <a:solidFill>
                            <a:schemeClr val="tx1"/>
                          </a:solidFill>
                          <a:latin typeface="Calibri" panose="020F0502020204030204" pitchFamily="34" charset="0"/>
                          <a:cs typeface="Calibri" panose="020F0502020204030204" pitchFamily="34" charset="0"/>
                        </a:rPr>
                        <a:t>Height</a:t>
                      </a:r>
                    </a:p>
                  </a:txBody>
                  <a:tcPr/>
                </a:tc>
                <a:tc>
                  <a:txBody>
                    <a:bodyPr/>
                    <a:lstStyle/>
                    <a:p>
                      <a:r>
                        <a:rPr lang="en-US">
                          <a:solidFill>
                            <a:schemeClr val="tx1"/>
                          </a:solidFill>
                          <a:latin typeface="Calibri" panose="020F0502020204030204" pitchFamily="34" charset="0"/>
                          <a:cs typeface="Calibri" panose="020F0502020204030204" pitchFamily="34" charset="0"/>
                        </a:rPr>
                        <a:t>3.8 feet</a:t>
                      </a:r>
                    </a:p>
                  </a:txBody>
                  <a:tcPr/>
                </a:tc>
                <a:extLst>
                  <a:ext uri="{0D108BD9-81ED-4DB2-BD59-A6C34878D82A}">
                    <a16:rowId xmlns:a16="http://schemas.microsoft.com/office/drawing/2014/main" val="3217113733"/>
                  </a:ext>
                </a:extLst>
              </a:tr>
            </a:tbl>
          </a:graphicData>
        </a:graphic>
      </p:graphicFrame>
      <p:pic>
        <p:nvPicPr>
          <p:cNvPr id="16" name="Picture 15" descr="A drawing of a model of a rocket&#10;&#10;Description automatically generated">
            <a:extLst>
              <a:ext uri="{FF2B5EF4-FFF2-40B4-BE49-F238E27FC236}">
                <a16:creationId xmlns:a16="http://schemas.microsoft.com/office/drawing/2014/main" id="{2A442B2B-4E73-A115-24D0-7D01D71C1E59}"/>
              </a:ext>
            </a:extLst>
          </p:cNvPr>
          <p:cNvPicPr>
            <a:picLocks noChangeAspect="1"/>
          </p:cNvPicPr>
          <p:nvPr/>
        </p:nvPicPr>
        <p:blipFill rotWithShape="1">
          <a:blip r:embed="rId2"/>
          <a:srcRect l="50987" t="4169" r="1417" b="74850"/>
          <a:stretch/>
        </p:blipFill>
        <p:spPr>
          <a:xfrm>
            <a:off x="1996046" y="974266"/>
            <a:ext cx="5328512" cy="1806820"/>
          </a:xfrm>
          <a:prstGeom prst="rect">
            <a:avLst/>
          </a:prstGeom>
        </p:spPr>
      </p:pic>
    </p:spTree>
    <p:extLst>
      <p:ext uri="{BB962C8B-B14F-4D97-AF65-F5344CB8AC3E}">
        <p14:creationId xmlns:p14="http://schemas.microsoft.com/office/powerpoint/2010/main" val="129940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2489-3B01-4A8E-2464-9503F6DC8109}"/>
              </a:ext>
            </a:extLst>
          </p:cNvPr>
          <p:cNvSpPr>
            <a:spLocks noGrp="1"/>
          </p:cNvSpPr>
          <p:nvPr>
            <p:ph type="title"/>
          </p:nvPr>
        </p:nvSpPr>
        <p:spPr/>
        <p:txBody>
          <a:bodyPr/>
          <a:lstStyle/>
          <a:p>
            <a:r>
              <a:rPr lang="en-US"/>
              <a:t>Preliminary Weight Statement</a:t>
            </a:r>
          </a:p>
        </p:txBody>
      </p:sp>
      <p:sp>
        <p:nvSpPr>
          <p:cNvPr id="4" name="Footer Placeholder 3">
            <a:extLst>
              <a:ext uri="{FF2B5EF4-FFF2-40B4-BE49-F238E27FC236}">
                <a16:creationId xmlns:a16="http://schemas.microsoft.com/office/drawing/2014/main" id="{3B5E4C3D-BED5-30E7-113C-04E04048113A}"/>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D0C14E05-461E-B80E-3A64-8FD8CFFB12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25</a:t>
            </a:fld>
            <a:endParaRPr lang="en"/>
          </a:p>
        </p:txBody>
      </p:sp>
      <p:graphicFrame>
        <p:nvGraphicFramePr>
          <p:cNvPr id="6" name="Table 5">
            <a:extLst>
              <a:ext uri="{FF2B5EF4-FFF2-40B4-BE49-F238E27FC236}">
                <a16:creationId xmlns:a16="http://schemas.microsoft.com/office/drawing/2014/main" id="{DFAAE258-6BB4-B2CF-A2A1-B89A432B295E}"/>
              </a:ext>
            </a:extLst>
          </p:cNvPr>
          <p:cNvGraphicFramePr>
            <a:graphicFrameLocks noGrp="1"/>
          </p:cNvGraphicFramePr>
          <p:nvPr>
            <p:extLst>
              <p:ext uri="{D42A27DB-BD31-4B8C-83A1-F6EECF244321}">
                <p14:modId xmlns:p14="http://schemas.microsoft.com/office/powerpoint/2010/main" val="1645868928"/>
              </p:ext>
            </p:extLst>
          </p:nvPr>
        </p:nvGraphicFramePr>
        <p:xfrm>
          <a:off x="868102" y="1376866"/>
          <a:ext cx="5513639" cy="2688466"/>
        </p:xfrm>
        <a:graphic>
          <a:graphicData uri="http://schemas.openxmlformats.org/drawingml/2006/table">
            <a:tbl>
              <a:tblPr/>
              <a:tblGrid>
                <a:gridCol w="1541529">
                  <a:extLst>
                    <a:ext uri="{9D8B030D-6E8A-4147-A177-3AD203B41FA5}">
                      <a16:colId xmlns:a16="http://schemas.microsoft.com/office/drawing/2014/main" val="4239432684"/>
                    </a:ext>
                  </a:extLst>
                </a:gridCol>
                <a:gridCol w="1047971">
                  <a:extLst>
                    <a:ext uri="{9D8B030D-6E8A-4147-A177-3AD203B41FA5}">
                      <a16:colId xmlns:a16="http://schemas.microsoft.com/office/drawing/2014/main" val="2302912727"/>
                    </a:ext>
                  </a:extLst>
                </a:gridCol>
                <a:gridCol w="924983">
                  <a:extLst>
                    <a:ext uri="{9D8B030D-6E8A-4147-A177-3AD203B41FA5}">
                      <a16:colId xmlns:a16="http://schemas.microsoft.com/office/drawing/2014/main" val="1456182454"/>
                    </a:ext>
                  </a:extLst>
                </a:gridCol>
                <a:gridCol w="865306">
                  <a:extLst>
                    <a:ext uri="{9D8B030D-6E8A-4147-A177-3AD203B41FA5}">
                      <a16:colId xmlns:a16="http://schemas.microsoft.com/office/drawing/2014/main" val="2904013117"/>
                    </a:ext>
                  </a:extLst>
                </a:gridCol>
                <a:gridCol w="1133850">
                  <a:extLst>
                    <a:ext uri="{9D8B030D-6E8A-4147-A177-3AD203B41FA5}">
                      <a16:colId xmlns:a16="http://schemas.microsoft.com/office/drawing/2014/main" val="2343461062"/>
                    </a:ext>
                  </a:extLst>
                </a:gridCol>
              </a:tblGrid>
              <a:tr h="225639">
                <a:tc>
                  <a:txBody>
                    <a:bodyPr/>
                    <a:lstStyle/>
                    <a:p>
                      <a:pPr algn="l" fontAlgn="base"/>
                      <a:r>
                        <a:rPr lang="en-US" sz="1600" b="1" i="0" u="none" strike="noStrike">
                          <a:solidFill>
                            <a:srgbClr val="000000"/>
                          </a:solidFill>
                          <a:effectLst/>
                          <a:latin typeface="Calibri"/>
                        </a:rPr>
                        <a:t>Item</a:t>
                      </a:r>
                      <a:r>
                        <a:rPr lang="en-US" sz="1600" b="1" i="0">
                          <a:solidFill>
                            <a:srgbClr val="000000"/>
                          </a:solidFill>
                          <a:effectLst/>
                          <a:latin typeface="Calibri"/>
                        </a:rPr>
                        <a:t>​</a:t>
                      </a:r>
                      <a:endParaRPr lang="en-US" sz="1400" b="1" i="0">
                        <a:solidFill>
                          <a:srgbClr val="FFFFFF"/>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1" i="0" u="none" strike="noStrike">
                          <a:solidFill>
                            <a:srgbClr val="000000"/>
                          </a:solidFill>
                          <a:effectLst/>
                          <a:latin typeface="Calibri"/>
                        </a:rPr>
                        <a:t>Mass (lbs)</a:t>
                      </a:r>
                      <a:r>
                        <a:rPr lang="en-US" sz="1600" b="1" i="0">
                          <a:solidFill>
                            <a:srgbClr val="000000"/>
                          </a:solidFill>
                          <a:effectLst/>
                          <a:latin typeface="Calibri"/>
                        </a:rPr>
                        <a:t>​</a:t>
                      </a:r>
                      <a:endParaRPr lang="en-US" sz="1400" b="1" i="0">
                        <a:solidFill>
                          <a:srgbClr val="FFFFFF"/>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1" i="0" u="none" strike="noStrike">
                          <a:solidFill>
                            <a:srgbClr val="000000"/>
                          </a:solidFill>
                          <a:effectLst/>
                          <a:latin typeface="Calibri"/>
                        </a:rPr>
                        <a:t>FS (in)</a:t>
                      </a:r>
                      <a:r>
                        <a:rPr lang="en-US" sz="1600" b="1" i="0">
                          <a:solidFill>
                            <a:srgbClr val="000000"/>
                          </a:solidFill>
                          <a:effectLst/>
                          <a:latin typeface="Calibri"/>
                        </a:rPr>
                        <a:t>​</a:t>
                      </a:r>
                      <a:endParaRPr lang="en-US" sz="1400" b="1" i="0">
                        <a:solidFill>
                          <a:srgbClr val="FFFFFF"/>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1" i="0" u="none" strike="noStrike">
                          <a:solidFill>
                            <a:srgbClr val="000000"/>
                          </a:solidFill>
                          <a:effectLst/>
                          <a:latin typeface="Calibri"/>
                        </a:rPr>
                        <a:t>BL (in)</a:t>
                      </a:r>
                      <a:r>
                        <a:rPr lang="en-US" sz="1600" b="1" i="0">
                          <a:solidFill>
                            <a:srgbClr val="000000"/>
                          </a:solidFill>
                          <a:effectLst/>
                          <a:latin typeface="Calibri"/>
                        </a:rPr>
                        <a:t>​</a:t>
                      </a:r>
                      <a:endParaRPr lang="en-US" sz="1400" b="1" i="0">
                        <a:solidFill>
                          <a:srgbClr val="FFFFFF"/>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1" i="0" u="none" strike="noStrike">
                          <a:solidFill>
                            <a:srgbClr val="000000"/>
                          </a:solidFill>
                          <a:effectLst/>
                          <a:latin typeface="Calibri"/>
                        </a:rPr>
                        <a:t>WL (in)</a:t>
                      </a:r>
                      <a:r>
                        <a:rPr lang="en-US" sz="1600" b="1" i="0">
                          <a:solidFill>
                            <a:srgbClr val="000000"/>
                          </a:solidFill>
                          <a:effectLst/>
                          <a:latin typeface="Calibri"/>
                        </a:rPr>
                        <a:t>​</a:t>
                      </a:r>
                      <a:endParaRPr lang="en-US" sz="1400" b="1" i="0">
                        <a:solidFill>
                          <a:srgbClr val="FFFFFF"/>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5288275"/>
                  </a:ext>
                </a:extLst>
              </a:tr>
              <a:tr h="225639">
                <a:tc>
                  <a:txBody>
                    <a:bodyPr/>
                    <a:lstStyle/>
                    <a:p>
                      <a:pPr algn="l" fontAlgn="base"/>
                      <a:r>
                        <a:rPr lang="en-US" sz="1600" b="0" i="0" u="none" strike="noStrike">
                          <a:solidFill>
                            <a:srgbClr val="000000"/>
                          </a:solidFill>
                          <a:effectLst/>
                          <a:latin typeface="Calibri"/>
                        </a:rPr>
                        <a:t>Structure</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​0.6</a:t>
                      </a:r>
                      <a:endParaRPr lang="en-US" sz="1600" b="0" i="0" u="none" strike="noStrike">
                        <a:solidFill>
                          <a:srgbClr val="000000"/>
                        </a:solidFill>
                        <a:effectLst/>
                        <a:latin typeface="Calibri" panose="020F0502020204030204" pitchFamily="34" charset="0"/>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a:t>
                      </a:r>
                      <a:endParaRPr lang="en-US" sz="1600" b="0" i="0" u="none" strike="noStrike">
                        <a:solidFill>
                          <a:srgbClr val="000000"/>
                        </a:solidFill>
                        <a:effectLst/>
                        <a:latin typeface="Calibri" panose="020F0502020204030204" pitchFamily="34" charset="0"/>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-0.25</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8271585"/>
                  </a:ext>
                </a:extLst>
              </a:tr>
              <a:tr h="225639">
                <a:tc>
                  <a:txBody>
                    <a:bodyPr/>
                    <a:lstStyle/>
                    <a:p>
                      <a:pPr algn="l" fontAlgn="base"/>
                      <a:r>
                        <a:rPr lang="en-US" sz="1600" b="0" i="0" u="none" strike="noStrike">
                          <a:solidFill>
                            <a:srgbClr val="000000"/>
                          </a:solidFill>
                          <a:effectLst/>
                          <a:latin typeface="Calibri"/>
                        </a:rPr>
                        <a:t>Subsystems</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​0.5</a:t>
                      </a:r>
                      <a:endParaRPr lang="en-US" sz="1600" b="0" i="0" u="none" strike="noStrike">
                        <a:solidFill>
                          <a:srgbClr val="000000"/>
                        </a:solidFill>
                        <a:effectLst/>
                        <a:latin typeface="Calibri" panose="020F0502020204030204" pitchFamily="34" charset="0"/>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​-0.4</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6339545"/>
                  </a:ext>
                </a:extLst>
              </a:tr>
              <a:tr h="225639">
                <a:tc>
                  <a:txBody>
                    <a:bodyPr/>
                    <a:lstStyle/>
                    <a:p>
                      <a:pPr algn="l" fontAlgn="base"/>
                      <a:r>
                        <a:rPr lang="en-US" sz="1600" b="1" i="0" u="none" strike="noStrike">
                          <a:solidFill>
                            <a:srgbClr val="000000"/>
                          </a:solidFill>
                          <a:effectLst/>
                          <a:latin typeface="Calibri"/>
                        </a:rPr>
                        <a:t>Empty Weight</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1" i="0" u="none" strike="noStrike">
                          <a:solidFill>
                            <a:srgbClr val="000000"/>
                          </a:solidFill>
                          <a:effectLst/>
                          <a:latin typeface="Calibri"/>
                        </a:rPr>
                        <a:t>2400.0</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1" i="0" u="none" strike="noStrike">
                          <a:solidFill>
                            <a:srgbClr val="000000"/>
                          </a:solidFill>
                          <a:effectLst/>
                          <a:latin typeface="Calibri"/>
                        </a:rPr>
                        <a:t>​0.55</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1" i="0" u="none" strike="noStrike">
                          <a:solidFill>
                            <a:srgbClr val="000000"/>
                          </a:solidFill>
                          <a:effectLst/>
                          <a:latin typeface="Calibri"/>
                        </a:rPr>
                        <a:t>​0</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1" i="0" u="none" strike="noStrike">
                          <a:solidFill>
                            <a:srgbClr val="000000"/>
                          </a:solidFill>
                          <a:effectLst/>
                          <a:latin typeface="Calibri"/>
                        </a:rPr>
                        <a:t>​-0.325</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752517"/>
                  </a:ext>
                </a:extLst>
              </a:tr>
              <a:tr h="225639">
                <a:tc>
                  <a:txBody>
                    <a:bodyPr/>
                    <a:lstStyle/>
                    <a:p>
                      <a:pPr algn="l" fontAlgn="base"/>
                      <a:r>
                        <a:rPr lang="en-US" sz="1600" b="0" i="0" u="none" strike="noStrike">
                          <a:solidFill>
                            <a:srgbClr val="000000"/>
                          </a:solidFill>
                          <a:effectLst/>
                          <a:latin typeface="Calibri"/>
                        </a:rPr>
                        <a:t>Crew</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0" i="0" u="none" strike="noStrike">
                          <a:solidFill>
                            <a:srgbClr val="000000"/>
                          </a:solidFill>
                          <a:effectLst/>
                          <a:latin typeface="Calibri"/>
                        </a:rPr>
                        <a:t>300.0</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​0.5</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r>
                        <a:rPr lang="en-US" sz="1600" b="0" i="0" u="none" strike="noStrike" noProof="0">
                          <a:solidFill>
                            <a:srgbClr val="000000"/>
                          </a:solidFill>
                          <a:effectLst/>
                          <a:latin typeface="Calibri"/>
                        </a:rPr>
                        <a:t>-0.65</a:t>
                      </a:r>
                      <a:endParaRPr lang="en-US" sz="1600" b="0" i="0" u="none" strike="noStrike">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9326760"/>
                  </a:ext>
                </a:extLst>
              </a:tr>
              <a:tr h="225639">
                <a:tc>
                  <a:txBody>
                    <a:bodyPr/>
                    <a:lstStyle/>
                    <a:p>
                      <a:pPr algn="l" fontAlgn="base"/>
                      <a:r>
                        <a:rPr lang="en-US" sz="1600" b="0" i="0" u="none" strike="noStrike">
                          <a:solidFill>
                            <a:srgbClr val="000000"/>
                          </a:solidFill>
                          <a:effectLst/>
                          <a:latin typeface="Calibri"/>
                        </a:rPr>
                        <a:t>Payload</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0" i="0" u="none" strike="noStrike">
                          <a:solidFill>
                            <a:srgbClr val="000000"/>
                          </a:solidFill>
                          <a:effectLst/>
                          <a:latin typeface="Calibri"/>
                        </a:rPr>
                        <a:t>300.0</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0.4</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r>
                        <a:rPr lang="en-US" sz="1600" b="0" i="0" u="none" strike="noStrike" noProof="0">
                          <a:solidFill>
                            <a:srgbClr val="000000"/>
                          </a:solidFill>
                          <a:effectLst/>
                          <a:latin typeface="Calibri"/>
                        </a:rPr>
                        <a:t>-0.75</a:t>
                      </a:r>
                      <a:endParaRPr lang="en-US" sz="1600" b="0" i="0" u="none" strike="noStrike">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1266458"/>
                  </a:ext>
                </a:extLst>
              </a:tr>
              <a:tr h="225639">
                <a:tc>
                  <a:txBody>
                    <a:bodyPr/>
                    <a:lstStyle/>
                    <a:p>
                      <a:pPr algn="l" fontAlgn="base"/>
                      <a:r>
                        <a:rPr lang="en-US" sz="1600" b="0" i="0" u="none" strike="noStrike">
                          <a:solidFill>
                            <a:srgbClr val="000000"/>
                          </a:solidFill>
                          <a:effectLst/>
                          <a:latin typeface="Calibri"/>
                        </a:rPr>
                        <a:t>Fuel</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0" i="0" u="none" strike="noStrike">
                          <a:solidFill>
                            <a:srgbClr val="000000"/>
                          </a:solidFill>
                          <a:effectLst/>
                          <a:latin typeface="Calibri"/>
                        </a:rPr>
                        <a:t>7000.0</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​0.6</a:t>
                      </a:r>
                      <a:endParaRPr lang="en-US" sz="1600" b="0" i="0" u="none" strike="noStrike">
                        <a:solidFill>
                          <a:srgbClr val="000000"/>
                        </a:solidFill>
                        <a:effectLst/>
                        <a:latin typeface="Calibri" panose="020F0502020204030204" pitchFamily="34" charset="0"/>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​0</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r>
                        <a:rPr lang="en-US" sz="1600" b="0" i="0" u="none" strike="noStrike" noProof="0">
                          <a:solidFill>
                            <a:srgbClr val="000000"/>
                          </a:solidFill>
                          <a:effectLst/>
                          <a:latin typeface="Calibri"/>
                        </a:rPr>
                        <a:t>-0.25</a:t>
                      </a:r>
                      <a:endParaRPr lang="en-US" sz="1600" b="0" i="0" u="none" strike="noStrike">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1040960"/>
                  </a:ext>
                </a:extLst>
              </a:tr>
              <a:tr h="361022">
                <a:tc>
                  <a:txBody>
                    <a:bodyPr/>
                    <a:lstStyle/>
                    <a:p>
                      <a:pPr algn="l" fontAlgn="base"/>
                      <a:r>
                        <a:rPr lang="en-US" sz="1600" b="1" i="0" u="none" strike="noStrike">
                          <a:solidFill>
                            <a:srgbClr val="000000"/>
                          </a:solidFill>
                          <a:effectLst/>
                          <a:latin typeface="Calibri"/>
                        </a:rPr>
                        <a:t>Takeoff Weight</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base"/>
                      <a:r>
                        <a:rPr lang="en-US" sz="1600" b="1" i="0" u="none" strike="noStrike">
                          <a:solidFill>
                            <a:srgbClr val="000000"/>
                          </a:solidFill>
                          <a:effectLst/>
                          <a:latin typeface="Calibri"/>
                        </a:rPr>
                        <a:t>10000.0</a:t>
                      </a:r>
                      <a:r>
                        <a:rPr lang="en-US" sz="1600" b="0" i="0">
                          <a:solidFill>
                            <a:srgbClr val="000000"/>
                          </a:solidFill>
                          <a:effectLst/>
                          <a:latin typeface="Calibri"/>
                        </a:rPr>
                        <a:t>​</a:t>
                      </a:r>
                      <a:endParaRPr lang="en-US" sz="1400" b="0" i="0">
                        <a:solidFill>
                          <a:srgbClr val="000000"/>
                        </a:solidFill>
                        <a:effectLst/>
                        <a:latin typeface="Calibri"/>
                      </a:endParaRP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r>
                        <a:rPr lang="en-US" sz="1600" b="1" i="0" u="none" strike="noStrike">
                          <a:solidFill>
                            <a:srgbClr val="000000"/>
                          </a:solidFill>
                          <a:effectLst/>
                          <a:latin typeface="Calibri"/>
                        </a:rPr>
                        <a:t>0.52</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1" i="0" u="none" strike="noStrike">
                          <a:solidFill>
                            <a:srgbClr val="000000"/>
                          </a:solidFill>
                          <a:effectLst/>
                          <a:latin typeface="Calibri"/>
                        </a:rPr>
                        <a:t>0</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tc>
                  <a:txBody>
                    <a:bodyPr/>
                    <a:lstStyle/>
                    <a:p>
                      <a:pPr algn="l" fontAlgn="auto"/>
                      <a:r>
                        <a:rPr lang="en-US" sz="1600" b="0" i="0" u="none" strike="noStrike">
                          <a:solidFill>
                            <a:srgbClr val="000000"/>
                          </a:solidFill>
                          <a:effectLst/>
                          <a:latin typeface="Calibri"/>
                        </a:rPr>
                        <a:t>​</a:t>
                      </a:r>
                      <a:r>
                        <a:rPr lang="en-US" sz="1600" b="1" i="0" u="none" strike="noStrike">
                          <a:solidFill>
                            <a:srgbClr val="000000"/>
                          </a:solidFill>
                          <a:effectLst/>
                          <a:latin typeface="Calibri"/>
                        </a:rPr>
                        <a:t>-0.46</a:t>
                      </a:r>
                    </a:p>
                  </a:txBody>
                  <a:tcPr marL="88651" marR="88651" marT="44326" marB="44326">
                    <a:lnL w="13649" cap="flat" cmpd="sng" algn="ctr">
                      <a:solidFill>
                        <a:srgbClr val="000000"/>
                      </a:solidFill>
                      <a:prstDash val="solid"/>
                      <a:round/>
                      <a:headEnd type="none" w="med" len="med"/>
                      <a:tailEnd type="none" w="med" len="med"/>
                    </a:lnL>
                    <a:lnR w="13649" cap="flat" cmpd="sng" algn="ctr">
                      <a:solidFill>
                        <a:srgbClr val="000000"/>
                      </a:solidFill>
                      <a:prstDash val="solid"/>
                      <a:round/>
                      <a:headEnd type="none" w="med" len="med"/>
                      <a:tailEnd type="none" w="med" len="med"/>
                    </a:lnR>
                    <a:lnT w="13649" cap="flat" cmpd="sng" algn="ctr">
                      <a:solidFill>
                        <a:srgbClr val="000000"/>
                      </a:solidFill>
                      <a:prstDash val="solid"/>
                      <a:round/>
                      <a:headEnd type="none" w="med" len="med"/>
                      <a:tailEnd type="none" w="med" len="med"/>
                    </a:lnT>
                    <a:lnB w="1364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461049"/>
                  </a:ext>
                </a:extLst>
              </a:tr>
            </a:tbl>
          </a:graphicData>
        </a:graphic>
      </p:graphicFrame>
      <p:sp>
        <p:nvSpPr>
          <p:cNvPr id="7" name="Rectangle 1">
            <a:extLst>
              <a:ext uri="{FF2B5EF4-FFF2-40B4-BE49-F238E27FC236}">
                <a16:creationId xmlns:a16="http://schemas.microsoft.com/office/drawing/2014/main" id="{E91B9F3A-59E1-F678-217B-0CA1D98C48BC}"/>
              </a:ext>
            </a:extLst>
          </p:cNvPr>
          <p:cNvSpPr>
            <a:spLocks noChangeArrowheads="1"/>
          </p:cNvSpPr>
          <p:nvPr/>
        </p:nvSpPr>
        <p:spPr bwMode="auto">
          <a:xfrm>
            <a:off x="868363" y="1376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ight Bracket 9">
            <a:extLst>
              <a:ext uri="{FF2B5EF4-FFF2-40B4-BE49-F238E27FC236}">
                <a16:creationId xmlns:a16="http://schemas.microsoft.com/office/drawing/2014/main" id="{56161D5C-8C72-9EC4-0065-57FD54D5CC2D}"/>
              </a:ext>
            </a:extLst>
          </p:cNvPr>
          <p:cNvSpPr/>
          <p:nvPr/>
        </p:nvSpPr>
        <p:spPr>
          <a:xfrm>
            <a:off x="6403005" y="1722474"/>
            <a:ext cx="116958" cy="999453"/>
          </a:xfrm>
          <a:prstGeom prst="rightBracket">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BEFCA68C-8E66-B3BE-EEF8-AB1D7E6F65DA}"/>
              </a:ext>
            </a:extLst>
          </p:cNvPr>
          <p:cNvSpPr/>
          <p:nvPr/>
        </p:nvSpPr>
        <p:spPr>
          <a:xfrm>
            <a:off x="6804837" y="1722474"/>
            <a:ext cx="1956392" cy="2342858"/>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t"/>
          <a:lstStyle/>
          <a:p>
            <a:r>
              <a:rPr lang="en-US" sz="1600" b="1">
                <a:solidFill>
                  <a:schemeClr val="tx1"/>
                </a:solidFill>
                <a:latin typeface="Calibri" panose="020F0502020204030204" pitchFamily="34" charset="0"/>
                <a:cs typeface="Calibri" panose="020F0502020204030204" pitchFamily="34" charset="0"/>
              </a:rPr>
              <a:t>Future Steps:</a:t>
            </a:r>
          </a:p>
          <a:p>
            <a:pPr marL="285750" indent="-285750">
              <a:buFont typeface="Arial" panose="020B0604020202020204" pitchFamily="34" charset="0"/>
              <a:buChar char="•"/>
            </a:pPr>
            <a:r>
              <a:rPr lang="en-US" sz="1600">
                <a:solidFill>
                  <a:schemeClr val="tx1"/>
                </a:solidFill>
                <a:latin typeface="Calibri" panose="020F0502020204030204" pitchFamily="34" charset="0"/>
                <a:cs typeface="Calibri" panose="020F0502020204030204" pitchFamily="34" charset="0"/>
              </a:rPr>
              <a:t>Wing Design</a:t>
            </a:r>
          </a:p>
          <a:p>
            <a:pPr marL="285750" indent="-285750">
              <a:buFont typeface="Arial" panose="020B0604020202020204" pitchFamily="34" charset="0"/>
              <a:buChar char="•"/>
            </a:pPr>
            <a:r>
              <a:rPr lang="en-US" sz="1600">
                <a:solidFill>
                  <a:schemeClr val="tx1"/>
                </a:solidFill>
                <a:latin typeface="Calibri" panose="020F0502020204030204" pitchFamily="34" charset="0"/>
                <a:cs typeface="Calibri" panose="020F0502020204030204" pitchFamily="34" charset="0"/>
              </a:rPr>
              <a:t>Tail Design</a:t>
            </a:r>
          </a:p>
          <a:p>
            <a:pPr marL="285750" indent="-285750">
              <a:buFont typeface="Arial" panose="020B0604020202020204" pitchFamily="34" charset="0"/>
              <a:buChar char="•"/>
            </a:pPr>
            <a:r>
              <a:rPr lang="en-US" sz="1600">
                <a:solidFill>
                  <a:schemeClr val="tx1"/>
                </a:solidFill>
                <a:latin typeface="Calibri" panose="020F0502020204030204" pitchFamily="34" charset="0"/>
                <a:cs typeface="Calibri" panose="020F0502020204030204" pitchFamily="34" charset="0"/>
              </a:rPr>
              <a:t>Fuselage Design</a:t>
            </a:r>
          </a:p>
          <a:p>
            <a:pPr marL="285750" indent="-285750">
              <a:buFont typeface="Arial" panose="020B0604020202020204" pitchFamily="34" charset="0"/>
              <a:buChar char="•"/>
            </a:pPr>
            <a:r>
              <a:rPr lang="en-US" sz="1600">
                <a:solidFill>
                  <a:schemeClr val="tx1"/>
                </a:solidFill>
                <a:latin typeface="Calibri" panose="020F0502020204030204" pitchFamily="34" charset="0"/>
                <a:cs typeface="Calibri" panose="020F0502020204030204" pitchFamily="34" charset="0"/>
              </a:rPr>
              <a:t>Landing Gear Design</a:t>
            </a:r>
          </a:p>
          <a:p>
            <a:pPr marL="285750" indent="-285750">
              <a:buFont typeface="Arial" panose="020B0604020202020204" pitchFamily="34" charset="0"/>
              <a:buChar char="•"/>
            </a:pPr>
            <a:r>
              <a:rPr lang="en-US" sz="1600">
                <a:solidFill>
                  <a:schemeClr val="tx1"/>
                </a:solidFill>
                <a:latin typeface="Calibri" panose="020F0502020204030204" pitchFamily="34" charset="0"/>
                <a:cs typeface="Calibri" panose="020F0502020204030204" pitchFamily="34" charset="0"/>
              </a:rPr>
              <a:t>Subsystems Concept Design </a:t>
            </a:r>
          </a:p>
        </p:txBody>
      </p:sp>
      <p:cxnSp>
        <p:nvCxnSpPr>
          <p:cNvPr id="13" name="Elbow Connector 12">
            <a:extLst>
              <a:ext uri="{FF2B5EF4-FFF2-40B4-BE49-F238E27FC236}">
                <a16:creationId xmlns:a16="http://schemas.microsoft.com/office/drawing/2014/main" id="{753932F8-C362-83CF-C472-F511336FCC6E}"/>
              </a:ext>
            </a:extLst>
          </p:cNvPr>
          <p:cNvCxnSpPr>
            <a:cxnSpLocks/>
            <a:stCxn id="10" idx="2"/>
            <a:endCxn id="11" idx="1"/>
          </p:cNvCxnSpPr>
          <p:nvPr/>
        </p:nvCxnSpPr>
        <p:spPr>
          <a:xfrm rot="10800000" flipH="1" flipV="1">
            <a:off x="6519963" y="2222201"/>
            <a:ext cx="284874" cy="671702"/>
          </a:xfrm>
          <a:prstGeom prst="bentConnector3">
            <a:avLst>
              <a:gd name="adj1" fmla="val 50387"/>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7866773"/>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97B30A4-A16F-9DB5-73A9-4696A722E72A}"/>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1D937417-8370-7588-6D9F-73DA8CA34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grpSp>
        <p:nvGrpSpPr>
          <p:cNvPr id="9" name="Group 8">
            <a:extLst>
              <a:ext uri="{FF2B5EF4-FFF2-40B4-BE49-F238E27FC236}">
                <a16:creationId xmlns:a16="http://schemas.microsoft.com/office/drawing/2014/main" id="{D4340D29-E558-9EE7-190E-303BE91EFDC8}"/>
              </a:ext>
            </a:extLst>
          </p:cNvPr>
          <p:cNvGrpSpPr/>
          <p:nvPr/>
        </p:nvGrpSpPr>
        <p:grpSpPr>
          <a:xfrm>
            <a:off x="348111" y="200967"/>
            <a:ext cx="8447778" cy="4364218"/>
            <a:chOff x="103369" y="984737"/>
            <a:chExt cx="6829993" cy="3570400"/>
          </a:xfrm>
        </p:grpSpPr>
        <p:pic>
          <p:nvPicPr>
            <p:cNvPr id="6" name="Picture 5">
              <a:extLst>
                <a:ext uri="{FF2B5EF4-FFF2-40B4-BE49-F238E27FC236}">
                  <a16:creationId xmlns:a16="http://schemas.microsoft.com/office/drawing/2014/main" id="{291E02B2-65E1-1B4F-9E3B-4435AC9E852F}"/>
                </a:ext>
              </a:extLst>
            </p:cNvPr>
            <p:cNvPicPr>
              <a:picLocks noChangeAspect="1"/>
            </p:cNvPicPr>
            <p:nvPr/>
          </p:nvPicPr>
          <p:blipFill rotWithShape="1">
            <a:blip r:embed="rId3"/>
            <a:srcRect l="1841" t="5456" r="24122" b="25739"/>
            <a:stretch/>
          </p:blipFill>
          <p:spPr>
            <a:xfrm>
              <a:off x="103369" y="984737"/>
              <a:ext cx="6829993" cy="3570399"/>
            </a:xfrm>
            <a:prstGeom prst="rect">
              <a:avLst/>
            </a:prstGeom>
            <a:ln w="19050">
              <a:solidFill>
                <a:schemeClr val="tx1"/>
              </a:solidFill>
            </a:ln>
          </p:spPr>
        </p:pic>
        <p:cxnSp>
          <p:nvCxnSpPr>
            <p:cNvPr id="13" name="Straight Connector 12">
              <a:extLst>
                <a:ext uri="{FF2B5EF4-FFF2-40B4-BE49-F238E27FC236}">
                  <a16:creationId xmlns:a16="http://schemas.microsoft.com/office/drawing/2014/main" id="{9F7D37B1-881D-9076-0F70-40A833E5C30E}"/>
                </a:ext>
              </a:extLst>
            </p:cNvPr>
            <p:cNvCxnSpPr>
              <a:cxnSpLocks/>
            </p:cNvCxnSpPr>
            <p:nvPr/>
          </p:nvCxnSpPr>
          <p:spPr>
            <a:xfrm>
              <a:off x="4496878" y="1604407"/>
              <a:ext cx="0" cy="2950730"/>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4123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CC04-49A6-8961-3988-8B185E742C2C}"/>
              </a:ext>
            </a:extLst>
          </p:cNvPr>
          <p:cNvSpPr>
            <a:spLocks noGrp="1"/>
          </p:cNvSpPr>
          <p:nvPr>
            <p:ph type="title"/>
          </p:nvPr>
        </p:nvSpPr>
        <p:spPr>
          <a:xfrm>
            <a:off x="822960" y="214953"/>
            <a:ext cx="5752765" cy="1088100"/>
          </a:xfrm>
        </p:spPr>
        <p:txBody>
          <a:bodyPr/>
          <a:lstStyle/>
          <a:p>
            <a:r>
              <a:rPr lang="en-US"/>
              <a:t>Program Schedule</a:t>
            </a:r>
          </a:p>
        </p:txBody>
      </p:sp>
      <p:sp>
        <p:nvSpPr>
          <p:cNvPr id="4" name="Footer Placeholder 3">
            <a:extLst>
              <a:ext uri="{FF2B5EF4-FFF2-40B4-BE49-F238E27FC236}">
                <a16:creationId xmlns:a16="http://schemas.microsoft.com/office/drawing/2014/main" id="{F97B30A4-A16F-9DB5-73A9-4696A722E72A}"/>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1D937417-8370-7588-6D9F-73DA8CA34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Text Placeholder 2">
            <a:extLst>
              <a:ext uri="{FF2B5EF4-FFF2-40B4-BE49-F238E27FC236}">
                <a16:creationId xmlns:a16="http://schemas.microsoft.com/office/drawing/2014/main" id="{4D2BB1C5-650C-93D4-CBCA-B88D1612CDB0}"/>
              </a:ext>
            </a:extLst>
          </p:cNvPr>
          <p:cNvSpPr>
            <a:spLocks noGrp="1"/>
          </p:cNvSpPr>
          <p:nvPr>
            <p:ph type="body" idx="1"/>
          </p:nvPr>
        </p:nvSpPr>
        <p:spPr>
          <a:xfrm>
            <a:off x="822960" y="1198223"/>
            <a:ext cx="6197951" cy="3017400"/>
          </a:xfrm>
        </p:spPr>
        <p:txBody>
          <a:bodyPr>
            <a:normAutofit/>
          </a:bodyPr>
          <a:lstStyle/>
          <a:p>
            <a:pPr marL="114300" indent="0">
              <a:lnSpc>
                <a:spcPct val="100000"/>
              </a:lnSpc>
              <a:buNone/>
            </a:pPr>
            <a:r>
              <a:rPr lang="en-US" b="1">
                <a:latin typeface="Calibri" panose="020F0502020204030204" pitchFamily="34" charset="0"/>
                <a:cs typeface="Calibri" panose="020F0502020204030204" pitchFamily="34" charset="0"/>
              </a:rPr>
              <a:t>Timeline</a:t>
            </a:r>
            <a:r>
              <a:rPr lang="en-US">
                <a:latin typeface="Calibri" panose="020F0502020204030204" pitchFamily="34" charset="0"/>
                <a:cs typeface="Calibri" panose="020F0502020204030204" pitchFamily="34" charset="0"/>
              </a:rPr>
              <a:t>: Record Flight February 2027</a:t>
            </a:r>
            <a:endParaRPr lang="en-US" b="1">
              <a:latin typeface="Calibri" panose="020F0502020204030204" pitchFamily="34" charset="0"/>
              <a:cs typeface="Calibri" panose="020F0502020204030204" pitchFamily="34" charset="0"/>
            </a:endParaRPr>
          </a:p>
          <a:p>
            <a:pPr>
              <a:lnSpc>
                <a:spcPct val="100000"/>
              </a:lnSpc>
              <a:buFont typeface="Arial" panose="020B0604020202020204" pitchFamily="34" charset="0"/>
              <a:buChar char="•"/>
            </a:pPr>
            <a:r>
              <a:rPr lang="en-US" sz="1800">
                <a:latin typeface="Calibri" panose="020F0502020204030204" pitchFamily="34" charset="0"/>
                <a:cs typeface="Calibri" panose="020F0502020204030204" pitchFamily="34" charset="0"/>
              </a:rPr>
              <a:t>Design Complete: March 2025</a:t>
            </a:r>
          </a:p>
          <a:p>
            <a:pPr>
              <a:lnSpc>
                <a:spcPct val="100000"/>
              </a:lnSpc>
              <a:buFont typeface="Arial" panose="020B0604020202020204" pitchFamily="34" charset="0"/>
              <a:buChar char="•"/>
            </a:pPr>
            <a:r>
              <a:rPr lang="en-US" sz="1800">
                <a:latin typeface="Calibri" panose="020F0502020204030204" pitchFamily="34" charset="0"/>
                <a:cs typeface="Calibri" panose="020F0502020204030204" pitchFamily="34" charset="0"/>
              </a:rPr>
              <a:t>Manufacturing Complete: June 2026</a:t>
            </a:r>
          </a:p>
          <a:p>
            <a:pPr marL="114300" indent="0">
              <a:buNone/>
            </a:pPr>
            <a:endParaRPr lang="en-US">
              <a:latin typeface="Calibri" panose="020F0502020204030204" pitchFamily="34" charset="0"/>
              <a:cs typeface="Calibri" panose="020F0502020204030204" pitchFamily="34" charset="0"/>
            </a:endParaRPr>
          </a:p>
          <a:p>
            <a:pPr marL="114300" indent="0">
              <a:buNone/>
            </a:pPr>
            <a:endParaRPr lang="en-US">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C8A63B4-7C40-0748-AB58-7BC0634CF391}"/>
              </a:ext>
            </a:extLst>
          </p:cNvPr>
          <p:cNvPicPr>
            <a:picLocks noChangeAspect="1"/>
          </p:cNvPicPr>
          <p:nvPr/>
        </p:nvPicPr>
        <p:blipFill rotWithShape="1">
          <a:blip r:embed="rId3"/>
          <a:srcRect r="353" b="707"/>
          <a:stretch/>
        </p:blipFill>
        <p:spPr>
          <a:xfrm>
            <a:off x="184133" y="2608326"/>
            <a:ext cx="8775734" cy="2082467"/>
          </a:xfrm>
          <a:prstGeom prst="rect">
            <a:avLst/>
          </a:prstGeom>
          <a:ln w="19050">
            <a:solidFill>
              <a:schemeClr val="tx1"/>
            </a:solidFill>
          </a:ln>
        </p:spPr>
      </p:pic>
      <p:cxnSp>
        <p:nvCxnSpPr>
          <p:cNvPr id="16" name="Straight Connector 15">
            <a:extLst>
              <a:ext uri="{FF2B5EF4-FFF2-40B4-BE49-F238E27FC236}">
                <a16:creationId xmlns:a16="http://schemas.microsoft.com/office/drawing/2014/main" id="{5B0EFB0D-6070-A030-0201-E290BCB52A7D}"/>
              </a:ext>
            </a:extLst>
          </p:cNvPr>
          <p:cNvCxnSpPr>
            <a:cxnSpLocks/>
          </p:cNvCxnSpPr>
          <p:nvPr/>
        </p:nvCxnSpPr>
        <p:spPr>
          <a:xfrm>
            <a:off x="2467960" y="3264408"/>
            <a:ext cx="0" cy="1398953"/>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89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6ECB-971B-41E7-DA21-120D9ABB1BD2}"/>
              </a:ext>
            </a:extLst>
          </p:cNvPr>
          <p:cNvSpPr>
            <a:spLocks noGrp="1"/>
          </p:cNvSpPr>
          <p:nvPr>
            <p:ph type="title"/>
          </p:nvPr>
        </p:nvSpPr>
        <p:spPr/>
        <p:txBody>
          <a:bodyPr/>
          <a:lstStyle/>
          <a:p>
            <a:r>
              <a:rPr lang="en-US"/>
              <a:t>Program Risks</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14" name="Text Placeholder 13">
            <a:extLst>
              <a:ext uri="{FF2B5EF4-FFF2-40B4-BE49-F238E27FC236}">
                <a16:creationId xmlns:a16="http://schemas.microsoft.com/office/drawing/2014/main" id="{46501651-64FC-D069-41F1-43FE5470C541}"/>
              </a:ext>
            </a:extLst>
          </p:cNvPr>
          <p:cNvSpPr>
            <a:spLocks noGrp="1"/>
          </p:cNvSpPr>
          <p:nvPr>
            <p:ph type="body" idx="1"/>
          </p:nvPr>
        </p:nvSpPr>
        <p:spPr/>
        <p:txBody>
          <a:bodyPr/>
          <a:lstStyle/>
          <a:p>
            <a:pPr marL="114300" indent="0">
              <a:buNone/>
            </a:pPr>
            <a:r>
              <a:rPr lang="en-US" b="1"/>
              <a:t>Technical</a:t>
            </a:r>
          </a:p>
          <a:p>
            <a:pPr>
              <a:buFont typeface="Arial" panose="020B0604020202020204" pitchFamily="34" charset="0"/>
              <a:buChar char="•"/>
            </a:pPr>
            <a:r>
              <a:rPr lang="en-US"/>
              <a:t>Engine: Ability to function for entirety of mission</a:t>
            </a:r>
          </a:p>
          <a:p>
            <a:pPr>
              <a:buFont typeface="Arial" panose="020B0604020202020204" pitchFamily="34" charset="0"/>
              <a:buChar char="•"/>
            </a:pPr>
            <a:r>
              <a:rPr lang="en-US"/>
              <a:t>Parasitic Drag Coefficient (C</a:t>
            </a:r>
            <a:r>
              <a:rPr lang="en-US" baseline="-25000"/>
              <a:t>D0</a:t>
            </a:r>
            <a:r>
              <a:rPr lang="en-US"/>
              <a:t>): Accuracy of variable </a:t>
            </a:r>
          </a:p>
          <a:p>
            <a:pPr marL="114300" indent="0">
              <a:buNone/>
            </a:pPr>
            <a:r>
              <a:rPr lang="en-US" b="1"/>
              <a:t>Operational</a:t>
            </a:r>
          </a:p>
          <a:p>
            <a:pPr>
              <a:buFont typeface="Arial" panose="020B0604020202020204" pitchFamily="34" charset="0"/>
              <a:buChar char="•"/>
            </a:pPr>
            <a:r>
              <a:rPr lang="en-US"/>
              <a:t>Schedule: Ability to stay on track in the future</a:t>
            </a:r>
          </a:p>
          <a:p>
            <a:pPr>
              <a:buFont typeface="Arial" panose="020B0604020202020204" pitchFamily="34" charset="0"/>
              <a:buChar char="•"/>
            </a:pPr>
            <a:r>
              <a:rPr lang="en-US"/>
              <a:t>Weather: Unforeseen conditions</a:t>
            </a:r>
          </a:p>
        </p:txBody>
      </p:sp>
    </p:spTree>
    <p:extLst>
      <p:ext uri="{BB962C8B-B14F-4D97-AF65-F5344CB8AC3E}">
        <p14:creationId xmlns:p14="http://schemas.microsoft.com/office/powerpoint/2010/main" val="302188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C2E36-5FCC-7176-DA28-4C1EE8670B67}"/>
              </a:ext>
            </a:extLst>
          </p:cNvPr>
          <p:cNvSpPr>
            <a:spLocks noGrp="1"/>
          </p:cNvSpPr>
          <p:nvPr>
            <p:ph type="title"/>
          </p:nvPr>
        </p:nvSpPr>
        <p:spPr/>
        <p:txBody>
          <a:bodyPr/>
          <a:lstStyle/>
          <a:p>
            <a:r>
              <a:rPr lang="en-US"/>
              <a:t>Upcoming Milestones</a:t>
            </a:r>
          </a:p>
        </p:txBody>
      </p:sp>
      <p:sp>
        <p:nvSpPr>
          <p:cNvPr id="3" name="Text Placeholder 2">
            <a:extLst>
              <a:ext uri="{FF2B5EF4-FFF2-40B4-BE49-F238E27FC236}">
                <a16:creationId xmlns:a16="http://schemas.microsoft.com/office/drawing/2014/main" id="{A89D5372-82C6-3499-C951-3917C1D23576}"/>
              </a:ext>
            </a:extLst>
          </p:cNvPr>
          <p:cNvSpPr>
            <a:spLocks noGrp="1"/>
          </p:cNvSpPr>
          <p:nvPr>
            <p:ph type="body" idx="1"/>
          </p:nvPr>
        </p:nvSpPr>
        <p:spPr>
          <a:xfrm>
            <a:off x="822959" y="1384300"/>
            <a:ext cx="3749041" cy="3264648"/>
          </a:xfrm>
        </p:spPr>
        <p:txBody>
          <a:bodyPr/>
          <a:lstStyle/>
          <a:p>
            <a:pPr marL="114300" indent="0" algn="ctr">
              <a:buNone/>
            </a:pPr>
            <a:r>
              <a:rPr lang="en-US" b="1"/>
              <a:t>Trade Studies</a:t>
            </a:r>
          </a:p>
          <a:p>
            <a:pPr>
              <a:buFont typeface="Arial" panose="020B0604020202020204" pitchFamily="34" charset="0"/>
              <a:buChar char="•"/>
            </a:pPr>
            <a:r>
              <a:rPr lang="en-US" sz="1800"/>
              <a:t>Objective: Compare design types and configurations for profiles</a:t>
            </a:r>
          </a:p>
          <a:p>
            <a:pPr>
              <a:buFont typeface="Arial" panose="020B0604020202020204" pitchFamily="34" charset="0"/>
              <a:buChar char="•"/>
            </a:pPr>
            <a:r>
              <a:rPr lang="en-US" sz="1800"/>
              <a:t>Approach:</a:t>
            </a:r>
          </a:p>
          <a:p>
            <a:pPr lvl="1">
              <a:lnSpc>
                <a:spcPct val="114000"/>
              </a:lnSpc>
              <a:buFont typeface="Arial" panose="020B0604020202020204" pitchFamily="34" charset="0"/>
              <a:buChar char="•"/>
            </a:pPr>
            <a:r>
              <a:rPr lang="en-US" sz="1600"/>
              <a:t>Performance</a:t>
            </a:r>
          </a:p>
          <a:p>
            <a:pPr lvl="1">
              <a:lnSpc>
                <a:spcPct val="114000"/>
              </a:lnSpc>
              <a:buFont typeface="Arial" panose="020B0604020202020204" pitchFamily="34" charset="0"/>
              <a:buChar char="•"/>
            </a:pPr>
            <a:r>
              <a:rPr lang="en-US" sz="1600"/>
              <a:t>Aerodynamics</a:t>
            </a:r>
          </a:p>
          <a:p>
            <a:pPr lvl="1">
              <a:lnSpc>
                <a:spcPct val="114000"/>
              </a:lnSpc>
              <a:buFont typeface="Arial" panose="020B0604020202020204" pitchFamily="34" charset="0"/>
              <a:buChar char="•"/>
            </a:pPr>
            <a:r>
              <a:rPr lang="en-US" sz="1600"/>
              <a:t>Structure</a:t>
            </a:r>
          </a:p>
          <a:p>
            <a:pPr lvl="1">
              <a:lnSpc>
                <a:spcPct val="114000"/>
              </a:lnSpc>
              <a:buFont typeface="Arial" panose="020B0604020202020204" pitchFamily="34" charset="0"/>
              <a:buChar char="•"/>
            </a:pPr>
            <a:r>
              <a:rPr lang="en-US" sz="1600"/>
              <a:t>Feasibility</a:t>
            </a:r>
          </a:p>
        </p:txBody>
      </p:sp>
      <p:sp>
        <p:nvSpPr>
          <p:cNvPr id="4" name="Footer Placeholder 3">
            <a:extLst>
              <a:ext uri="{FF2B5EF4-FFF2-40B4-BE49-F238E27FC236}">
                <a16:creationId xmlns:a16="http://schemas.microsoft.com/office/drawing/2014/main" id="{0B6470FF-9A39-0438-CA5A-C36D272BD23F}"/>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F655D9CF-0CD7-FC32-2A10-75EA268EC4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cxnSp>
        <p:nvCxnSpPr>
          <p:cNvPr id="6" name="Straight Connector 5">
            <a:extLst>
              <a:ext uri="{FF2B5EF4-FFF2-40B4-BE49-F238E27FC236}">
                <a16:creationId xmlns:a16="http://schemas.microsoft.com/office/drawing/2014/main" id="{131A71FB-B84D-8F04-5DE9-9F77335CB56C}"/>
              </a:ext>
            </a:extLst>
          </p:cNvPr>
          <p:cNvCxnSpPr>
            <a:cxnSpLocks/>
          </p:cNvCxnSpPr>
          <p:nvPr/>
        </p:nvCxnSpPr>
        <p:spPr>
          <a:xfrm>
            <a:off x="4630997" y="1534546"/>
            <a:ext cx="0" cy="3114403"/>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 Placeholder 2">
            <a:extLst>
              <a:ext uri="{FF2B5EF4-FFF2-40B4-BE49-F238E27FC236}">
                <a16:creationId xmlns:a16="http://schemas.microsoft.com/office/drawing/2014/main" id="{B4DA2EB4-595E-989F-E3BC-48C8D03304E4}"/>
              </a:ext>
            </a:extLst>
          </p:cNvPr>
          <p:cNvSpPr txBox="1">
            <a:spLocks/>
          </p:cNvSpPr>
          <p:nvPr/>
        </p:nvSpPr>
        <p:spPr>
          <a:xfrm>
            <a:off x="4660303" y="1384299"/>
            <a:ext cx="3749041" cy="3264649"/>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b="1"/>
              <a:t>Subsystem Design</a:t>
            </a:r>
          </a:p>
          <a:p>
            <a:pPr>
              <a:buFont typeface="Arial" panose="020B0604020202020204" pitchFamily="34" charset="0"/>
              <a:buChar char="•"/>
            </a:pPr>
            <a:r>
              <a:rPr lang="en-US" sz="1800"/>
              <a:t>Objective: Design profiles and determine impact on configuration</a:t>
            </a:r>
          </a:p>
          <a:p>
            <a:pPr>
              <a:buFont typeface="Arial" panose="020B0604020202020204" pitchFamily="34" charset="0"/>
              <a:buChar char="•"/>
            </a:pPr>
            <a:r>
              <a:rPr lang="en-US" sz="1800"/>
              <a:t>Profiles:</a:t>
            </a:r>
          </a:p>
          <a:p>
            <a:pPr lvl="1">
              <a:lnSpc>
                <a:spcPct val="114000"/>
              </a:lnSpc>
              <a:buFont typeface="Arial" panose="020B0604020202020204" pitchFamily="34" charset="0"/>
              <a:buChar char="•"/>
            </a:pPr>
            <a:r>
              <a:rPr lang="en-US" sz="1600"/>
              <a:t>Wing</a:t>
            </a:r>
          </a:p>
          <a:p>
            <a:pPr lvl="1">
              <a:lnSpc>
                <a:spcPct val="114000"/>
              </a:lnSpc>
              <a:buFont typeface="Arial" panose="020B0604020202020204" pitchFamily="34" charset="0"/>
              <a:buChar char="•"/>
            </a:pPr>
            <a:r>
              <a:rPr lang="en-US" sz="1600"/>
              <a:t>Tail</a:t>
            </a:r>
          </a:p>
          <a:p>
            <a:pPr lvl="1">
              <a:lnSpc>
                <a:spcPct val="114000"/>
              </a:lnSpc>
              <a:buFont typeface="Arial" panose="020B0604020202020204" pitchFamily="34" charset="0"/>
              <a:buChar char="•"/>
            </a:pPr>
            <a:r>
              <a:rPr lang="en-US" sz="1600"/>
              <a:t>Fuselage</a:t>
            </a:r>
          </a:p>
          <a:p>
            <a:pPr lvl="1">
              <a:lnSpc>
                <a:spcPct val="114000"/>
              </a:lnSpc>
              <a:buFont typeface="Arial" panose="020B0604020202020204" pitchFamily="34" charset="0"/>
              <a:buChar char="•"/>
            </a:pPr>
            <a:r>
              <a:rPr lang="en-US" sz="1600"/>
              <a:t>Landing Gear</a:t>
            </a:r>
          </a:p>
        </p:txBody>
      </p:sp>
    </p:spTree>
    <p:extLst>
      <p:ext uri="{BB962C8B-B14F-4D97-AF65-F5344CB8AC3E}">
        <p14:creationId xmlns:p14="http://schemas.microsoft.com/office/powerpoint/2010/main" val="3131944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4FAD5-D3F0-7C74-203F-99CEE6D66864}"/>
              </a:ext>
            </a:extLst>
          </p:cNvPr>
          <p:cNvSpPr>
            <a:spLocks noGrp="1"/>
          </p:cNvSpPr>
          <p:nvPr>
            <p:ph type="title"/>
          </p:nvPr>
        </p:nvSpPr>
        <p:spPr/>
        <p:txBody>
          <a:bodyPr>
            <a:normAutofit/>
          </a:bodyPr>
          <a:lstStyle/>
          <a:p>
            <a:r>
              <a:rPr lang="en-US" sz="3600"/>
              <a:t>High-Level Objectives</a:t>
            </a:r>
          </a:p>
        </p:txBody>
      </p:sp>
      <p:sp>
        <p:nvSpPr>
          <p:cNvPr id="4" name="Text Placeholder 3">
            <a:extLst>
              <a:ext uri="{FF2B5EF4-FFF2-40B4-BE49-F238E27FC236}">
                <a16:creationId xmlns:a16="http://schemas.microsoft.com/office/drawing/2014/main" id="{C8CE7CDB-97B7-A923-06D1-6A397A056853}"/>
              </a:ext>
            </a:extLst>
          </p:cNvPr>
          <p:cNvSpPr>
            <a:spLocks noGrp="1"/>
          </p:cNvSpPr>
          <p:nvPr>
            <p:ph type="body" idx="2"/>
          </p:nvPr>
        </p:nvSpPr>
        <p:spPr>
          <a:xfrm>
            <a:off x="424544" y="1293126"/>
            <a:ext cx="3950686" cy="3181751"/>
          </a:xfrm>
        </p:spPr>
        <p:txBody>
          <a:bodyPr>
            <a:normAutofit/>
          </a:bodyPr>
          <a:lstStyle/>
          <a:p>
            <a:pPr>
              <a:lnSpc>
                <a:spcPct val="100000"/>
              </a:lnSpc>
              <a:buFont typeface="Arial" panose="020B0604020202020204" pitchFamily="34" charset="0"/>
              <a:buChar char="•"/>
            </a:pPr>
            <a:r>
              <a:rPr lang="en-US"/>
              <a:t>Design an aircraft that can circumnavigate the world without refueling</a:t>
            </a:r>
          </a:p>
          <a:p>
            <a:pPr>
              <a:lnSpc>
                <a:spcPct val="100000"/>
              </a:lnSpc>
              <a:buFont typeface="Arial" panose="020B0604020202020204" pitchFamily="34" charset="0"/>
              <a:buChar char="•"/>
            </a:pPr>
            <a:r>
              <a:rPr lang="en-US"/>
              <a:t>Set record for fastest prop-driven airplane to circumnavigate, according to FAI guidelines</a:t>
            </a:r>
          </a:p>
          <a:p>
            <a:pPr>
              <a:lnSpc>
                <a:spcPct val="100000"/>
              </a:lnSpc>
              <a:buFont typeface="Arial" panose="020B0604020202020204" pitchFamily="34" charset="0"/>
              <a:buChar char="•"/>
            </a:pPr>
            <a:r>
              <a:rPr lang="en-US"/>
              <a:t>Honor the legacy of the Rutan Voyager</a:t>
            </a:r>
          </a:p>
        </p:txBody>
      </p:sp>
      <p:sp>
        <p:nvSpPr>
          <p:cNvPr id="13" name="Footer Placeholder 4">
            <a:extLst>
              <a:ext uri="{FF2B5EF4-FFF2-40B4-BE49-F238E27FC236}">
                <a16:creationId xmlns:a16="http://schemas.microsoft.com/office/drawing/2014/main" id="{7214C634-092F-4F72-9602-25A8655B109F}"/>
              </a:ext>
            </a:extLst>
          </p:cNvPr>
          <p:cNvSpPr>
            <a:spLocks noGrp="1"/>
          </p:cNvSpPr>
          <p:nvPr>
            <p:ph type="ftr" idx="11"/>
          </p:nvPr>
        </p:nvSpPr>
        <p:spPr>
          <a:xfrm>
            <a:off x="2764639" y="4844839"/>
            <a:ext cx="3617100" cy="273900"/>
          </a:xfrm>
        </p:spPr>
        <p:txBody>
          <a:bodyPr/>
          <a:lstStyle/>
          <a:p>
            <a:pPr algn="ctr"/>
            <a:r>
              <a:rPr lang="en-US"/>
              <a:t>Jack </a:t>
            </a:r>
            <a:r>
              <a:rPr lang="en-US" err="1"/>
              <a:t>Sann</a:t>
            </a:r>
            <a:endParaRPr lang="en-US"/>
          </a:p>
        </p:txBody>
      </p:sp>
      <p:sp>
        <p:nvSpPr>
          <p:cNvPr id="14" name="Slide Number Placeholder 6">
            <a:extLst>
              <a:ext uri="{FF2B5EF4-FFF2-40B4-BE49-F238E27FC236}">
                <a16:creationId xmlns:a16="http://schemas.microsoft.com/office/drawing/2014/main" id="{AB1AF04B-E298-2FE8-517C-DAB95DE85E0B}"/>
              </a:ext>
            </a:extLst>
          </p:cNvPr>
          <p:cNvSpPr>
            <a:spLocks noGrp="1"/>
          </p:cNvSpPr>
          <p:nvPr>
            <p:ph type="sldNum" idx="12"/>
          </p:nvPr>
        </p:nvSpPr>
        <p:spPr>
          <a:xfrm>
            <a:off x="7425344" y="4844839"/>
            <a:ext cx="984000" cy="273900"/>
          </a:xfrm>
        </p:spPr>
        <p:txBody>
          <a:bodyPr/>
          <a:lstStyle/>
          <a:p>
            <a:pPr marL="0" lvl="0" indent="0" algn="r" rtl="0">
              <a:spcBef>
                <a:spcPts val="0"/>
              </a:spcBef>
              <a:spcAft>
                <a:spcPts val="0"/>
              </a:spcAft>
              <a:buNone/>
            </a:pPr>
            <a:fld id="{FBD580D1-E6E1-BC40-ABC3-393D5566E0E9}" type="slidenum">
              <a:rPr lang="en" smtClean="0"/>
              <a:t>3</a:t>
            </a:fld>
            <a:endParaRPr lang="en"/>
          </a:p>
        </p:txBody>
      </p:sp>
      <p:pic>
        <p:nvPicPr>
          <p:cNvPr id="10" name="Picture 9" descr="A plane flying in the sky&#10;&#10;Description automatically generated">
            <a:extLst>
              <a:ext uri="{FF2B5EF4-FFF2-40B4-BE49-F238E27FC236}">
                <a16:creationId xmlns:a16="http://schemas.microsoft.com/office/drawing/2014/main" id="{CB432BAD-404E-486E-F9EF-F526BFEF1847}"/>
              </a:ext>
            </a:extLst>
          </p:cNvPr>
          <p:cNvPicPr>
            <a:picLocks noChangeAspect="1"/>
          </p:cNvPicPr>
          <p:nvPr/>
        </p:nvPicPr>
        <p:blipFill>
          <a:blip r:embed="rId3"/>
          <a:stretch>
            <a:fillRect/>
          </a:stretch>
        </p:blipFill>
        <p:spPr>
          <a:xfrm>
            <a:off x="4768770" y="1362831"/>
            <a:ext cx="3950686" cy="2839995"/>
          </a:xfrm>
          <a:prstGeom prst="rect">
            <a:avLst/>
          </a:prstGeom>
          <a:ln w="19050">
            <a:solidFill>
              <a:schemeClr val="tx1"/>
            </a:solidFill>
          </a:ln>
        </p:spPr>
      </p:pic>
    </p:spTree>
    <p:extLst>
      <p:ext uri="{BB962C8B-B14F-4D97-AF65-F5344CB8AC3E}">
        <p14:creationId xmlns:p14="http://schemas.microsoft.com/office/powerpoint/2010/main" val="769060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5F4D-FF48-D394-F683-66ADB7BA0831}"/>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E35E02BF-BE25-41EE-C7E8-E7868D2859CB}"/>
              </a:ext>
            </a:extLst>
          </p:cNvPr>
          <p:cNvSpPr>
            <a:spLocks noGrp="1"/>
          </p:cNvSpPr>
          <p:nvPr>
            <p:ph type="body" idx="1"/>
          </p:nvPr>
        </p:nvSpPr>
        <p:spPr>
          <a:xfrm>
            <a:off x="822959" y="3712278"/>
            <a:ext cx="3749041" cy="891619"/>
          </a:xfrm>
        </p:spPr>
        <p:txBody>
          <a:bodyPr anchor="t">
            <a:noAutofit/>
          </a:bodyPr>
          <a:lstStyle/>
          <a:p>
            <a:pPr>
              <a:buFont typeface="Arial"/>
              <a:buChar char="•"/>
            </a:pPr>
            <a:r>
              <a:rPr lang="en-US" sz="1600"/>
              <a:t>Project and Mission Scope Overview</a:t>
            </a:r>
          </a:p>
          <a:p>
            <a:pPr>
              <a:buFont typeface="Arial"/>
              <a:buChar char="•"/>
            </a:pPr>
            <a:r>
              <a:rPr lang="en-US" sz="1600"/>
              <a:t>Sizing Approach &amp; Inputs</a:t>
            </a:r>
          </a:p>
        </p:txBody>
      </p:sp>
      <p:sp>
        <p:nvSpPr>
          <p:cNvPr id="4" name="Footer Placeholder 3">
            <a:extLst>
              <a:ext uri="{FF2B5EF4-FFF2-40B4-BE49-F238E27FC236}">
                <a16:creationId xmlns:a16="http://schemas.microsoft.com/office/drawing/2014/main" id="{18534E44-5D26-150B-D696-DA2A51DEA054}"/>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56B8A953-B022-BE45-E524-8B80BDDA76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30</a:t>
            </a:fld>
            <a:endParaRPr lang="en"/>
          </a:p>
        </p:txBody>
      </p:sp>
      <p:sp>
        <p:nvSpPr>
          <p:cNvPr id="7" name="TextBox 6">
            <a:extLst>
              <a:ext uri="{FF2B5EF4-FFF2-40B4-BE49-F238E27FC236}">
                <a16:creationId xmlns:a16="http://schemas.microsoft.com/office/drawing/2014/main" id="{ADD245C6-D37D-1A95-F188-05633287FADA}"/>
              </a:ext>
            </a:extLst>
          </p:cNvPr>
          <p:cNvSpPr txBox="1"/>
          <p:nvPr/>
        </p:nvSpPr>
        <p:spPr>
          <a:xfrm>
            <a:off x="4315752" y="3871945"/>
            <a:ext cx="3923414" cy="689420"/>
          </a:xfrm>
          <a:prstGeom prst="rect">
            <a:avLst/>
          </a:prstGeom>
          <a:noFill/>
        </p:spPr>
        <p:txBody>
          <a:bodyPr wrap="square" anchor="b">
            <a:spAutoFit/>
          </a:bodyPr>
          <a:lstStyle/>
          <a:p>
            <a:pPr marL="457200" marR="0" lvl="0" indent="-342900" algn="l" defTabSz="914400" rtl="0" eaLnBrk="1" fontAlgn="auto" latinLnBrk="0" hangingPunct="1">
              <a:lnSpc>
                <a:spcPct val="90000"/>
              </a:lnSpc>
              <a:spcBef>
                <a:spcPts val="1200"/>
              </a:spcBef>
              <a:spcAft>
                <a:spcPts val="0"/>
              </a:spcAft>
              <a:buClr>
                <a:srgbClr val="FFC000"/>
              </a:buClr>
              <a:buSzPts val="1800"/>
              <a:buFont typeface="Arial"/>
              <a:buChar char="•"/>
              <a:tabLst/>
              <a:defRPr/>
            </a:pPr>
            <a:r>
              <a:rPr kumimoji="0" lang="en-US" sz="1600" b="0" i="0" u="none" strike="noStrike" kern="0" cap="none" spc="0" normalizeH="0" baseline="0" noProof="0">
                <a:ln>
                  <a:noFill/>
                </a:ln>
                <a:solidFill>
                  <a:srgbClr val="3F3F3F"/>
                </a:solidFill>
                <a:effectLst/>
                <a:uLnTx/>
                <a:uFillTx/>
                <a:latin typeface="Calibri"/>
                <a:cs typeface="Calibri"/>
                <a:sym typeface="Calibri"/>
              </a:rPr>
              <a:t>Sizing Results &amp; Design Sensitivities</a:t>
            </a:r>
          </a:p>
          <a:p>
            <a:pPr marL="457200" marR="0" lvl="0" indent="-342900" algn="l" defTabSz="914400" rtl="0" eaLnBrk="1" fontAlgn="auto" latinLnBrk="0" hangingPunct="1">
              <a:lnSpc>
                <a:spcPct val="90000"/>
              </a:lnSpc>
              <a:spcBef>
                <a:spcPts val="1200"/>
              </a:spcBef>
              <a:spcAft>
                <a:spcPts val="0"/>
              </a:spcAft>
              <a:buClr>
                <a:srgbClr val="FFC000"/>
              </a:buClr>
              <a:buSzPts val="1800"/>
              <a:buFont typeface="Arial"/>
              <a:buChar char="•"/>
              <a:tabLst/>
              <a:defRPr/>
            </a:pPr>
            <a:r>
              <a:rPr kumimoji="0" lang="en-US" sz="1600" b="0" i="0" u="none" strike="noStrike" kern="0" cap="none" spc="0" normalizeH="0" baseline="0" noProof="0">
                <a:ln>
                  <a:noFill/>
                </a:ln>
                <a:solidFill>
                  <a:srgbClr val="3F3F3F"/>
                </a:solidFill>
                <a:effectLst/>
                <a:uLnTx/>
                <a:uFillTx/>
                <a:latin typeface="Calibri"/>
                <a:cs typeface="Calibri"/>
                <a:sym typeface="Calibri"/>
              </a:rPr>
              <a:t>Aircraft Configuration &amp; Characteristics</a:t>
            </a:r>
          </a:p>
        </p:txBody>
      </p:sp>
      <p:pic>
        <p:nvPicPr>
          <p:cNvPr id="9" name="Picture 8" descr="A plane flying in the sky&#10;&#10;Description automatically generated">
            <a:extLst>
              <a:ext uri="{FF2B5EF4-FFF2-40B4-BE49-F238E27FC236}">
                <a16:creationId xmlns:a16="http://schemas.microsoft.com/office/drawing/2014/main" id="{B4C497F1-E323-2A14-343C-81142EA64204}"/>
              </a:ext>
            </a:extLst>
          </p:cNvPr>
          <p:cNvPicPr>
            <a:picLocks noChangeAspect="1"/>
          </p:cNvPicPr>
          <p:nvPr/>
        </p:nvPicPr>
        <p:blipFill>
          <a:blip r:embed="rId2"/>
          <a:stretch>
            <a:fillRect/>
          </a:stretch>
        </p:blipFill>
        <p:spPr>
          <a:xfrm>
            <a:off x="2596657" y="829751"/>
            <a:ext cx="3950686" cy="2839995"/>
          </a:xfrm>
          <a:prstGeom prst="ellipse">
            <a:avLst/>
          </a:prstGeom>
          <a:ln w="19050">
            <a:solidFill>
              <a:schemeClr val="tx1"/>
            </a:solidFill>
          </a:ln>
        </p:spPr>
      </p:pic>
    </p:spTree>
    <p:extLst>
      <p:ext uri="{BB962C8B-B14F-4D97-AF65-F5344CB8AC3E}">
        <p14:creationId xmlns:p14="http://schemas.microsoft.com/office/powerpoint/2010/main" val="2995402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636B-FDB5-32A6-592D-DE4FF0FDECEC}"/>
              </a:ext>
            </a:extLst>
          </p:cNvPr>
          <p:cNvSpPr>
            <a:spLocks noGrp="1"/>
          </p:cNvSpPr>
          <p:nvPr>
            <p:ph type="title"/>
          </p:nvPr>
        </p:nvSpPr>
        <p:spPr/>
        <p:txBody>
          <a:bodyPr/>
          <a:lstStyle/>
          <a:p>
            <a:r>
              <a:rPr lang="en-US"/>
              <a:t>Mission Design</a:t>
            </a:r>
          </a:p>
        </p:txBody>
      </p:sp>
      <p:sp>
        <p:nvSpPr>
          <p:cNvPr id="3" name="Text Placeholder 2">
            <a:extLst>
              <a:ext uri="{FF2B5EF4-FFF2-40B4-BE49-F238E27FC236}">
                <a16:creationId xmlns:a16="http://schemas.microsoft.com/office/drawing/2014/main" id="{DFDDB917-B4A4-FE7E-7D4C-FC7DF00D91D7}"/>
              </a:ext>
            </a:extLst>
          </p:cNvPr>
          <p:cNvSpPr>
            <a:spLocks noGrp="1"/>
          </p:cNvSpPr>
          <p:nvPr>
            <p:ph type="body" idx="1"/>
          </p:nvPr>
        </p:nvSpPr>
        <p:spPr>
          <a:xfrm>
            <a:off x="659303" y="1388522"/>
            <a:ext cx="3333650" cy="3255525"/>
          </a:xfrm>
        </p:spPr>
        <p:txBody>
          <a:bodyPr>
            <a:normAutofit/>
          </a:bodyPr>
          <a:lstStyle/>
          <a:p>
            <a:pPr fontAlgn="base">
              <a:lnSpc>
                <a:spcPct val="114000"/>
              </a:lnSpc>
              <a:buFont typeface="Arial" panose="020B0604020202020204" pitchFamily="34" charset="0"/>
              <a:buChar char="•"/>
            </a:pPr>
            <a:r>
              <a:rPr lang="en-US" sz="1600" b="1"/>
              <a:t>Takeoff &amp; Landing Location: </a:t>
            </a:r>
            <a:r>
              <a:rPr lang="en-US" sz="1600"/>
              <a:t>Edwards AFB, CA</a:t>
            </a:r>
          </a:p>
          <a:p>
            <a:pPr>
              <a:lnSpc>
                <a:spcPct val="114000"/>
              </a:lnSpc>
              <a:buFont typeface="Arial" panose="020B0604020202020204" pitchFamily="34" charset="0"/>
              <a:buChar char="•"/>
            </a:pPr>
            <a:r>
              <a:rPr lang="en-US" sz="1600" b="1"/>
              <a:t>Takeoff Distance: </a:t>
            </a:r>
            <a:r>
              <a:rPr lang="en-US" sz="1600"/>
              <a:t>14,000 ft</a:t>
            </a:r>
            <a:endParaRPr lang="en-US" sz="1600" b="1"/>
          </a:p>
          <a:p>
            <a:pPr fontAlgn="base">
              <a:lnSpc>
                <a:spcPct val="114000"/>
              </a:lnSpc>
              <a:buFont typeface="Arial" panose="020B0604020202020204" pitchFamily="34" charset="0"/>
              <a:buChar char="•"/>
            </a:pPr>
            <a:r>
              <a:rPr lang="en-US" sz="1600" b="1"/>
              <a:t>Average Cruise Altitude</a:t>
            </a:r>
            <a:r>
              <a:rPr lang="en-US" sz="1600"/>
              <a:t>: 9,000 ft</a:t>
            </a:r>
            <a:endParaRPr lang="en-US" sz="1600">
              <a:solidFill>
                <a:srgbClr val="4D5156"/>
              </a:solidFill>
            </a:endParaRPr>
          </a:p>
          <a:p>
            <a:pPr lvl="1" fontAlgn="base">
              <a:lnSpc>
                <a:spcPct val="114000"/>
              </a:lnSpc>
              <a:buFont typeface="Arial" panose="020B0604020202020204" pitchFamily="34" charset="0"/>
              <a:buChar char="•"/>
            </a:pPr>
            <a:r>
              <a:rPr lang="en-US" sz="1400">
                <a:solidFill>
                  <a:srgbClr val="4D5156"/>
                </a:solidFill>
              </a:rPr>
              <a:t>Starting: 6,000 ft</a:t>
            </a:r>
          </a:p>
          <a:p>
            <a:pPr lvl="1" fontAlgn="base">
              <a:lnSpc>
                <a:spcPct val="114000"/>
              </a:lnSpc>
              <a:buFont typeface="Arial" panose="020B0604020202020204" pitchFamily="34" charset="0"/>
              <a:buChar char="•"/>
            </a:pPr>
            <a:r>
              <a:rPr lang="en-US" sz="1400">
                <a:solidFill>
                  <a:srgbClr val="4D5156"/>
                </a:solidFill>
              </a:rPr>
              <a:t>End: 12,000 ft</a:t>
            </a:r>
          </a:p>
          <a:p>
            <a:pPr fontAlgn="base">
              <a:lnSpc>
                <a:spcPct val="114000"/>
              </a:lnSpc>
              <a:buFont typeface="Arial" panose="020B0604020202020204" pitchFamily="34" charset="0"/>
              <a:buChar char="•"/>
            </a:pPr>
            <a:r>
              <a:rPr lang="en-US" sz="1600" b="1"/>
              <a:t>Average Wind Speed: </a:t>
            </a:r>
            <a:r>
              <a:rPr lang="en-US" sz="1600"/>
              <a:t>17 knots</a:t>
            </a:r>
            <a:endParaRPr lang="en-US" sz="1600" b="1"/>
          </a:p>
          <a:p>
            <a:pPr fontAlgn="base">
              <a:lnSpc>
                <a:spcPct val="114000"/>
              </a:lnSpc>
              <a:buFont typeface="Arial" panose="020B0604020202020204" pitchFamily="34" charset="0"/>
              <a:buChar char="•"/>
            </a:pPr>
            <a:r>
              <a:rPr lang="en-US" sz="1600" b="1"/>
              <a:t>Cruise Ground Speed:</a:t>
            </a:r>
            <a:r>
              <a:rPr lang="en-US" sz="1600"/>
              <a:t> 127 knots</a:t>
            </a:r>
            <a:endParaRPr lang="en-US" sz="1600" b="1">
              <a:solidFill>
                <a:srgbClr val="4D5156"/>
              </a:solidFill>
            </a:endParaRPr>
          </a:p>
        </p:txBody>
      </p:sp>
      <p:sp>
        <p:nvSpPr>
          <p:cNvPr id="4" name="Footer Placeholder 3">
            <a:extLst>
              <a:ext uri="{FF2B5EF4-FFF2-40B4-BE49-F238E27FC236}">
                <a16:creationId xmlns:a16="http://schemas.microsoft.com/office/drawing/2014/main" id="{2AD1551A-5656-0911-D286-9DFEFBCA542C}"/>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A052C1C6-276C-A3F3-54C2-0FAE13A8E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grpSp>
        <p:nvGrpSpPr>
          <p:cNvPr id="101" name="Group 100">
            <a:extLst>
              <a:ext uri="{FF2B5EF4-FFF2-40B4-BE49-F238E27FC236}">
                <a16:creationId xmlns:a16="http://schemas.microsoft.com/office/drawing/2014/main" id="{72715F12-DA20-4678-8536-7A496F006156}"/>
              </a:ext>
            </a:extLst>
          </p:cNvPr>
          <p:cNvGrpSpPr/>
          <p:nvPr/>
        </p:nvGrpSpPr>
        <p:grpSpPr>
          <a:xfrm>
            <a:off x="4032985" y="1781654"/>
            <a:ext cx="4888156" cy="2460815"/>
            <a:chOff x="4190703" y="1637924"/>
            <a:chExt cx="4747832" cy="2460815"/>
          </a:xfrm>
        </p:grpSpPr>
        <p:grpSp>
          <p:nvGrpSpPr>
            <p:cNvPr id="86" name="Group 85">
              <a:extLst>
                <a:ext uri="{FF2B5EF4-FFF2-40B4-BE49-F238E27FC236}">
                  <a16:creationId xmlns:a16="http://schemas.microsoft.com/office/drawing/2014/main" id="{289D2041-7A86-C467-4FED-170630850EE6}"/>
                </a:ext>
              </a:extLst>
            </p:cNvPr>
            <p:cNvGrpSpPr/>
            <p:nvPr/>
          </p:nvGrpSpPr>
          <p:grpSpPr>
            <a:xfrm>
              <a:off x="4190703" y="1637924"/>
              <a:ext cx="4747832" cy="2460815"/>
              <a:chOff x="4007823" y="1628299"/>
              <a:chExt cx="4747832" cy="2460815"/>
            </a:xfrm>
          </p:grpSpPr>
          <p:grpSp>
            <p:nvGrpSpPr>
              <p:cNvPr id="46" name="Group 45">
                <a:extLst>
                  <a:ext uri="{FF2B5EF4-FFF2-40B4-BE49-F238E27FC236}">
                    <a16:creationId xmlns:a16="http://schemas.microsoft.com/office/drawing/2014/main" id="{900F4061-F7B3-0882-C1AB-8788077B9A8C}"/>
                  </a:ext>
                </a:extLst>
              </p:cNvPr>
              <p:cNvGrpSpPr/>
              <p:nvPr/>
            </p:nvGrpSpPr>
            <p:grpSpPr>
              <a:xfrm>
                <a:off x="4007823" y="1628299"/>
                <a:ext cx="4747832" cy="2460815"/>
                <a:chOff x="4283289" y="1813234"/>
                <a:chExt cx="4561094" cy="2460815"/>
              </a:xfrm>
            </p:grpSpPr>
            <p:grpSp>
              <p:nvGrpSpPr>
                <p:cNvPr id="36" name="Group 35">
                  <a:extLst>
                    <a:ext uri="{FF2B5EF4-FFF2-40B4-BE49-F238E27FC236}">
                      <a16:creationId xmlns:a16="http://schemas.microsoft.com/office/drawing/2014/main" id="{9B7E20EC-B4EC-71A2-268F-2AAE5EEC6E6A}"/>
                    </a:ext>
                  </a:extLst>
                </p:cNvPr>
                <p:cNvGrpSpPr/>
                <p:nvPr/>
              </p:nvGrpSpPr>
              <p:grpSpPr>
                <a:xfrm>
                  <a:off x="4283289" y="1813234"/>
                  <a:ext cx="4561094" cy="2206987"/>
                  <a:chOff x="1126034" y="1140182"/>
                  <a:chExt cx="6853749" cy="3368023"/>
                </a:xfrm>
              </p:grpSpPr>
              <p:grpSp>
                <p:nvGrpSpPr>
                  <p:cNvPr id="17" name="Group 16">
                    <a:extLst>
                      <a:ext uri="{FF2B5EF4-FFF2-40B4-BE49-F238E27FC236}">
                        <a16:creationId xmlns:a16="http://schemas.microsoft.com/office/drawing/2014/main" id="{C0068D97-F485-AD46-6B5E-1E0D782C8210}"/>
                      </a:ext>
                    </a:extLst>
                  </p:cNvPr>
                  <p:cNvGrpSpPr/>
                  <p:nvPr/>
                </p:nvGrpSpPr>
                <p:grpSpPr>
                  <a:xfrm>
                    <a:off x="1126035" y="1140182"/>
                    <a:ext cx="6853748" cy="3106239"/>
                    <a:chOff x="955335" y="1136760"/>
                    <a:chExt cx="6853748" cy="3106239"/>
                  </a:xfrm>
                </p:grpSpPr>
                <p:grpSp>
                  <p:nvGrpSpPr>
                    <p:cNvPr id="25" name="Group 24">
                      <a:extLst>
                        <a:ext uri="{FF2B5EF4-FFF2-40B4-BE49-F238E27FC236}">
                          <a16:creationId xmlns:a16="http://schemas.microsoft.com/office/drawing/2014/main" id="{95A22A19-848F-CB43-350B-5FF09A1E2470}"/>
                        </a:ext>
                      </a:extLst>
                    </p:cNvPr>
                    <p:cNvGrpSpPr/>
                    <p:nvPr/>
                  </p:nvGrpSpPr>
                  <p:grpSpPr>
                    <a:xfrm>
                      <a:off x="955335" y="1136760"/>
                      <a:ext cx="6853748" cy="2602319"/>
                      <a:chOff x="918652" y="1218311"/>
                      <a:chExt cx="6853748" cy="2602319"/>
                    </a:xfrm>
                  </p:grpSpPr>
                  <p:cxnSp>
                    <p:nvCxnSpPr>
                      <p:cNvPr id="31" name="Straight Connector 30">
                        <a:extLst>
                          <a:ext uri="{FF2B5EF4-FFF2-40B4-BE49-F238E27FC236}">
                            <a16:creationId xmlns:a16="http://schemas.microsoft.com/office/drawing/2014/main" id="{A740F31C-91F5-B48B-A421-35F85BEDFE48}"/>
                          </a:ext>
                        </a:extLst>
                      </p:cNvPr>
                      <p:cNvCxnSpPr/>
                      <p:nvPr/>
                    </p:nvCxnSpPr>
                    <p:spPr>
                      <a:xfrm>
                        <a:off x="918652" y="3817088"/>
                        <a:ext cx="4572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09AF478-8B85-6AF5-2E29-7F846A87162D}"/>
                          </a:ext>
                        </a:extLst>
                      </p:cNvPr>
                      <p:cNvCxnSpPr>
                        <a:cxnSpLocks/>
                      </p:cNvCxnSpPr>
                      <p:nvPr/>
                    </p:nvCxnSpPr>
                    <p:spPr>
                      <a:xfrm flipV="1">
                        <a:off x="1375852" y="1988284"/>
                        <a:ext cx="0" cy="1832346"/>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9D2CAEC-2EDB-4EDE-43E3-C63C239296E0}"/>
                          </a:ext>
                        </a:extLst>
                      </p:cNvPr>
                      <p:cNvCxnSpPr>
                        <a:cxnSpLocks/>
                      </p:cNvCxnSpPr>
                      <p:nvPr/>
                    </p:nvCxnSpPr>
                    <p:spPr>
                      <a:xfrm>
                        <a:off x="1369122" y="1988285"/>
                        <a:ext cx="20080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7BCD662-65A7-EF3A-3222-98E6ACDF8646}"/>
                          </a:ext>
                        </a:extLst>
                      </p:cNvPr>
                      <p:cNvCxnSpPr>
                        <a:cxnSpLocks/>
                      </p:cNvCxnSpPr>
                      <p:nvPr/>
                    </p:nvCxnSpPr>
                    <p:spPr>
                      <a:xfrm>
                        <a:off x="7319426" y="1218311"/>
                        <a:ext cx="0" cy="2598777"/>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5EF3C7C-9CF1-E044-A94B-88317EC70CF1}"/>
                          </a:ext>
                        </a:extLst>
                      </p:cNvPr>
                      <p:cNvCxnSpPr/>
                      <p:nvPr/>
                    </p:nvCxnSpPr>
                    <p:spPr>
                      <a:xfrm>
                        <a:off x="7315200" y="3817088"/>
                        <a:ext cx="45720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7EAD228A-0B73-108D-1DE0-DE0983745637}"/>
                        </a:ext>
                      </a:extLst>
                    </p:cNvPr>
                    <p:cNvSpPr txBox="1"/>
                    <p:nvPr/>
                  </p:nvSpPr>
                  <p:spPr>
                    <a:xfrm>
                      <a:off x="1214705" y="3194999"/>
                      <a:ext cx="1851695" cy="1048000"/>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1. Warm-up and Takeoff</a:t>
                      </a:r>
                    </a:p>
                  </p:txBody>
                </p:sp>
                <p:sp>
                  <p:nvSpPr>
                    <p:cNvPr id="27" name="TextBox 26">
                      <a:extLst>
                        <a:ext uri="{FF2B5EF4-FFF2-40B4-BE49-F238E27FC236}">
                          <a16:creationId xmlns:a16="http://schemas.microsoft.com/office/drawing/2014/main" id="{9C32E461-7EC6-DEEF-D571-FE87F165EC0D}"/>
                        </a:ext>
                      </a:extLst>
                    </p:cNvPr>
                    <p:cNvSpPr txBox="1"/>
                    <p:nvPr/>
                  </p:nvSpPr>
                  <p:spPr>
                    <a:xfrm>
                      <a:off x="1374788" y="2434336"/>
                      <a:ext cx="1785134" cy="344355"/>
                    </a:xfrm>
                    <a:prstGeom prst="rect">
                      <a:avLst/>
                    </a:prstGeom>
                    <a:noFill/>
                  </p:spPr>
                  <p:txBody>
                    <a:bodyPr wrap="square" lIns="91440" tIns="45720" rIns="91440" bIns="45720" rtlCol="0" anchor="t">
                      <a:spAutoFit/>
                    </a:bodyPr>
                    <a:lstStyle/>
                    <a:p>
                      <a:r>
                        <a:rPr lang="en-US" b="1">
                          <a:latin typeface="Calibri" panose="020F0502020204030204" pitchFamily="34" charset="0"/>
                          <a:cs typeface="Calibri" panose="020F0502020204030204" pitchFamily="34" charset="0"/>
                        </a:rPr>
                        <a:t>2. Climb</a:t>
                      </a:r>
                      <a:endParaRPr lang="en-US" sz="12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69438BB5-7118-27EA-44B7-0E5377D979C6}"/>
                        </a:ext>
                      </a:extLst>
                    </p:cNvPr>
                    <p:cNvSpPr txBox="1"/>
                    <p:nvPr/>
                  </p:nvSpPr>
                  <p:spPr>
                    <a:xfrm>
                      <a:off x="3360826" y="1731739"/>
                      <a:ext cx="2406276" cy="728019"/>
                    </a:xfrm>
                    <a:prstGeom prst="rect">
                      <a:avLst/>
                    </a:prstGeom>
                    <a:noFill/>
                  </p:spPr>
                  <p:txBody>
                    <a:bodyPr wrap="square" lIns="91440" tIns="45720" rIns="91440" bIns="45720" rtlCol="0" anchor="t">
                      <a:spAutoFit/>
                    </a:bodyPr>
                    <a:lstStyle/>
                    <a:p>
                      <a:pPr algn="ctr"/>
                      <a:r>
                        <a:rPr lang="en-US" b="1">
                          <a:latin typeface="Calibri"/>
                          <a:cs typeface="Calibri"/>
                        </a:rPr>
                        <a:t>3. Cruise</a:t>
                      </a:r>
                    </a:p>
                    <a:p>
                      <a:r>
                        <a:rPr lang="en-US" sz="1100" b="1">
                          <a:latin typeface="Calibri"/>
                          <a:cs typeface="Calibri"/>
                        </a:rPr>
                        <a:t>-</a:t>
                      </a:r>
                      <a:r>
                        <a:rPr lang="en-US" sz="1100">
                          <a:latin typeface="Calibri"/>
                          <a:cs typeface="Calibri"/>
                        </a:rPr>
                        <a:t>Climb</a:t>
                      </a:r>
                      <a:endParaRPr lang="en-US" sz="1100"/>
                    </a:p>
                  </p:txBody>
                </p:sp>
                <p:sp>
                  <p:nvSpPr>
                    <p:cNvPr id="29" name="TextBox 28">
                      <a:extLst>
                        <a:ext uri="{FF2B5EF4-FFF2-40B4-BE49-F238E27FC236}">
                          <a16:creationId xmlns:a16="http://schemas.microsoft.com/office/drawing/2014/main" id="{AE31BDA2-F56E-8CBB-CB80-C857CDAB9577}"/>
                        </a:ext>
                      </a:extLst>
                    </p:cNvPr>
                    <p:cNvSpPr txBox="1"/>
                    <p:nvPr/>
                  </p:nvSpPr>
                  <p:spPr>
                    <a:xfrm>
                      <a:off x="5462108" y="2419157"/>
                      <a:ext cx="1932944" cy="469690"/>
                    </a:xfrm>
                    <a:prstGeom prst="rect">
                      <a:avLst/>
                    </a:prstGeom>
                    <a:noFill/>
                  </p:spPr>
                  <p:txBody>
                    <a:bodyPr wrap="square" rtlCol="0">
                      <a:spAutoFit/>
                    </a:bodyPr>
                    <a:lstStyle/>
                    <a:p>
                      <a:pPr algn="r"/>
                      <a:r>
                        <a:rPr lang="en-US" b="1">
                          <a:latin typeface="Calibri" panose="020F0502020204030204" pitchFamily="34" charset="0"/>
                          <a:cs typeface="Calibri" panose="020F0502020204030204" pitchFamily="34" charset="0"/>
                        </a:rPr>
                        <a:t>4. Descent</a:t>
                      </a:r>
                    </a:p>
                  </p:txBody>
                </p:sp>
                <p:sp>
                  <p:nvSpPr>
                    <p:cNvPr id="30" name="TextBox 29">
                      <a:extLst>
                        <a:ext uri="{FF2B5EF4-FFF2-40B4-BE49-F238E27FC236}">
                          <a16:creationId xmlns:a16="http://schemas.microsoft.com/office/drawing/2014/main" id="{201B1BBC-D6B3-9171-2B99-3B962F433F1A}"/>
                        </a:ext>
                      </a:extLst>
                    </p:cNvPr>
                    <p:cNvSpPr txBox="1"/>
                    <p:nvPr/>
                  </p:nvSpPr>
                  <p:spPr>
                    <a:xfrm>
                      <a:off x="5338827" y="3290814"/>
                      <a:ext cx="2028746" cy="469690"/>
                    </a:xfrm>
                    <a:prstGeom prst="rect">
                      <a:avLst/>
                    </a:prstGeom>
                    <a:noFill/>
                  </p:spPr>
                  <p:txBody>
                    <a:bodyPr wrap="square" rtlCol="0">
                      <a:spAutoFit/>
                    </a:bodyPr>
                    <a:lstStyle/>
                    <a:p>
                      <a:pPr algn="r"/>
                      <a:r>
                        <a:rPr lang="en-US" b="1">
                          <a:latin typeface="Calibri" panose="020F0502020204030204" pitchFamily="34" charset="0"/>
                          <a:cs typeface="Calibri" panose="020F0502020204030204" pitchFamily="34" charset="0"/>
                        </a:rPr>
                        <a:t>5. Landing</a:t>
                      </a:r>
                    </a:p>
                  </p:txBody>
                </p:sp>
              </p:grpSp>
              <p:cxnSp>
                <p:nvCxnSpPr>
                  <p:cNvPr id="18" name="Straight Arrow Connector 17">
                    <a:extLst>
                      <a:ext uri="{FF2B5EF4-FFF2-40B4-BE49-F238E27FC236}">
                        <a16:creationId xmlns:a16="http://schemas.microsoft.com/office/drawing/2014/main" id="{1F1C1496-5E0F-62FF-8659-76BABD172EAD}"/>
                      </a:ext>
                    </a:extLst>
                  </p:cNvPr>
                  <p:cNvCxnSpPr>
                    <a:cxnSpLocks/>
                  </p:cNvCxnSpPr>
                  <p:nvPr/>
                </p:nvCxnSpPr>
                <p:spPr>
                  <a:xfrm>
                    <a:off x="1126035" y="4136065"/>
                    <a:ext cx="68537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8587D0A-1E6F-32DE-2ADB-5548F22F3B90}"/>
                      </a:ext>
                    </a:extLst>
                  </p:cNvPr>
                  <p:cNvSpPr txBox="1"/>
                  <p:nvPr/>
                </p:nvSpPr>
                <p:spPr>
                  <a:xfrm>
                    <a:off x="3047513" y="4163733"/>
                    <a:ext cx="3004102" cy="309920"/>
                  </a:xfrm>
                  <a:prstGeom prst="rect">
                    <a:avLst/>
                  </a:prstGeom>
                  <a:noFill/>
                </p:spPr>
                <p:txBody>
                  <a:bodyPr wrap="square" lIns="91440" tIns="45720" rIns="91440" bIns="45720" rtlCol="0" anchor="t">
                    <a:spAutoFit/>
                  </a:bodyPr>
                  <a:lstStyle/>
                  <a:p>
                    <a:pPr algn="ctr"/>
                    <a:r>
                      <a:rPr lang="en-US" sz="1200">
                        <a:latin typeface="Calibri"/>
                        <a:cs typeface="Calibri"/>
                      </a:rPr>
                      <a:t>Direction: East</a:t>
                    </a:r>
                  </a:p>
                </p:txBody>
              </p:sp>
              <p:cxnSp>
                <p:nvCxnSpPr>
                  <p:cNvPr id="20" name="Straight Connector 19">
                    <a:extLst>
                      <a:ext uri="{FF2B5EF4-FFF2-40B4-BE49-F238E27FC236}">
                        <a16:creationId xmlns:a16="http://schemas.microsoft.com/office/drawing/2014/main" id="{EB39501D-1A14-67B5-5C76-1B1DFBD3F6F8}"/>
                      </a:ext>
                    </a:extLst>
                  </p:cNvPr>
                  <p:cNvCxnSpPr>
                    <a:cxnSpLocks/>
                  </p:cNvCxnSpPr>
                  <p:nvPr/>
                </p:nvCxnSpPr>
                <p:spPr>
                  <a:xfrm>
                    <a:off x="1583235" y="3816089"/>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47ADDB1-C840-9B19-A7F4-B399EF7B218C}"/>
                      </a:ext>
                    </a:extLst>
                  </p:cNvPr>
                  <p:cNvCxnSpPr>
                    <a:cxnSpLocks/>
                  </p:cNvCxnSpPr>
                  <p:nvPr/>
                </p:nvCxnSpPr>
                <p:spPr>
                  <a:xfrm>
                    <a:off x="1126034" y="3816089"/>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4ADD703-D957-04FD-DD08-D580119FCFE4}"/>
                      </a:ext>
                    </a:extLst>
                  </p:cNvPr>
                  <p:cNvCxnSpPr>
                    <a:cxnSpLocks/>
                  </p:cNvCxnSpPr>
                  <p:nvPr/>
                </p:nvCxnSpPr>
                <p:spPr>
                  <a:xfrm>
                    <a:off x="7522583" y="3813048"/>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3206D3C-E388-936D-885E-9CF89E992FC4}"/>
                      </a:ext>
                    </a:extLst>
                  </p:cNvPr>
                  <p:cNvCxnSpPr>
                    <a:cxnSpLocks/>
                  </p:cNvCxnSpPr>
                  <p:nvPr/>
                </p:nvCxnSpPr>
                <p:spPr>
                  <a:xfrm>
                    <a:off x="7979783" y="3813048"/>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44" name="Rectangle 43">
                  <a:extLst>
                    <a:ext uri="{FF2B5EF4-FFF2-40B4-BE49-F238E27FC236}">
                      <a16:creationId xmlns:a16="http://schemas.microsoft.com/office/drawing/2014/main" id="{E08878A1-DAA3-F4D5-27BA-9F9A2B400AE2}"/>
                    </a:ext>
                  </a:extLst>
                </p:cNvPr>
                <p:cNvSpPr/>
                <p:nvPr/>
              </p:nvSpPr>
              <p:spPr>
                <a:xfrm>
                  <a:off x="4593347" y="4109663"/>
                  <a:ext cx="3946774" cy="16438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48A7DFA-60EE-4C56-F2A0-8F4F85F126E8}"/>
                    </a:ext>
                  </a:extLst>
                </p:cNvPr>
                <p:cNvSpPr/>
                <p:nvPr/>
              </p:nvSpPr>
              <p:spPr>
                <a:xfrm>
                  <a:off x="5105234" y="4109664"/>
                  <a:ext cx="657243" cy="1530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0683EA4-685A-9DE8-DF13-8B0B92935E9B}"/>
                    </a:ext>
                  </a:extLst>
                </p:cNvPr>
                <p:cNvSpPr/>
                <p:nvPr/>
              </p:nvSpPr>
              <p:spPr>
                <a:xfrm>
                  <a:off x="6537490" y="4108155"/>
                  <a:ext cx="170097" cy="16436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45604-DC3A-3823-68DC-2A57F1D14779}"/>
                    </a:ext>
                  </a:extLst>
                </p:cNvPr>
                <p:cNvSpPr/>
                <p:nvPr/>
              </p:nvSpPr>
              <p:spPr>
                <a:xfrm>
                  <a:off x="6860640" y="4108131"/>
                  <a:ext cx="176553" cy="16438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7CEA162-0364-7E81-062C-C49CF904FEC3}"/>
                    </a:ext>
                  </a:extLst>
                </p:cNvPr>
                <p:cNvSpPr/>
                <p:nvPr/>
              </p:nvSpPr>
              <p:spPr>
                <a:xfrm>
                  <a:off x="7194221" y="4115161"/>
                  <a:ext cx="176553" cy="14759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AF905B-91AD-AEE5-308A-B49635B674CF}"/>
                    </a:ext>
                  </a:extLst>
                </p:cNvPr>
                <p:cNvSpPr/>
                <p:nvPr/>
              </p:nvSpPr>
              <p:spPr>
                <a:xfrm>
                  <a:off x="7497367" y="4115161"/>
                  <a:ext cx="973621" cy="15735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0ED4660A-0A9E-0F9B-3823-6352317C5F77}"/>
                  </a:ext>
                </a:extLst>
              </p:cNvPr>
              <p:cNvCxnSpPr>
                <a:cxnSpLocks/>
              </p:cNvCxnSpPr>
              <p:nvPr/>
            </p:nvCxnSpPr>
            <p:spPr>
              <a:xfrm>
                <a:off x="4458172" y="2129881"/>
                <a:ext cx="0" cy="272444"/>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54D06D4-5C7C-D7BF-285F-489F1BE35A58}"/>
                  </a:ext>
                </a:extLst>
              </p:cNvPr>
              <p:cNvCxnSpPr>
                <a:cxnSpLocks/>
              </p:cNvCxnSpPr>
              <p:nvPr/>
            </p:nvCxnSpPr>
            <p:spPr>
              <a:xfrm flipH="1" flipV="1">
                <a:off x="4452745" y="2398832"/>
                <a:ext cx="556751" cy="375"/>
              </a:xfrm>
              <a:prstGeom prst="line">
                <a:avLst/>
              </a:prstGeom>
              <a:ln w="19050"/>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6C88532E-C4D6-D02A-20F8-BCCCA73BB28F}"/>
                  </a:ext>
                </a:extLst>
              </p:cNvPr>
              <p:cNvCxnSpPr>
                <a:cxnSpLocks/>
              </p:cNvCxnSpPr>
              <p:nvPr/>
            </p:nvCxnSpPr>
            <p:spPr>
              <a:xfrm>
                <a:off x="5009496" y="2266103"/>
                <a:ext cx="0" cy="132729"/>
              </a:xfrm>
              <a:prstGeom prst="line">
                <a:avLst/>
              </a:prstGeom>
              <a:ln w="1905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4692756-13F2-D975-0DE0-48637E0A1D17}"/>
                  </a:ext>
                </a:extLst>
              </p:cNvPr>
              <p:cNvCxnSpPr>
                <a:cxnSpLocks/>
              </p:cNvCxnSpPr>
              <p:nvPr/>
            </p:nvCxnSpPr>
            <p:spPr>
              <a:xfrm flipH="1" flipV="1">
                <a:off x="5009496" y="2270200"/>
                <a:ext cx="556751" cy="375"/>
              </a:xfrm>
              <a:prstGeom prst="line">
                <a:avLst/>
              </a:prstGeom>
              <a:ln w="1905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D91A897-6B3B-ED4E-2FB9-3808DE13FDFE}"/>
                  </a:ext>
                </a:extLst>
              </p:cNvPr>
              <p:cNvCxnSpPr>
                <a:cxnSpLocks/>
              </p:cNvCxnSpPr>
              <p:nvPr/>
            </p:nvCxnSpPr>
            <p:spPr>
              <a:xfrm>
                <a:off x="5566246" y="2137471"/>
                <a:ext cx="0" cy="132729"/>
              </a:xfrm>
              <a:prstGeom prst="line">
                <a:avLst/>
              </a:prstGeom>
              <a:ln w="19050"/>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17D968B-671C-3FA7-E42A-E984D14EA1DB}"/>
                  </a:ext>
                </a:extLst>
              </p:cNvPr>
              <p:cNvCxnSpPr>
                <a:cxnSpLocks/>
              </p:cNvCxnSpPr>
              <p:nvPr/>
            </p:nvCxnSpPr>
            <p:spPr>
              <a:xfrm flipH="1" flipV="1">
                <a:off x="5573861" y="2138217"/>
                <a:ext cx="556751" cy="375"/>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6C4FA2CD-23DA-624C-1E13-C254FFF613F4}"/>
                  </a:ext>
                </a:extLst>
              </p:cNvPr>
              <p:cNvCxnSpPr>
                <a:cxnSpLocks/>
              </p:cNvCxnSpPr>
              <p:nvPr/>
            </p:nvCxnSpPr>
            <p:spPr>
              <a:xfrm>
                <a:off x="6130611" y="2005488"/>
                <a:ext cx="0" cy="132729"/>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5FE39C78-3D63-7133-CEE4-5DE416729F2E}"/>
                  </a:ext>
                </a:extLst>
              </p:cNvPr>
              <p:cNvCxnSpPr>
                <a:cxnSpLocks/>
              </p:cNvCxnSpPr>
              <p:nvPr/>
            </p:nvCxnSpPr>
            <p:spPr>
              <a:xfrm flipH="1" flipV="1">
                <a:off x="6137893" y="2009926"/>
                <a:ext cx="556751" cy="375"/>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B51471C0-A4E4-C0A3-8F2C-33151EB0F214}"/>
                  </a:ext>
                </a:extLst>
              </p:cNvPr>
              <p:cNvCxnSpPr>
                <a:cxnSpLocks/>
              </p:cNvCxnSpPr>
              <p:nvPr/>
            </p:nvCxnSpPr>
            <p:spPr>
              <a:xfrm>
                <a:off x="6694643" y="1886822"/>
                <a:ext cx="0" cy="132729"/>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FB1CEE-8055-6057-A9CE-A6BD5F9080D6}"/>
                  </a:ext>
                </a:extLst>
              </p:cNvPr>
              <p:cNvCxnSpPr>
                <a:cxnSpLocks/>
              </p:cNvCxnSpPr>
              <p:nvPr/>
            </p:nvCxnSpPr>
            <p:spPr>
              <a:xfrm flipH="1" flipV="1">
                <a:off x="6694643" y="1887785"/>
                <a:ext cx="556751" cy="375"/>
              </a:xfrm>
              <a:prstGeom prst="line">
                <a:avLst/>
              </a:prstGeom>
              <a:ln w="19050"/>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5824708-7792-B593-9123-36D7149221EC}"/>
                  </a:ext>
                </a:extLst>
              </p:cNvPr>
              <p:cNvCxnSpPr>
                <a:cxnSpLocks/>
              </p:cNvCxnSpPr>
              <p:nvPr/>
            </p:nvCxnSpPr>
            <p:spPr>
              <a:xfrm>
                <a:off x="7251394" y="1755056"/>
                <a:ext cx="0" cy="132729"/>
              </a:xfrm>
              <a:prstGeom prst="line">
                <a:avLst/>
              </a:prstGeom>
              <a:ln w="19050"/>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FBC7F850-FF26-5473-B33B-E95EE87B69C2}"/>
                  </a:ext>
                </a:extLst>
              </p:cNvPr>
              <p:cNvCxnSpPr>
                <a:cxnSpLocks/>
              </p:cNvCxnSpPr>
              <p:nvPr/>
            </p:nvCxnSpPr>
            <p:spPr>
              <a:xfrm flipH="1" flipV="1">
                <a:off x="7256556" y="1761769"/>
                <a:ext cx="556751" cy="375"/>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F2D951A0-A42C-891E-48DE-B66D7E79DDAC}"/>
                  </a:ext>
                </a:extLst>
              </p:cNvPr>
              <p:cNvCxnSpPr>
                <a:cxnSpLocks/>
              </p:cNvCxnSpPr>
              <p:nvPr/>
            </p:nvCxnSpPr>
            <p:spPr>
              <a:xfrm>
                <a:off x="7813307" y="1629040"/>
                <a:ext cx="0" cy="132729"/>
              </a:xfrm>
              <a:prstGeom prst="line">
                <a:avLst/>
              </a:prstGeom>
              <a:ln w="19050"/>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538455EF-6A09-2500-9A3B-D294846BB897}"/>
                  </a:ext>
                </a:extLst>
              </p:cNvPr>
              <p:cNvCxnSpPr>
                <a:cxnSpLocks/>
              </p:cNvCxnSpPr>
              <p:nvPr/>
            </p:nvCxnSpPr>
            <p:spPr>
              <a:xfrm flipH="1">
                <a:off x="7810009" y="1628299"/>
                <a:ext cx="628927"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88" name="TextBox 87">
              <a:extLst>
                <a:ext uri="{FF2B5EF4-FFF2-40B4-BE49-F238E27FC236}">
                  <a16:creationId xmlns:a16="http://schemas.microsoft.com/office/drawing/2014/main" id="{D06F1A27-166F-04AE-F29D-3572756D7129}"/>
                </a:ext>
              </a:extLst>
            </p:cNvPr>
            <p:cNvSpPr txBox="1"/>
            <p:nvPr/>
          </p:nvSpPr>
          <p:spPr>
            <a:xfrm>
              <a:off x="4401378" y="1820405"/>
              <a:ext cx="1253869" cy="261610"/>
            </a:xfrm>
            <a:prstGeom prst="rect">
              <a:avLst/>
            </a:prstGeom>
            <a:noFill/>
          </p:spPr>
          <p:txBody>
            <a:bodyPr wrap="none" rtlCol="0">
              <a:spAutoFit/>
            </a:bodyPr>
            <a:lstStyle/>
            <a:p>
              <a:r>
                <a:rPr lang="en-US" sz="1100">
                  <a:latin typeface="Calibri" panose="020F0502020204030204" pitchFamily="34" charset="0"/>
                  <a:cs typeface="Calibri" panose="020F0502020204030204" pitchFamily="34" charset="0"/>
                </a:rPr>
                <a:t>-Terrain avoidance</a:t>
              </a:r>
            </a:p>
          </p:txBody>
        </p:sp>
        <p:cxnSp>
          <p:nvCxnSpPr>
            <p:cNvPr id="99" name="Elbow Connector 98">
              <a:extLst>
                <a:ext uri="{FF2B5EF4-FFF2-40B4-BE49-F238E27FC236}">
                  <a16:creationId xmlns:a16="http://schemas.microsoft.com/office/drawing/2014/main" id="{CC0AADE5-8DE9-3011-15C9-DAE98695EF83}"/>
                </a:ext>
              </a:extLst>
            </p:cNvPr>
            <p:cNvCxnSpPr>
              <a:cxnSpLocks/>
              <a:stCxn id="88" idx="2"/>
            </p:cNvCxnSpPr>
            <p:nvPr/>
          </p:nvCxnSpPr>
          <p:spPr>
            <a:xfrm rot="5400000">
              <a:off x="4748901" y="1974979"/>
              <a:ext cx="172377" cy="38644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50435596"/>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636B-FDB5-32A6-592D-DE4FF0FDECEC}"/>
              </a:ext>
            </a:extLst>
          </p:cNvPr>
          <p:cNvSpPr>
            <a:spLocks noGrp="1"/>
          </p:cNvSpPr>
          <p:nvPr>
            <p:ph type="title"/>
          </p:nvPr>
        </p:nvSpPr>
        <p:spPr/>
        <p:txBody>
          <a:bodyPr/>
          <a:lstStyle/>
          <a:p>
            <a:r>
              <a:rPr lang="en-US"/>
              <a:t>Flightpath Design</a:t>
            </a:r>
          </a:p>
        </p:txBody>
      </p:sp>
      <p:sp>
        <p:nvSpPr>
          <p:cNvPr id="3" name="Text Placeholder 2">
            <a:extLst>
              <a:ext uri="{FF2B5EF4-FFF2-40B4-BE49-F238E27FC236}">
                <a16:creationId xmlns:a16="http://schemas.microsoft.com/office/drawing/2014/main" id="{DFDDB917-B4A4-FE7E-7D4C-FC7DF00D91D7}"/>
              </a:ext>
            </a:extLst>
          </p:cNvPr>
          <p:cNvSpPr>
            <a:spLocks noGrp="1"/>
          </p:cNvSpPr>
          <p:nvPr>
            <p:ph type="body" idx="1"/>
          </p:nvPr>
        </p:nvSpPr>
        <p:spPr>
          <a:xfrm>
            <a:off x="822959" y="1384300"/>
            <a:ext cx="3519435" cy="3255525"/>
          </a:xfrm>
        </p:spPr>
        <p:txBody>
          <a:bodyPr>
            <a:normAutofit lnSpcReduction="10000"/>
          </a:bodyPr>
          <a:lstStyle/>
          <a:p>
            <a:pPr marL="114300" indent="0">
              <a:buNone/>
            </a:pPr>
            <a:r>
              <a:rPr lang="en-US" sz="1600" b="1"/>
              <a:t>Weather</a:t>
            </a:r>
          </a:p>
          <a:p>
            <a:pPr>
              <a:buFont typeface="Arial" panose="020B0604020202020204" pitchFamily="34" charset="0"/>
              <a:buChar char="•"/>
            </a:pPr>
            <a:r>
              <a:rPr lang="en-US" sz="1600"/>
              <a:t>Wind</a:t>
            </a:r>
          </a:p>
          <a:p>
            <a:pPr algn="l" rtl="0" fontAlgn="base">
              <a:buFont typeface="Arial" panose="020B0604020202020204" pitchFamily="34" charset="0"/>
              <a:buChar char="•"/>
            </a:pPr>
            <a:r>
              <a:rPr lang="en-US" sz="1600"/>
              <a:t>Inclement Weather</a:t>
            </a:r>
          </a:p>
          <a:p>
            <a:pPr marL="114300" indent="0" algn="l" rtl="0" fontAlgn="base">
              <a:buNone/>
            </a:pPr>
            <a:r>
              <a:rPr lang="en-US" sz="1600" b="1"/>
              <a:t>Altitude</a:t>
            </a:r>
          </a:p>
          <a:p>
            <a:pPr algn="l" rtl="0" fontAlgn="base">
              <a:buFont typeface="Arial" panose="020B0604020202020204" pitchFamily="34" charset="0"/>
              <a:buChar char="•"/>
            </a:pPr>
            <a:r>
              <a:rPr lang="en-US" sz="1600"/>
              <a:t>Terrain</a:t>
            </a:r>
          </a:p>
          <a:p>
            <a:pPr algn="l" rtl="0" fontAlgn="base">
              <a:buFont typeface="Arial" panose="020B0604020202020204" pitchFamily="34" charset="0"/>
              <a:buChar char="•"/>
            </a:pPr>
            <a:r>
              <a:rPr lang="en-US" sz="1600"/>
              <a:t>Oxygen Levels</a:t>
            </a:r>
          </a:p>
          <a:p>
            <a:pPr marL="114300" indent="0" algn="l" rtl="0" fontAlgn="base">
              <a:buNone/>
            </a:pPr>
            <a:r>
              <a:rPr lang="en-US" sz="1600" b="1"/>
              <a:t>Safety</a:t>
            </a:r>
          </a:p>
          <a:p>
            <a:pPr fontAlgn="base">
              <a:buFont typeface="Arial" panose="020B0604020202020204" pitchFamily="34" charset="0"/>
              <a:buChar char="•"/>
            </a:pPr>
            <a:r>
              <a:rPr lang="en-US" sz="1600"/>
              <a:t>Available Runways</a:t>
            </a:r>
          </a:p>
          <a:p>
            <a:pPr fontAlgn="base">
              <a:buFont typeface="Arial" panose="020B0604020202020204" pitchFamily="34" charset="0"/>
              <a:buChar char="•"/>
            </a:pPr>
            <a:r>
              <a:rPr lang="en-US" sz="1600"/>
              <a:t>No-Fly Zones</a:t>
            </a:r>
          </a:p>
        </p:txBody>
      </p:sp>
      <p:sp>
        <p:nvSpPr>
          <p:cNvPr id="4" name="Footer Placeholder 3">
            <a:extLst>
              <a:ext uri="{FF2B5EF4-FFF2-40B4-BE49-F238E27FC236}">
                <a16:creationId xmlns:a16="http://schemas.microsoft.com/office/drawing/2014/main" id="{2AD1551A-5656-0911-D286-9DFEFBCA542C}"/>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A052C1C6-276C-A3F3-54C2-0FAE13A8E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cxnSp>
        <p:nvCxnSpPr>
          <p:cNvPr id="52" name="Straight Connector 51">
            <a:extLst>
              <a:ext uri="{FF2B5EF4-FFF2-40B4-BE49-F238E27FC236}">
                <a16:creationId xmlns:a16="http://schemas.microsoft.com/office/drawing/2014/main" id="{C85B7A84-F4AD-D889-6B76-4BD4D58E8A53}"/>
              </a:ext>
            </a:extLst>
          </p:cNvPr>
          <p:cNvCxnSpPr>
            <a:cxnSpLocks/>
          </p:cNvCxnSpPr>
          <p:nvPr/>
        </p:nvCxnSpPr>
        <p:spPr>
          <a:xfrm>
            <a:off x="4630997" y="1534546"/>
            <a:ext cx="0" cy="311440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693688"/>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636B-FDB5-32A6-592D-DE4FF0FDECEC}"/>
              </a:ext>
            </a:extLst>
          </p:cNvPr>
          <p:cNvSpPr>
            <a:spLocks noGrp="1"/>
          </p:cNvSpPr>
          <p:nvPr>
            <p:ph type="title"/>
          </p:nvPr>
        </p:nvSpPr>
        <p:spPr/>
        <p:txBody>
          <a:bodyPr/>
          <a:lstStyle/>
          <a:p>
            <a:r>
              <a:rPr lang="en-US"/>
              <a:t>Mission Design</a:t>
            </a:r>
          </a:p>
        </p:txBody>
      </p:sp>
      <p:sp>
        <p:nvSpPr>
          <p:cNvPr id="3" name="Text Placeholder 2">
            <a:extLst>
              <a:ext uri="{FF2B5EF4-FFF2-40B4-BE49-F238E27FC236}">
                <a16:creationId xmlns:a16="http://schemas.microsoft.com/office/drawing/2014/main" id="{DFDDB917-B4A4-FE7E-7D4C-FC7DF00D91D7}"/>
              </a:ext>
            </a:extLst>
          </p:cNvPr>
          <p:cNvSpPr>
            <a:spLocks noGrp="1"/>
          </p:cNvSpPr>
          <p:nvPr>
            <p:ph type="body" idx="1"/>
          </p:nvPr>
        </p:nvSpPr>
        <p:spPr>
          <a:xfrm>
            <a:off x="822959" y="1384300"/>
            <a:ext cx="3519435" cy="3255525"/>
          </a:xfrm>
        </p:spPr>
        <p:txBody>
          <a:bodyPr>
            <a:normAutofit/>
          </a:bodyPr>
          <a:lstStyle/>
          <a:p>
            <a:pPr marL="114300" indent="0">
              <a:buNone/>
            </a:pPr>
            <a:r>
              <a:rPr lang="en-US" sz="1600" b="1"/>
              <a:t>Requirements</a:t>
            </a:r>
          </a:p>
          <a:p>
            <a:pPr>
              <a:buFont typeface="Arial" panose="020B0604020202020204" pitchFamily="34" charset="0"/>
              <a:buChar char="•"/>
            </a:pPr>
            <a:r>
              <a:rPr lang="en-US" sz="1600" b="1"/>
              <a:t>Mission Range</a:t>
            </a:r>
            <a:r>
              <a:rPr lang="en-US" sz="1600" b="1" i="0" u="none" strike="noStrike">
                <a:solidFill>
                  <a:srgbClr val="3F3F3F"/>
                </a:solidFill>
                <a:effectLst/>
              </a:rPr>
              <a:t>: </a:t>
            </a:r>
            <a:r>
              <a:rPr lang="en-US" sz="1600"/>
              <a:t>20,650</a:t>
            </a:r>
            <a:r>
              <a:rPr lang="en-US" sz="1600" b="0" i="0" u="none" strike="noStrike">
                <a:solidFill>
                  <a:srgbClr val="3F3F3F"/>
                </a:solidFill>
                <a:effectLst/>
              </a:rPr>
              <a:t> </a:t>
            </a:r>
            <a:r>
              <a:rPr lang="en-US" sz="1600"/>
              <a:t>nm</a:t>
            </a:r>
          </a:p>
          <a:p>
            <a:pPr algn="l" rtl="0" fontAlgn="base">
              <a:buFont typeface="Arial" panose="020B0604020202020204" pitchFamily="34" charset="0"/>
              <a:buChar char="•"/>
            </a:pPr>
            <a:r>
              <a:rPr lang="en-US" sz="1600" b="1"/>
              <a:t>Cruise TAS</a:t>
            </a:r>
            <a:r>
              <a:rPr lang="en-US" sz="1600"/>
              <a:t>: 110 knots</a:t>
            </a:r>
          </a:p>
          <a:p>
            <a:pPr algn="l" rtl="0" fontAlgn="base">
              <a:buFont typeface="Arial" panose="020B0604020202020204" pitchFamily="34" charset="0"/>
              <a:buChar char="•"/>
            </a:pPr>
            <a:endParaRPr lang="en-US" sz="1600"/>
          </a:p>
          <a:p>
            <a:pPr marL="114300" indent="0" algn="l" rtl="0" fontAlgn="base">
              <a:buNone/>
            </a:pPr>
            <a:r>
              <a:rPr lang="en-US" sz="1600" b="1"/>
              <a:t>Considerations</a:t>
            </a:r>
          </a:p>
          <a:p>
            <a:pPr>
              <a:buFont typeface="Arial" panose="020B0604020202020204" pitchFamily="34" charset="0"/>
              <a:buChar char="•"/>
            </a:pPr>
            <a:r>
              <a:rPr lang="en-US" sz="1600" b="1"/>
              <a:t>Mission Time: </a:t>
            </a:r>
            <a:r>
              <a:rPr lang="en-US" sz="1600"/>
              <a:t>170 hours</a:t>
            </a:r>
            <a:endParaRPr lang="en-US" sz="1600" b="1">
              <a:solidFill>
                <a:srgbClr val="4D5156"/>
              </a:solidFill>
            </a:endParaRPr>
          </a:p>
          <a:p>
            <a:pPr>
              <a:buFont typeface="Arial" panose="020B0604020202020204" pitchFamily="34" charset="0"/>
              <a:buChar char="•"/>
            </a:pPr>
            <a:r>
              <a:rPr lang="en-US" sz="1600" b="1">
                <a:solidFill>
                  <a:srgbClr val="4D5156"/>
                </a:solidFill>
              </a:rPr>
              <a:t>Dual Crew Weight:</a:t>
            </a:r>
            <a:r>
              <a:rPr lang="en-US" sz="1600">
                <a:solidFill>
                  <a:srgbClr val="4D5156"/>
                </a:solidFill>
              </a:rPr>
              <a:t> 300 </a:t>
            </a:r>
            <a:r>
              <a:rPr lang="en-US" sz="1600" err="1">
                <a:solidFill>
                  <a:srgbClr val="4D5156"/>
                </a:solidFill>
              </a:rPr>
              <a:t>lbs</a:t>
            </a:r>
            <a:endParaRPr lang="en-US" sz="1600">
              <a:solidFill>
                <a:srgbClr val="4D5156"/>
              </a:solidFill>
            </a:endParaRPr>
          </a:p>
          <a:p>
            <a:pPr>
              <a:buFont typeface="Arial" panose="020B0604020202020204" pitchFamily="34" charset="0"/>
              <a:buChar char="•"/>
            </a:pPr>
            <a:r>
              <a:rPr lang="en-US" sz="1600" b="1">
                <a:solidFill>
                  <a:srgbClr val="4D5156"/>
                </a:solidFill>
              </a:rPr>
              <a:t>Payload Weight: </a:t>
            </a:r>
            <a:r>
              <a:rPr lang="en-US" sz="1600">
                <a:solidFill>
                  <a:srgbClr val="4D5156"/>
                </a:solidFill>
              </a:rPr>
              <a:t>300 </a:t>
            </a:r>
            <a:r>
              <a:rPr lang="en-US" sz="1600" err="1">
                <a:solidFill>
                  <a:srgbClr val="4D5156"/>
                </a:solidFill>
              </a:rPr>
              <a:t>lbs</a:t>
            </a:r>
            <a:endParaRPr lang="en-US" sz="1600" b="1">
              <a:solidFill>
                <a:srgbClr val="4D5156"/>
              </a:solidFill>
            </a:endParaRPr>
          </a:p>
        </p:txBody>
      </p:sp>
      <p:sp>
        <p:nvSpPr>
          <p:cNvPr id="4" name="Footer Placeholder 3">
            <a:extLst>
              <a:ext uri="{FF2B5EF4-FFF2-40B4-BE49-F238E27FC236}">
                <a16:creationId xmlns:a16="http://schemas.microsoft.com/office/drawing/2014/main" id="{2AD1551A-5656-0911-D286-9DFEFBCA542C}"/>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A052C1C6-276C-A3F3-54C2-0FAE13A8E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cxnSp>
        <p:nvCxnSpPr>
          <p:cNvPr id="52" name="Straight Connector 51">
            <a:extLst>
              <a:ext uri="{FF2B5EF4-FFF2-40B4-BE49-F238E27FC236}">
                <a16:creationId xmlns:a16="http://schemas.microsoft.com/office/drawing/2014/main" id="{C85B7A84-F4AD-D889-6B76-4BD4D58E8A53}"/>
              </a:ext>
            </a:extLst>
          </p:cNvPr>
          <p:cNvCxnSpPr>
            <a:cxnSpLocks/>
          </p:cNvCxnSpPr>
          <p:nvPr/>
        </p:nvCxnSpPr>
        <p:spPr>
          <a:xfrm>
            <a:off x="4630997" y="1534546"/>
            <a:ext cx="0" cy="3114403"/>
          </a:xfrm>
          <a:prstGeom prst="line">
            <a:avLst/>
          </a:prstGeom>
        </p:spPr>
        <p:style>
          <a:lnRef idx="1">
            <a:schemeClr val="accent2"/>
          </a:lnRef>
          <a:fillRef idx="0">
            <a:schemeClr val="accent2"/>
          </a:fillRef>
          <a:effectRef idx="0">
            <a:schemeClr val="accent2"/>
          </a:effectRef>
          <a:fontRef idx="minor">
            <a:schemeClr val="tx1"/>
          </a:fontRef>
        </p:style>
      </p:cxnSp>
      <p:graphicFrame>
        <p:nvGraphicFramePr>
          <p:cNvPr id="53" name="Table 53">
            <a:extLst>
              <a:ext uri="{FF2B5EF4-FFF2-40B4-BE49-F238E27FC236}">
                <a16:creationId xmlns:a16="http://schemas.microsoft.com/office/drawing/2014/main" id="{B1480AEC-1DA5-3DC9-466F-EFC2482F0095}"/>
              </a:ext>
            </a:extLst>
          </p:cNvPr>
          <p:cNvGraphicFramePr>
            <a:graphicFrameLocks noGrp="1"/>
          </p:cNvGraphicFramePr>
          <p:nvPr>
            <p:extLst>
              <p:ext uri="{D42A27DB-BD31-4B8C-83A1-F6EECF244321}">
                <p14:modId xmlns:p14="http://schemas.microsoft.com/office/powerpoint/2010/main" val="641690254"/>
              </p:ext>
            </p:extLst>
          </p:nvPr>
        </p:nvGraphicFramePr>
        <p:xfrm>
          <a:off x="4754884" y="1585597"/>
          <a:ext cx="4061856" cy="3012300"/>
        </p:xfrm>
        <a:graphic>
          <a:graphicData uri="http://schemas.openxmlformats.org/drawingml/2006/table">
            <a:tbl>
              <a:tblPr firstRow="1" bandRow="1">
                <a:tableStyleId>{5C22544A-7EE6-4342-B048-85BDC9FD1C3A}</a:tableStyleId>
              </a:tblPr>
              <a:tblGrid>
                <a:gridCol w="1826934">
                  <a:extLst>
                    <a:ext uri="{9D8B030D-6E8A-4147-A177-3AD203B41FA5}">
                      <a16:colId xmlns:a16="http://schemas.microsoft.com/office/drawing/2014/main" val="3006892507"/>
                    </a:ext>
                  </a:extLst>
                </a:gridCol>
                <a:gridCol w="1117461">
                  <a:extLst>
                    <a:ext uri="{9D8B030D-6E8A-4147-A177-3AD203B41FA5}">
                      <a16:colId xmlns:a16="http://schemas.microsoft.com/office/drawing/2014/main" val="3084177187"/>
                    </a:ext>
                  </a:extLst>
                </a:gridCol>
                <a:gridCol w="1117461">
                  <a:extLst>
                    <a:ext uri="{9D8B030D-6E8A-4147-A177-3AD203B41FA5}">
                      <a16:colId xmlns:a16="http://schemas.microsoft.com/office/drawing/2014/main" val="4007038344"/>
                    </a:ext>
                  </a:extLst>
                </a:gridCol>
              </a:tblGrid>
              <a:tr h="301230">
                <a:tc>
                  <a:txBody>
                    <a:bodyPr/>
                    <a:lstStyle/>
                    <a:p>
                      <a:pPr algn="l" fontAlgn="b"/>
                      <a:r>
                        <a:rPr lang="en-US" sz="1400" b="1" i="0" u="none" strike="noStrike">
                          <a:solidFill>
                            <a:srgbClr val="000000"/>
                          </a:solidFill>
                          <a:effectLst/>
                          <a:latin typeface="Calibri" panose="020F0502020204030204" pitchFamily="34" charset="0"/>
                        </a:rPr>
                        <a:t>Item</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1" i="0" u="none" strike="noStrike">
                          <a:solidFill>
                            <a:srgbClr val="000000"/>
                          </a:solidFill>
                          <a:effectLst/>
                          <a:latin typeface="Calibri" panose="020F0502020204030204" pitchFamily="34" charset="0"/>
                        </a:rPr>
                        <a:t>Rationale</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Calibri" panose="020F0502020204030204" pitchFamily="34" charset="0"/>
                        </a:rPr>
                        <a:t>Weight (lbs)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632753"/>
                  </a:ext>
                </a:extLst>
              </a:tr>
              <a:tr h="301230">
                <a:tc>
                  <a:txBody>
                    <a:bodyPr/>
                    <a:lstStyle/>
                    <a:p>
                      <a:pPr algn="l" fontAlgn="b"/>
                      <a:r>
                        <a:rPr lang="en-US" sz="1400" b="0" i="0" u="none" strike="noStrike">
                          <a:solidFill>
                            <a:srgbClr val="000000"/>
                          </a:solidFill>
                          <a:effectLst/>
                          <a:latin typeface="Calibri" panose="020F0502020204030204" pitchFamily="34" charset="0"/>
                        </a:rPr>
                        <a:t>Pilots &amp; Parachutes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300</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2431278"/>
                  </a:ext>
                </a:extLst>
              </a:tr>
              <a:tr h="301230">
                <a:tc>
                  <a:txBody>
                    <a:bodyPr/>
                    <a:lstStyle/>
                    <a:p>
                      <a:pPr algn="l" fontAlgn="b"/>
                      <a:r>
                        <a:rPr lang="en-US" sz="1400" b="0" i="0" u="none" strike="noStrike">
                          <a:solidFill>
                            <a:srgbClr val="000000"/>
                          </a:solidFill>
                          <a:effectLst/>
                          <a:latin typeface="Calibri" panose="020F0502020204030204" pitchFamily="34" charset="0"/>
                        </a:rPr>
                        <a:t>Water</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112</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773581"/>
                  </a:ext>
                </a:extLst>
              </a:tr>
              <a:tr h="301230">
                <a:tc>
                  <a:txBody>
                    <a:bodyPr/>
                    <a:lstStyle/>
                    <a:p>
                      <a:pPr algn="l" fontAlgn="b"/>
                      <a:r>
                        <a:rPr lang="en-US" sz="1400" b="0" i="0" u="none" strike="noStrike">
                          <a:solidFill>
                            <a:srgbClr val="000000"/>
                          </a:solidFill>
                          <a:effectLst/>
                          <a:latin typeface="Calibri" panose="020F0502020204030204" pitchFamily="34" charset="0"/>
                        </a:rPr>
                        <a:t>Food</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48</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44628159"/>
                  </a:ext>
                </a:extLst>
              </a:tr>
              <a:tr h="301230">
                <a:tc>
                  <a:txBody>
                    <a:bodyPr/>
                    <a:lstStyle/>
                    <a:p>
                      <a:pPr algn="l" fontAlgn="b"/>
                      <a:r>
                        <a:rPr lang="en-US" sz="1400" b="0" i="0" u="none" strike="noStrike">
                          <a:solidFill>
                            <a:srgbClr val="000000"/>
                          </a:solidFill>
                          <a:effectLst/>
                          <a:latin typeface="Calibri" panose="020F0502020204030204" pitchFamily="34" charset="0"/>
                        </a:rPr>
                        <a:t>Life Vest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5</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0342956"/>
                  </a:ext>
                </a:extLst>
              </a:tr>
              <a:tr h="301230">
                <a:tc>
                  <a:txBody>
                    <a:bodyPr/>
                    <a:lstStyle/>
                    <a:p>
                      <a:pPr algn="l" fontAlgn="b"/>
                      <a:r>
                        <a:rPr lang="en-US" sz="1400" b="0" i="0" u="none" strike="noStrike">
                          <a:solidFill>
                            <a:srgbClr val="000000"/>
                          </a:solidFill>
                          <a:effectLst/>
                          <a:latin typeface="Calibri" panose="020F0502020204030204" pitchFamily="34" charset="0"/>
                        </a:rPr>
                        <a:t>Emergency Raft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15</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7211282"/>
                  </a:ext>
                </a:extLst>
              </a:tr>
              <a:tr h="301230">
                <a:tc>
                  <a:txBody>
                    <a:bodyPr/>
                    <a:lstStyle/>
                    <a:p>
                      <a:pPr algn="l" fontAlgn="b"/>
                      <a:r>
                        <a:rPr lang="en-US" sz="1400" b="0" i="0" u="none" strike="noStrike">
                          <a:solidFill>
                            <a:srgbClr val="000000"/>
                          </a:solidFill>
                          <a:effectLst/>
                          <a:latin typeface="Calibri" panose="020F0502020204030204" pitchFamily="34" charset="0"/>
                        </a:rPr>
                        <a:t>Clothing</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30</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1284673"/>
                  </a:ext>
                </a:extLst>
              </a:tr>
              <a:tr h="301230">
                <a:tc>
                  <a:txBody>
                    <a:bodyPr/>
                    <a:lstStyle/>
                    <a:p>
                      <a:pPr algn="l" fontAlgn="b"/>
                      <a:r>
                        <a:rPr lang="en-US" sz="1400" b="0" i="0" u="none" strike="noStrike">
                          <a:solidFill>
                            <a:srgbClr val="000000"/>
                          </a:solidFill>
                          <a:effectLst/>
                          <a:latin typeface="Calibri" panose="020F0502020204030204" pitchFamily="34" charset="0"/>
                        </a:rPr>
                        <a:t>Miscellaneous Items</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40</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3285479"/>
                  </a:ext>
                </a:extLst>
              </a:tr>
              <a:tr h="301230">
                <a:tc>
                  <a:txBody>
                    <a:bodyPr/>
                    <a:lstStyle/>
                    <a:p>
                      <a:pPr algn="l" fontAlgn="b"/>
                      <a:r>
                        <a:rPr lang="en-US" sz="1400" b="0" i="0" u="none" strike="noStrike">
                          <a:solidFill>
                            <a:srgbClr val="000000"/>
                          </a:solidFill>
                          <a:effectLst/>
                          <a:latin typeface="Calibri" panose="020F0502020204030204" pitchFamily="34" charset="0"/>
                        </a:rPr>
                        <a:t>Oxygen</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endParaRPr lang="en-US" sz="1400" b="0" i="0" u="none" strike="noStrike">
                        <a:solidFill>
                          <a:srgbClr val="000000"/>
                        </a:solidFill>
                        <a:effectLst/>
                        <a:latin typeface="Calibri" panose="020F0502020204030204" pitchFamily="34" charset="0"/>
                      </a:endParaRP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0" i="0" u="none" strike="noStrike">
                          <a:solidFill>
                            <a:srgbClr val="000000"/>
                          </a:solidFill>
                          <a:effectLst/>
                          <a:latin typeface="Calibri" panose="020F0502020204030204" pitchFamily="34" charset="0"/>
                        </a:rPr>
                        <a:t>50</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3349242"/>
                  </a:ext>
                </a:extLst>
              </a:tr>
              <a:tr h="301230">
                <a:tc>
                  <a:txBody>
                    <a:bodyPr/>
                    <a:lstStyle/>
                    <a:p>
                      <a:pPr algn="l" fontAlgn="b"/>
                      <a:r>
                        <a:rPr lang="en-US" sz="1400" b="1" i="0" u="none" strike="noStrike">
                          <a:solidFill>
                            <a:srgbClr val="000000"/>
                          </a:solidFill>
                          <a:effectLst/>
                          <a:latin typeface="Calibri" panose="020F0502020204030204" pitchFamily="34" charset="0"/>
                        </a:rPr>
                        <a:t>Total Payload Weight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Calibri" panose="020F0502020204030204" pitchFamily="34" charset="0"/>
                        </a:rPr>
                        <a:t>--</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1400" b="1" i="0" u="none" strike="noStrike">
                          <a:solidFill>
                            <a:srgbClr val="000000"/>
                          </a:solidFill>
                          <a:effectLst/>
                          <a:latin typeface="Calibri" panose="020F0502020204030204" pitchFamily="34" charset="0"/>
                        </a:rPr>
                        <a:t>600</a:t>
                      </a:r>
                    </a:p>
                  </a:txBody>
                  <a:tcPr marL="9525" marR="9525" marT="95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8346772"/>
                  </a:ext>
                </a:extLst>
              </a:tr>
            </a:tbl>
          </a:graphicData>
        </a:graphic>
      </p:graphicFrame>
    </p:spTree>
    <p:extLst>
      <p:ext uri="{BB962C8B-B14F-4D97-AF65-F5344CB8AC3E}">
        <p14:creationId xmlns:p14="http://schemas.microsoft.com/office/powerpoint/2010/main" val="3945542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 name="Picture 65" descr="A map of the world&#10;&#10;Description automatically generated">
            <a:extLst>
              <a:ext uri="{FF2B5EF4-FFF2-40B4-BE49-F238E27FC236}">
                <a16:creationId xmlns:a16="http://schemas.microsoft.com/office/drawing/2014/main" id="{B86F308C-58C2-F1BB-2F8E-501A8A5F6EF5}"/>
              </a:ext>
            </a:extLst>
          </p:cNvPr>
          <p:cNvPicPr>
            <a:picLocks noChangeAspect="1"/>
          </p:cNvPicPr>
          <p:nvPr/>
        </p:nvPicPr>
        <p:blipFill>
          <a:blip r:embed="rId3"/>
          <a:stretch>
            <a:fillRect/>
          </a:stretch>
        </p:blipFill>
        <p:spPr>
          <a:xfrm>
            <a:off x="768711" y="965015"/>
            <a:ext cx="7186581" cy="3657600"/>
          </a:xfrm>
          <a:prstGeom prst="rect">
            <a:avLst/>
          </a:prstGeom>
        </p:spPr>
      </p:pic>
      <p:sp>
        <p:nvSpPr>
          <p:cNvPr id="4" name="Footer Placeholder 3">
            <a:extLst>
              <a:ext uri="{FF2B5EF4-FFF2-40B4-BE49-F238E27FC236}">
                <a16:creationId xmlns:a16="http://schemas.microsoft.com/office/drawing/2014/main" id="{312BAE26-ABDC-D2C2-8539-A1820060841A}"/>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B91B2EF6-EA77-EF8C-C843-95632E6C1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53" name="TextBox 52">
            <a:extLst>
              <a:ext uri="{FF2B5EF4-FFF2-40B4-BE49-F238E27FC236}">
                <a16:creationId xmlns:a16="http://schemas.microsoft.com/office/drawing/2014/main" id="{8082E7E5-CFF3-8429-D0D1-6264A1715C8A}"/>
              </a:ext>
            </a:extLst>
          </p:cNvPr>
          <p:cNvSpPr txBox="1"/>
          <p:nvPr/>
        </p:nvSpPr>
        <p:spPr>
          <a:xfrm>
            <a:off x="2525843" y="4052994"/>
            <a:ext cx="644135" cy="276999"/>
          </a:xfrm>
          <a:prstGeom prst="rect">
            <a:avLst/>
          </a:prstGeom>
          <a:noFill/>
        </p:spPr>
        <p:txBody>
          <a:bodyPr wrap="square" lIns="91440" tIns="45720" rIns="91440" bIns="45720" rtlCol="0" anchor="t">
            <a:spAutoFit/>
          </a:bodyPr>
          <a:lstStyle/>
          <a:p>
            <a:pPr algn="ctr"/>
            <a:endParaRPr lang="en-US" sz="1200">
              <a:latin typeface="Calibri" panose="020F0502020204030204" pitchFamily="34" charset="0"/>
              <a:cs typeface="Calibri" panose="020F0502020204030204" pitchFamily="34" charset="0"/>
            </a:endParaRPr>
          </a:p>
        </p:txBody>
      </p:sp>
      <p:sp>
        <p:nvSpPr>
          <p:cNvPr id="62" name="Title 1">
            <a:extLst>
              <a:ext uri="{FF2B5EF4-FFF2-40B4-BE49-F238E27FC236}">
                <a16:creationId xmlns:a16="http://schemas.microsoft.com/office/drawing/2014/main" id="{F66F9954-CEEE-72B9-85EF-33DDCF2AC758}"/>
              </a:ext>
            </a:extLst>
          </p:cNvPr>
          <p:cNvSpPr txBox="1">
            <a:spLocks/>
          </p:cNvSpPr>
          <p:nvPr/>
        </p:nvSpPr>
        <p:spPr>
          <a:xfrm>
            <a:off x="230244" y="258515"/>
            <a:ext cx="7543800" cy="5586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Average Wind Patterns</a:t>
            </a:r>
          </a:p>
        </p:txBody>
      </p:sp>
      <p:sp>
        <p:nvSpPr>
          <p:cNvPr id="10" name="TextBox 9">
            <a:extLst>
              <a:ext uri="{FF2B5EF4-FFF2-40B4-BE49-F238E27FC236}">
                <a16:creationId xmlns:a16="http://schemas.microsoft.com/office/drawing/2014/main" id="{E058D492-69B3-A163-16E8-E4242F2BF7D0}"/>
              </a:ext>
            </a:extLst>
          </p:cNvPr>
          <p:cNvSpPr txBox="1"/>
          <p:nvPr/>
        </p:nvSpPr>
        <p:spPr>
          <a:xfrm>
            <a:off x="4794937" y="103638"/>
            <a:ext cx="2184703" cy="4238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solidFill>
                  <a:srgbClr val="7E2E9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Mission flightpath</a:t>
            </a:r>
          </a:p>
        </p:txBody>
      </p:sp>
      <p:sp>
        <p:nvSpPr>
          <p:cNvPr id="11" name="TextBox 10">
            <a:extLst>
              <a:ext uri="{FF2B5EF4-FFF2-40B4-BE49-F238E27FC236}">
                <a16:creationId xmlns:a16="http://schemas.microsoft.com/office/drawing/2014/main" id="{DA591B68-1007-36DE-BE05-DBBB2304DC8F}"/>
              </a:ext>
            </a:extLst>
          </p:cNvPr>
          <p:cNvSpPr txBox="1"/>
          <p:nvPr/>
        </p:nvSpPr>
        <p:spPr>
          <a:xfrm>
            <a:off x="6688986" y="103637"/>
            <a:ext cx="2184703" cy="1162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Calibri" panose="020F0502020204030204" pitchFamily="34" charset="0"/>
                <a:cs typeface="Calibri" panose="020F0502020204030204" pitchFamily="34" charset="0"/>
              </a:rPr>
              <a:t> </a:t>
            </a:r>
            <a:r>
              <a:rPr lang="en-US" sz="1600">
                <a:solidFill>
                  <a:srgbClr val="14FF01"/>
                </a:solidFill>
                <a:latin typeface="Calibri" panose="020F0502020204030204" pitchFamily="34" charset="0"/>
                <a:cs typeface="Calibri" panose="020F0502020204030204" pitchFamily="34" charset="0"/>
              </a:rPr>
              <a:t>● </a:t>
            </a:r>
            <a:r>
              <a:rPr lang="en-US" sz="1600">
                <a:solidFill>
                  <a:schemeClr val="tx1"/>
                </a:solidFill>
                <a:latin typeface="Calibri" panose="020F0502020204030204" pitchFamily="34" charset="0"/>
                <a:cs typeface="Calibri" panose="020F0502020204030204" pitchFamily="34" charset="0"/>
              </a:rPr>
              <a:t>Edwards AFB</a:t>
            </a:r>
            <a:endParaRPr lang="en-US" sz="1600">
              <a:latin typeface="Calibri" panose="020F0502020204030204" pitchFamily="34" charset="0"/>
              <a:cs typeface="Calibri" panose="020F0502020204030204" pitchFamily="34" charset="0"/>
            </a:endParaRPr>
          </a:p>
          <a:p>
            <a:pPr>
              <a:lnSpc>
                <a:spcPct val="150000"/>
              </a:lnSpc>
            </a:pPr>
            <a:r>
              <a:rPr lang="en-US" sz="1600">
                <a:solidFill>
                  <a:srgbClr val="FE000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FAI Flight Limits</a:t>
            </a:r>
          </a:p>
          <a:p>
            <a:pPr marL="292100" indent="-292100">
              <a:lnSpc>
                <a:spcPct val="150000"/>
              </a:lnSpc>
            </a:pPr>
            <a:r>
              <a:rPr lang="en-US" sz="1600">
                <a:solidFill>
                  <a:srgbClr val="0800FF"/>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Subtropic Belts</a:t>
            </a:r>
          </a:p>
        </p:txBody>
      </p:sp>
      <p:pic>
        <p:nvPicPr>
          <p:cNvPr id="16" name="Picture 15">
            <a:extLst>
              <a:ext uri="{FF2B5EF4-FFF2-40B4-BE49-F238E27FC236}">
                <a16:creationId xmlns:a16="http://schemas.microsoft.com/office/drawing/2014/main" id="{B5D51C42-C394-9CD1-C5B3-FF617DA45524}"/>
              </a:ext>
            </a:extLst>
          </p:cNvPr>
          <p:cNvPicPr>
            <a:picLocks noChangeAspect="1"/>
          </p:cNvPicPr>
          <p:nvPr/>
        </p:nvPicPr>
        <p:blipFill>
          <a:blip r:embed="rId4"/>
          <a:stretch>
            <a:fillRect/>
          </a:stretch>
        </p:blipFill>
        <p:spPr>
          <a:xfrm>
            <a:off x="7917344" y="1237457"/>
            <a:ext cx="293615" cy="3425777"/>
          </a:xfrm>
          <a:prstGeom prst="rect">
            <a:avLst/>
          </a:prstGeom>
        </p:spPr>
      </p:pic>
      <p:sp>
        <p:nvSpPr>
          <p:cNvPr id="19" name="TextBox 18">
            <a:extLst>
              <a:ext uri="{FF2B5EF4-FFF2-40B4-BE49-F238E27FC236}">
                <a16:creationId xmlns:a16="http://schemas.microsoft.com/office/drawing/2014/main" id="{BE65A9BD-DB24-1423-89E2-62FD9765DA18}"/>
              </a:ext>
            </a:extLst>
          </p:cNvPr>
          <p:cNvSpPr txBox="1"/>
          <p:nvPr/>
        </p:nvSpPr>
        <p:spPr>
          <a:xfrm>
            <a:off x="8155179" y="118240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40</a:t>
            </a:r>
          </a:p>
        </p:txBody>
      </p:sp>
      <p:sp>
        <p:nvSpPr>
          <p:cNvPr id="20" name="TextBox 19">
            <a:extLst>
              <a:ext uri="{FF2B5EF4-FFF2-40B4-BE49-F238E27FC236}">
                <a16:creationId xmlns:a16="http://schemas.microsoft.com/office/drawing/2014/main" id="{C3BECA34-FBBE-EA67-9D57-697E1B46E95D}"/>
              </a:ext>
            </a:extLst>
          </p:cNvPr>
          <p:cNvSpPr txBox="1"/>
          <p:nvPr/>
        </p:nvSpPr>
        <p:spPr>
          <a:xfrm>
            <a:off x="8155179" y="1564082"/>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35</a:t>
            </a:r>
          </a:p>
        </p:txBody>
      </p:sp>
      <p:sp>
        <p:nvSpPr>
          <p:cNvPr id="21" name="TextBox 20">
            <a:extLst>
              <a:ext uri="{FF2B5EF4-FFF2-40B4-BE49-F238E27FC236}">
                <a16:creationId xmlns:a16="http://schemas.microsoft.com/office/drawing/2014/main" id="{91E0B7AF-72DE-A853-7DD9-42770686412B}"/>
              </a:ext>
            </a:extLst>
          </p:cNvPr>
          <p:cNvSpPr txBox="1"/>
          <p:nvPr/>
        </p:nvSpPr>
        <p:spPr>
          <a:xfrm>
            <a:off x="8155179" y="1975951"/>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30</a:t>
            </a:r>
          </a:p>
        </p:txBody>
      </p:sp>
      <p:sp>
        <p:nvSpPr>
          <p:cNvPr id="22" name="TextBox 21">
            <a:extLst>
              <a:ext uri="{FF2B5EF4-FFF2-40B4-BE49-F238E27FC236}">
                <a16:creationId xmlns:a16="http://schemas.microsoft.com/office/drawing/2014/main" id="{00D70DB4-D70E-0241-B685-F583B2A72C55}"/>
              </a:ext>
            </a:extLst>
          </p:cNvPr>
          <p:cNvSpPr txBox="1"/>
          <p:nvPr/>
        </p:nvSpPr>
        <p:spPr>
          <a:xfrm>
            <a:off x="8155179" y="2370143"/>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25</a:t>
            </a:r>
          </a:p>
        </p:txBody>
      </p:sp>
      <p:sp>
        <p:nvSpPr>
          <p:cNvPr id="23" name="TextBox 22">
            <a:extLst>
              <a:ext uri="{FF2B5EF4-FFF2-40B4-BE49-F238E27FC236}">
                <a16:creationId xmlns:a16="http://schemas.microsoft.com/office/drawing/2014/main" id="{1B444570-8FAC-0F71-9194-C2FA8B5819A4}"/>
              </a:ext>
            </a:extLst>
          </p:cNvPr>
          <p:cNvSpPr txBox="1"/>
          <p:nvPr/>
        </p:nvSpPr>
        <p:spPr>
          <a:xfrm>
            <a:off x="8155179" y="2787778"/>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20</a:t>
            </a:r>
          </a:p>
        </p:txBody>
      </p:sp>
      <p:sp>
        <p:nvSpPr>
          <p:cNvPr id="24" name="TextBox 23">
            <a:extLst>
              <a:ext uri="{FF2B5EF4-FFF2-40B4-BE49-F238E27FC236}">
                <a16:creationId xmlns:a16="http://schemas.microsoft.com/office/drawing/2014/main" id="{9F287921-2A46-F1E9-5D7A-F659EF65F0D7}"/>
              </a:ext>
            </a:extLst>
          </p:cNvPr>
          <p:cNvSpPr txBox="1"/>
          <p:nvPr/>
        </p:nvSpPr>
        <p:spPr>
          <a:xfrm>
            <a:off x="8155179" y="3199425"/>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15</a:t>
            </a:r>
          </a:p>
        </p:txBody>
      </p:sp>
      <p:sp>
        <p:nvSpPr>
          <p:cNvPr id="25" name="TextBox 24">
            <a:extLst>
              <a:ext uri="{FF2B5EF4-FFF2-40B4-BE49-F238E27FC236}">
                <a16:creationId xmlns:a16="http://schemas.microsoft.com/office/drawing/2014/main" id="{85CE6D41-54DE-DDD6-36D0-9AFDC6812DF3}"/>
              </a:ext>
            </a:extLst>
          </p:cNvPr>
          <p:cNvSpPr txBox="1"/>
          <p:nvPr/>
        </p:nvSpPr>
        <p:spPr>
          <a:xfrm>
            <a:off x="8155179" y="359722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10</a:t>
            </a:r>
          </a:p>
        </p:txBody>
      </p:sp>
      <p:sp>
        <p:nvSpPr>
          <p:cNvPr id="26" name="TextBox 25">
            <a:extLst>
              <a:ext uri="{FF2B5EF4-FFF2-40B4-BE49-F238E27FC236}">
                <a16:creationId xmlns:a16="http://schemas.microsoft.com/office/drawing/2014/main" id="{7AD0BF95-E979-11C9-9BD9-BFADFF40B37A}"/>
              </a:ext>
            </a:extLst>
          </p:cNvPr>
          <p:cNvSpPr txBox="1"/>
          <p:nvPr/>
        </p:nvSpPr>
        <p:spPr>
          <a:xfrm>
            <a:off x="8155169" y="4000960"/>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5</a:t>
            </a:r>
          </a:p>
        </p:txBody>
      </p:sp>
      <p:sp>
        <p:nvSpPr>
          <p:cNvPr id="27" name="TextBox 26">
            <a:extLst>
              <a:ext uri="{FF2B5EF4-FFF2-40B4-BE49-F238E27FC236}">
                <a16:creationId xmlns:a16="http://schemas.microsoft.com/office/drawing/2014/main" id="{ECE63B89-8480-0AD7-7957-BD35229999B3}"/>
              </a:ext>
            </a:extLst>
          </p:cNvPr>
          <p:cNvSpPr txBox="1"/>
          <p:nvPr/>
        </p:nvSpPr>
        <p:spPr>
          <a:xfrm>
            <a:off x="8155180" y="4375128"/>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0</a:t>
            </a:r>
          </a:p>
        </p:txBody>
      </p:sp>
      <p:sp>
        <p:nvSpPr>
          <p:cNvPr id="29" name="TextBox 28">
            <a:extLst>
              <a:ext uri="{FF2B5EF4-FFF2-40B4-BE49-F238E27FC236}">
                <a16:creationId xmlns:a16="http://schemas.microsoft.com/office/drawing/2014/main" id="{5C0905DF-7717-849D-45A0-D7E0B64674B0}"/>
              </a:ext>
            </a:extLst>
          </p:cNvPr>
          <p:cNvSpPr txBox="1"/>
          <p:nvPr/>
        </p:nvSpPr>
        <p:spPr>
          <a:xfrm rot="5400000">
            <a:off x="7802202" y="2676103"/>
            <a:ext cx="1912690" cy="423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latin typeface="Calibri" panose="020F0502020204030204" pitchFamily="34" charset="0"/>
                <a:cs typeface="Calibri" panose="020F0502020204030204" pitchFamily="34" charset="0"/>
              </a:rPr>
              <a:t>Wind Speed (knots)</a:t>
            </a:r>
          </a:p>
        </p:txBody>
      </p:sp>
      <p:pic>
        <p:nvPicPr>
          <p:cNvPr id="37" name="Picture 36">
            <a:extLst>
              <a:ext uri="{FF2B5EF4-FFF2-40B4-BE49-F238E27FC236}">
                <a16:creationId xmlns:a16="http://schemas.microsoft.com/office/drawing/2014/main" id="{C8C3922F-F95C-7495-9028-BE4AAAC735E8}"/>
              </a:ext>
            </a:extLst>
          </p:cNvPr>
          <p:cNvPicPr>
            <a:picLocks noChangeAspect="1"/>
          </p:cNvPicPr>
          <p:nvPr/>
        </p:nvPicPr>
        <p:blipFill>
          <a:blip r:embed="rId5"/>
          <a:stretch>
            <a:fillRect/>
          </a:stretch>
        </p:blipFill>
        <p:spPr>
          <a:xfrm>
            <a:off x="7885736" y="1184282"/>
            <a:ext cx="317500" cy="3526977"/>
          </a:xfrm>
          <a:prstGeom prst="rect">
            <a:avLst/>
          </a:prstGeom>
        </p:spPr>
      </p:pic>
      <p:sp>
        <p:nvSpPr>
          <p:cNvPr id="38" name="TextBox 37">
            <a:extLst>
              <a:ext uri="{FF2B5EF4-FFF2-40B4-BE49-F238E27FC236}">
                <a16:creationId xmlns:a16="http://schemas.microsoft.com/office/drawing/2014/main" id="{94919D22-06B2-ADA9-CF9C-70E4E4D6EF93}"/>
              </a:ext>
            </a:extLst>
          </p:cNvPr>
          <p:cNvSpPr txBox="1"/>
          <p:nvPr/>
        </p:nvSpPr>
        <p:spPr>
          <a:xfrm>
            <a:off x="2020537" y="1869531"/>
            <a:ext cx="398571" cy="380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Calibri" panose="020F0502020204030204" pitchFamily="34" charset="0"/>
                <a:cs typeface="Calibri" panose="020F0502020204030204" pitchFamily="34" charset="0"/>
              </a:rPr>
              <a:t> </a:t>
            </a:r>
            <a:r>
              <a:rPr lang="en-US">
                <a:solidFill>
                  <a:srgbClr val="14FF01"/>
                </a:solidFill>
                <a:latin typeface="Calibri" panose="020F0502020204030204" pitchFamily="34" charset="0"/>
                <a:cs typeface="Calibri" panose="020F0502020204030204" pitchFamily="34" charset="0"/>
              </a:rPr>
              <a:t>● </a:t>
            </a:r>
            <a:endParaRPr lang="en-US">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8ED4DA37-F924-FF14-F81F-B7A42E2AD772}"/>
              </a:ext>
            </a:extLst>
          </p:cNvPr>
          <p:cNvSpPr txBox="1"/>
          <p:nvPr/>
        </p:nvSpPr>
        <p:spPr>
          <a:xfrm>
            <a:off x="424510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0°</a:t>
            </a:r>
          </a:p>
        </p:txBody>
      </p:sp>
      <p:sp>
        <p:nvSpPr>
          <p:cNvPr id="40" name="TextBox 39">
            <a:extLst>
              <a:ext uri="{FF2B5EF4-FFF2-40B4-BE49-F238E27FC236}">
                <a16:creationId xmlns:a16="http://schemas.microsoft.com/office/drawing/2014/main" id="{1293DCDE-8996-8660-88F9-34CEA77143CE}"/>
              </a:ext>
            </a:extLst>
          </p:cNvPr>
          <p:cNvSpPr txBox="1"/>
          <p:nvPr/>
        </p:nvSpPr>
        <p:spPr>
          <a:xfrm>
            <a:off x="472308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30°</a:t>
            </a:r>
          </a:p>
        </p:txBody>
      </p:sp>
      <p:sp>
        <p:nvSpPr>
          <p:cNvPr id="41" name="TextBox 40">
            <a:extLst>
              <a:ext uri="{FF2B5EF4-FFF2-40B4-BE49-F238E27FC236}">
                <a16:creationId xmlns:a16="http://schemas.microsoft.com/office/drawing/2014/main" id="{3316C81F-BF97-E526-F072-E8B82003F910}"/>
              </a:ext>
            </a:extLst>
          </p:cNvPr>
          <p:cNvSpPr txBox="1"/>
          <p:nvPr/>
        </p:nvSpPr>
        <p:spPr>
          <a:xfrm>
            <a:off x="523522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60°</a:t>
            </a:r>
          </a:p>
        </p:txBody>
      </p:sp>
      <p:sp>
        <p:nvSpPr>
          <p:cNvPr id="42" name="TextBox 41">
            <a:extLst>
              <a:ext uri="{FF2B5EF4-FFF2-40B4-BE49-F238E27FC236}">
                <a16:creationId xmlns:a16="http://schemas.microsoft.com/office/drawing/2014/main" id="{5C656366-4463-90CE-3C5B-274F2631EBCA}"/>
              </a:ext>
            </a:extLst>
          </p:cNvPr>
          <p:cNvSpPr txBox="1"/>
          <p:nvPr/>
        </p:nvSpPr>
        <p:spPr>
          <a:xfrm>
            <a:off x="574136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90°</a:t>
            </a:r>
          </a:p>
        </p:txBody>
      </p:sp>
      <p:sp>
        <p:nvSpPr>
          <p:cNvPr id="43" name="TextBox 42">
            <a:extLst>
              <a:ext uri="{FF2B5EF4-FFF2-40B4-BE49-F238E27FC236}">
                <a16:creationId xmlns:a16="http://schemas.microsoft.com/office/drawing/2014/main" id="{AD3557E3-1BEF-C72A-693E-C435A7F1C778}"/>
              </a:ext>
            </a:extLst>
          </p:cNvPr>
          <p:cNvSpPr txBox="1"/>
          <p:nvPr/>
        </p:nvSpPr>
        <p:spPr>
          <a:xfrm>
            <a:off x="622317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120°</a:t>
            </a:r>
          </a:p>
        </p:txBody>
      </p:sp>
      <p:sp>
        <p:nvSpPr>
          <p:cNvPr id="44" name="TextBox 43">
            <a:extLst>
              <a:ext uri="{FF2B5EF4-FFF2-40B4-BE49-F238E27FC236}">
                <a16:creationId xmlns:a16="http://schemas.microsoft.com/office/drawing/2014/main" id="{E113DC12-5FD8-266A-58BE-F80C7449BCC5}"/>
              </a:ext>
            </a:extLst>
          </p:cNvPr>
          <p:cNvSpPr txBox="1"/>
          <p:nvPr/>
        </p:nvSpPr>
        <p:spPr>
          <a:xfrm>
            <a:off x="6704722"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150°</a:t>
            </a:r>
          </a:p>
        </p:txBody>
      </p:sp>
      <p:sp>
        <p:nvSpPr>
          <p:cNvPr id="45" name="TextBox 44">
            <a:extLst>
              <a:ext uri="{FF2B5EF4-FFF2-40B4-BE49-F238E27FC236}">
                <a16:creationId xmlns:a16="http://schemas.microsoft.com/office/drawing/2014/main" id="{EF889243-C238-EB7E-68D6-D9F378A97D9B}"/>
              </a:ext>
            </a:extLst>
          </p:cNvPr>
          <p:cNvSpPr txBox="1"/>
          <p:nvPr/>
        </p:nvSpPr>
        <p:spPr>
          <a:xfrm>
            <a:off x="721085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180°</a:t>
            </a:r>
          </a:p>
        </p:txBody>
      </p:sp>
      <p:sp>
        <p:nvSpPr>
          <p:cNvPr id="46" name="TextBox 45">
            <a:extLst>
              <a:ext uri="{FF2B5EF4-FFF2-40B4-BE49-F238E27FC236}">
                <a16:creationId xmlns:a16="http://schemas.microsoft.com/office/drawing/2014/main" id="{6384B315-6EF5-464C-88C5-36E798B0121C}"/>
              </a:ext>
            </a:extLst>
          </p:cNvPr>
          <p:cNvSpPr txBox="1"/>
          <p:nvPr/>
        </p:nvSpPr>
        <p:spPr>
          <a:xfrm>
            <a:off x="363537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- 30°</a:t>
            </a:r>
          </a:p>
        </p:txBody>
      </p:sp>
      <p:sp>
        <p:nvSpPr>
          <p:cNvPr id="47" name="TextBox 46">
            <a:extLst>
              <a:ext uri="{FF2B5EF4-FFF2-40B4-BE49-F238E27FC236}">
                <a16:creationId xmlns:a16="http://schemas.microsoft.com/office/drawing/2014/main" id="{50155186-22E6-1E9A-A6FA-B37426D9C7B7}"/>
              </a:ext>
            </a:extLst>
          </p:cNvPr>
          <p:cNvSpPr txBox="1"/>
          <p:nvPr/>
        </p:nvSpPr>
        <p:spPr>
          <a:xfrm>
            <a:off x="2617040"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- 90°</a:t>
            </a:r>
          </a:p>
        </p:txBody>
      </p:sp>
      <p:sp>
        <p:nvSpPr>
          <p:cNvPr id="48" name="TextBox 47">
            <a:extLst>
              <a:ext uri="{FF2B5EF4-FFF2-40B4-BE49-F238E27FC236}">
                <a16:creationId xmlns:a16="http://schemas.microsoft.com/office/drawing/2014/main" id="{A268E490-2727-7922-2E94-C965293BFEC3}"/>
              </a:ext>
            </a:extLst>
          </p:cNvPr>
          <p:cNvSpPr txBox="1"/>
          <p:nvPr/>
        </p:nvSpPr>
        <p:spPr>
          <a:xfrm>
            <a:off x="2066688"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- 120°</a:t>
            </a:r>
          </a:p>
        </p:txBody>
      </p:sp>
      <p:sp>
        <p:nvSpPr>
          <p:cNvPr id="49" name="TextBox 48">
            <a:extLst>
              <a:ext uri="{FF2B5EF4-FFF2-40B4-BE49-F238E27FC236}">
                <a16:creationId xmlns:a16="http://schemas.microsoft.com/office/drawing/2014/main" id="{B8E39F55-C19D-7ABB-9A6A-316E4F953D08}"/>
              </a:ext>
            </a:extLst>
          </p:cNvPr>
          <p:cNvSpPr txBox="1"/>
          <p:nvPr/>
        </p:nvSpPr>
        <p:spPr>
          <a:xfrm>
            <a:off x="150848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- 150°</a:t>
            </a:r>
          </a:p>
        </p:txBody>
      </p:sp>
      <p:sp>
        <p:nvSpPr>
          <p:cNvPr id="50" name="TextBox 49">
            <a:extLst>
              <a:ext uri="{FF2B5EF4-FFF2-40B4-BE49-F238E27FC236}">
                <a16:creationId xmlns:a16="http://schemas.microsoft.com/office/drawing/2014/main" id="{D80D56F5-ED37-0B4B-F9EF-FDF29BBCEE0C}"/>
              </a:ext>
            </a:extLst>
          </p:cNvPr>
          <p:cNvSpPr txBox="1"/>
          <p:nvPr/>
        </p:nvSpPr>
        <p:spPr>
          <a:xfrm>
            <a:off x="107242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- 180°</a:t>
            </a:r>
          </a:p>
        </p:txBody>
      </p:sp>
      <p:sp>
        <p:nvSpPr>
          <p:cNvPr id="51" name="TextBox 50">
            <a:extLst>
              <a:ext uri="{FF2B5EF4-FFF2-40B4-BE49-F238E27FC236}">
                <a16:creationId xmlns:a16="http://schemas.microsoft.com/office/drawing/2014/main" id="{3545EB21-3AD6-CEAB-8E4F-17991CC13D92}"/>
              </a:ext>
            </a:extLst>
          </p:cNvPr>
          <p:cNvSpPr txBox="1"/>
          <p:nvPr/>
        </p:nvSpPr>
        <p:spPr>
          <a:xfrm>
            <a:off x="3890474" y="2725731"/>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0°</a:t>
            </a:r>
          </a:p>
        </p:txBody>
      </p:sp>
      <p:sp>
        <p:nvSpPr>
          <p:cNvPr id="52" name="TextBox 51">
            <a:extLst>
              <a:ext uri="{FF2B5EF4-FFF2-40B4-BE49-F238E27FC236}">
                <a16:creationId xmlns:a16="http://schemas.microsoft.com/office/drawing/2014/main" id="{CCD6AFC2-C4BA-99CE-37C6-02C66E96DA65}"/>
              </a:ext>
            </a:extLst>
          </p:cNvPr>
          <p:cNvSpPr txBox="1"/>
          <p:nvPr/>
        </p:nvSpPr>
        <p:spPr>
          <a:xfrm>
            <a:off x="3865193" y="3274300"/>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- 30°</a:t>
            </a:r>
          </a:p>
        </p:txBody>
      </p:sp>
      <p:sp>
        <p:nvSpPr>
          <p:cNvPr id="54" name="TextBox 53">
            <a:extLst>
              <a:ext uri="{FF2B5EF4-FFF2-40B4-BE49-F238E27FC236}">
                <a16:creationId xmlns:a16="http://schemas.microsoft.com/office/drawing/2014/main" id="{8B0FD24B-5B1B-C1DA-DAB8-1E9172163021}"/>
              </a:ext>
            </a:extLst>
          </p:cNvPr>
          <p:cNvSpPr txBox="1"/>
          <p:nvPr/>
        </p:nvSpPr>
        <p:spPr>
          <a:xfrm>
            <a:off x="3932298" y="3582173"/>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- 45°</a:t>
            </a:r>
          </a:p>
        </p:txBody>
      </p:sp>
      <p:sp>
        <p:nvSpPr>
          <p:cNvPr id="55" name="TextBox 54">
            <a:extLst>
              <a:ext uri="{FF2B5EF4-FFF2-40B4-BE49-F238E27FC236}">
                <a16:creationId xmlns:a16="http://schemas.microsoft.com/office/drawing/2014/main" id="{12340072-183B-196A-4DC0-61E0B471C6B9}"/>
              </a:ext>
            </a:extLst>
          </p:cNvPr>
          <p:cNvSpPr txBox="1"/>
          <p:nvPr/>
        </p:nvSpPr>
        <p:spPr>
          <a:xfrm>
            <a:off x="3932298" y="3985354"/>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- 66° </a:t>
            </a:r>
          </a:p>
        </p:txBody>
      </p:sp>
      <p:sp>
        <p:nvSpPr>
          <p:cNvPr id="56" name="TextBox 55">
            <a:extLst>
              <a:ext uri="{FF2B5EF4-FFF2-40B4-BE49-F238E27FC236}">
                <a16:creationId xmlns:a16="http://schemas.microsoft.com/office/drawing/2014/main" id="{2E62F2BE-4B17-945E-65DE-2C7B50EE9328}"/>
              </a:ext>
            </a:extLst>
          </p:cNvPr>
          <p:cNvSpPr txBox="1"/>
          <p:nvPr/>
        </p:nvSpPr>
        <p:spPr>
          <a:xfrm>
            <a:off x="316051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- 60°</a:t>
            </a:r>
          </a:p>
        </p:txBody>
      </p:sp>
      <p:sp>
        <p:nvSpPr>
          <p:cNvPr id="57" name="TextBox 56">
            <a:extLst>
              <a:ext uri="{FF2B5EF4-FFF2-40B4-BE49-F238E27FC236}">
                <a16:creationId xmlns:a16="http://schemas.microsoft.com/office/drawing/2014/main" id="{415B0D68-8765-8E70-05A0-A4545D52A90E}"/>
              </a:ext>
            </a:extLst>
          </p:cNvPr>
          <p:cNvSpPr txBox="1"/>
          <p:nvPr/>
        </p:nvSpPr>
        <p:spPr>
          <a:xfrm>
            <a:off x="3865193" y="2988954"/>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a:t>
            </a:r>
          </a:p>
        </p:txBody>
      </p:sp>
      <p:sp>
        <p:nvSpPr>
          <p:cNvPr id="58" name="TextBox 57">
            <a:extLst>
              <a:ext uri="{FF2B5EF4-FFF2-40B4-BE49-F238E27FC236}">
                <a16:creationId xmlns:a16="http://schemas.microsoft.com/office/drawing/2014/main" id="{DFB12B01-5992-E284-EEDA-41913D1E60CA}"/>
              </a:ext>
            </a:extLst>
          </p:cNvPr>
          <p:cNvSpPr txBox="1"/>
          <p:nvPr/>
        </p:nvSpPr>
        <p:spPr>
          <a:xfrm>
            <a:off x="3764440" y="2392606"/>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a:t>
            </a:r>
          </a:p>
        </p:txBody>
      </p:sp>
      <p:sp>
        <p:nvSpPr>
          <p:cNvPr id="60" name="TextBox 59">
            <a:extLst>
              <a:ext uri="{FF2B5EF4-FFF2-40B4-BE49-F238E27FC236}">
                <a16:creationId xmlns:a16="http://schemas.microsoft.com/office/drawing/2014/main" id="{FE0D2053-7F9B-725D-CD8F-D27FE6D87249}"/>
              </a:ext>
            </a:extLst>
          </p:cNvPr>
          <p:cNvSpPr txBox="1"/>
          <p:nvPr/>
        </p:nvSpPr>
        <p:spPr>
          <a:xfrm>
            <a:off x="3932298" y="1817987"/>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45°</a:t>
            </a:r>
          </a:p>
        </p:txBody>
      </p:sp>
      <p:sp>
        <p:nvSpPr>
          <p:cNvPr id="61" name="TextBox 60">
            <a:extLst>
              <a:ext uri="{FF2B5EF4-FFF2-40B4-BE49-F238E27FC236}">
                <a16:creationId xmlns:a16="http://schemas.microsoft.com/office/drawing/2014/main" id="{A6B0E010-79BE-1368-A611-3DE560DC4B19}"/>
              </a:ext>
            </a:extLst>
          </p:cNvPr>
          <p:cNvSpPr txBox="1"/>
          <p:nvPr/>
        </p:nvSpPr>
        <p:spPr>
          <a:xfrm>
            <a:off x="4087084" y="1395340"/>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66° </a:t>
            </a:r>
          </a:p>
        </p:txBody>
      </p:sp>
      <p:sp>
        <p:nvSpPr>
          <p:cNvPr id="64" name="TextBox 63">
            <a:extLst>
              <a:ext uri="{FF2B5EF4-FFF2-40B4-BE49-F238E27FC236}">
                <a16:creationId xmlns:a16="http://schemas.microsoft.com/office/drawing/2014/main" id="{5437E6EA-A529-F284-57E5-0EEC325B2B75}"/>
              </a:ext>
            </a:extLst>
          </p:cNvPr>
          <p:cNvSpPr txBox="1"/>
          <p:nvPr/>
        </p:nvSpPr>
        <p:spPr>
          <a:xfrm>
            <a:off x="3865193" y="2024471"/>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30°</a:t>
            </a:r>
          </a:p>
        </p:txBody>
      </p:sp>
    </p:spTree>
    <p:extLst>
      <p:ext uri="{BB962C8B-B14F-4D97-AF65-F5344CB8AC3E}">
        <p14:creationId xmlns:p14="http://schemas.microsoft.com/office/powerpoint/2010/main" val="1821211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0" name="Group 79">
            <a:extLst>
              <a:ext uri="{FF2B5EF4-FFF2-40B4-BE49-F238E27FC236}">
                <a16:creationId xmlns:a16="http://schemas.microsoft.com/office/drawing/2014/main" id="{EA225529-E1CB-9CB4-861B-09778C44A928}"/>
              </a:ext>
            </a:extLst>
          </p:cNvPr>
          <p:cNvGrpSpPr/>
          <p:nvPr/>
        </p:nvGrpSpPr>
        <p:grpSpPr>
          <a:xfrm>
            <a:off x="606882" y="682415"/>
            <a:ext cx="7532483" cy="4162424"/>
            <a:chOff x="586368" y="624757"/>
            <a:chExt cx="7532483" cy="4162424"/>
          </a:xfrm>
        </p:grpSpPr>
        <p:grpSp>
          <p:nvGrpSpPr>
            <p:cNvPr id="69" name="Group 68">
              <a:extLst>
                <a:ext uri="{FF2B5EF4-FFF2-40B4-BE49-F238E27FC236}">
                  <a16:creationId xmlns:a16="http://schemas.microsoft.com/office/drawing/2014/main" id="{C7B25644-A99C-E7F7-414E-6E9F087CBE0B}"/>
                </a:ext>
              </a:extLst>
            </p:cNvPr>
            <p:cNvGrpSpPr/>
            <p:nvPr/>
          </p:nvGrpSpPr>
          <p:grpSpPr>
            <a:xfrm>
              <a:off x="759320" y="901320"/>
              <a:ext cx="7186581" cy="3657600"/>
              <a:chOff x="1071683" y="398087"/>
              <a:chExt cx="7186581" cy="3657600"/>
            </a:xfrm>
          </p:grpSpPr>
          <p:pic>
            <p:nvPicPr>
              <p:cNvPr id="70" name="Picture 69" descr="A map of the world&#10;&#10;Description automatically generated">
                <a:extLst>
                  <a:ext uri="{FF2B5EF4-FFF2-40B4-BE49-F238E27FC236}">
                    <a16:creationId xmlns:a16="http://schemas.microsoft.com/office/drawing/2014/main" id="{D944BF0C-3C92-91C0-A4AB-61945CE6D749}"/>
                  </a:ext>
                </a:extLst>
              </p:cNvPr>
              <p:cNvPicPr>
                <a:picLocks noChangeAspect="1"/>
              </p:cNvPicPr>
              <p:nvPr/>
            </p:nvPicPr>
            <p:blipFill>
              <a:blip r:embed="rId3"/>
              <a:stretch>
                <a:fillRect/>
              </a:stretch>
            </p:blipFill>
            <p:spPr>
              <a:xfrm>
                <a:off x="1071683" y="398087"/>
                <a:ext cx="7186581" cy="3657600"/>
              </a:xfrm>
              <a:prstGeom prst="rect">
                <a:avLst/>
              </a:prstGeom>
              <a:ln>
                <a:solidFill>
                  <a:schemeClr val="tx1"/>
                </a:solidFill>
              </a:ln>
            </p:spPr>
          </p:pic>
          <p:pic>
            <p:nvPicPr>
              <p:cNvPr id="71" name="Picture 70" descr="A map of the world&#10;&#10;Description automatically generated">
                <a:extLst>
                  <a:ext uri="{FF2B5EF4-FFF2-40B4-BE49-F238E27FC236}">
                    <a16:creationId xmlns:a16="http://schemas.microsoft.com/office/drawing/2014/main" id="{B9B8C5F2-88BF-3E90-859A-2A8838532FFF}"/>
                  </a:ext>
                </a:extLst>
              </p:cNvPr>
              <p:cNvPicPr>
                <a:picLocks noChangeAspect="1"/>
              </p:cNvPicPr>
              <p:nvPr/>
            </p:nvPicPr>
            <p:blipFill rotWithShape="1">
              <a:blip r:embed="rId4"/>
              <a:srcRect l="28676"/>
              <a:stretch/>
            </p:blipFill>
            <p:spPr>
              <a:xfrm>
                <a:off x="3132499" y="398087"/>
                <a:ext cx="5125765" cy="3657600"/>
              </a:xfrm>
              <a:prstGeom prst="rect">
                <a:avLst/>
              </a:prstGeom>
              <a:ln>
                <a:solidFill>
                  <a:schemeClr val="tx1"/>
                </a:solidFill>
              </a:ln>
            </p:spPr>
          </p:pic>
          <p:pic>
            <p:nvPicPr>
              <p:cNvPr id="72" name="Picture 71" descr="A map of the world&#10;&#10;Description automatically generated">
                <a:extLst>
                  <a:ext uri="{FF2B5EF4-FFF2-40B4-BE49-F238E27FC236}">
                    <a16:creationId xmlns:a16="http://schemas.microsoft.com/office/drawing/2014/main" id="{E544AC26-0008-F956-C5E1-ECB6D539FD43}"/>
                  </a:ext>
                </a:extLst>
              </p:cNvPr>
              <p:cNvPicPr>
                <a:picLocks noChangeAspect="1"/>
              </p:cNvPicPr>
              <p:nvPr/>
            </p:nvPicPr>
            <p:blipFill rotWithShape="1">
              <a:blip r:embed="rId5"/>
              <a:srcRect l="42911"/>
              <a:stretch/>
            </p:blipFill>
            <p:spPr>
              <a:xfrm>
                <a:off x="4155541" y="398087"/>
                <a:ext cx="4102723" cy="3657600"/>
              </a:xfrm>
              <a:prstGeom prst="rect">
                <a:avLst/>
              </a:prstGeom>
              <a:ln>
                <a:solidFill>
                  <a:schemeClr val="tx1"/>
                </a:solidFill>
              </a:ln>
            </p:spPr>
          </p:pic>
          <p:pic>
            <p:nvPicPr>
              <p:cNvPr id="73" name="Picture 72" descr="A map of the world&#10;&#10;Description automatically generated">
                <a:extLst>
                  <a:ext uri="{FF2B5EF4-FFF2-40B4-BE49-F238E27FC236}">
                    <a16:creationId xmlns:a16="http://schemas.microsoft.com/office/drawing/2014/main" id="{AD85FEE1-0E8C-06C5-BF01-DE52E6A10994}"/>
                  </a:ext>
                </a:extLst>
              </p:cNvPr>
              <p:cNvPicPr>
                <a:picLocks noChangeAspect="1"/>
              </p:cNvPicPr>
              <p:nvPr/>
            </p:nvPicPr>
            <p:blipFill rotWithShape="1">
              <a:blip r:embed="rId6"/>
              <a:srcRect l="57147"/>
              <a:stretch/>
            </p:blipFill>
            <p:spPr>
              <a:xfrm>
                <a:off x="5178582" y="398087"/>
                <a:ext cx="3079682" cy="3657600"/>
              </a:xfrm>
              <a:prstGeom prst="rect">
                <a:avLst/>
              </a:prstGeom>
              <a:ln>
                <a:solidFill>
                  <a:schemeClr val="tx1"/>
                </a:solidFill>
              </a:ln>
            </p:spPr>
          </p:pic>
          <p:pic>
            <p:nvPicPr>
              <p:cNvPr id="74" name="Picture 73" descr="A map of the world&#10;&#10;Description automatically generated">
                <a:extLst>
                  <a:ext uri="{FF2B5EF4-FFF2-40B4-BE49-F238E27FC236}">
                    <a16:creationId xmlns:a16="http://schemas.microsoft.com/office/drawing/2014/main" id="{D0A044A9-ABE9-A46A-1488-89F0C6AAC590}"/>
                  </a:ext>
                </a:extLst>
              </p:cNvPr>
              <p:cNvPicPr>
                <a:picLocks noChangeAspect="1"/>
              </p:cNvPicPr>
              <p:nvPr/>
            </p:nvPicPr>
            <p:blipFill rotWithShape="1">
              <a:blip r:embed="rId7"/>
              <a:srcRect l="68989"/>
              <a:stretch/>
            </p:blipFill>
            <p:spPr>
              <a:xfrm>
                <a:off x="6029608" y="398087"/>
                <a:ext cx="2228656" cy="3657600"/>
              </a:xfrm>
              <a:prstGeom prst="rect">
                <a:avLst/>
              </a:prstGeom>
              <a:ln>
                <a:solidFill>
                  <a:schemeClr val="tx1"/>
                </a:solidFill>
              </a:ln>
            </p:spPr>
          </p:pic>
          <p:pic>
            <p:nvPicPr>
              <p:cNvPr id="75" name="Picture 74" descr="A map of the world&#10;&#10;Description automatically generated">
                <a:extLst>
                  <a:ext uri="{FF2B5EF4-FFF2-40B4-BE49-F238E27FC236}">
                    <a16:creationId xmlns:a16="http://schemas.microsoft.com/office/drawing/2014/main" id="{64BE7351-0260-4062-DDF9-02C2E00FA48E}"/>
                  </a:ext>
                </a:extLst>
              </p:cNvPr>
              <p:cNvPicPr>
                <a:picLocks noChangeAspect="1"/>
              </p:cNvPicPr>
              <p:nvPr/>
            </p:nvPicPr>
            <p:blipFill rotWithShape="1">
              <a:blip r:embed="rId8"/>
              <a:srcRect l="84484"/>
              <a:stretch/>
            </p:blipFill>
            <p:spPr>
              <a:xfrm>
                <a:off x="7143184" y="398087"/>
                <a:ext cx="1115080" cy="3657600"/>
              </a:xfrm>
              <a:prstGeom prst="rect">
                <a:avLst/>
              </a:prstGeom>
              <a:ln>
                <a:solidFill>
                  <a:schemeClr val="tx1"/>
                </a:solidFill>
              </a:ln>
            </p:spPr>
          </p:pic>
          <p:pic>
            <p:nvPicPr>
              <p:cNvPr id="76" name="Picture 75" descr="A map of the world&#10;&#10;Description automatically generated">
                <a:extLst>
                  <a:ext uri="{FF2B5EF4-FFF2-40B4-BE49-F238E27FC236}">
                    <a16:creationId xmlns:a16="http://schemas.microsoft.com/office/drawing/2014/main" id="{A3DC191B-95DC-E796-68B9-CA8A80CFD6BD}"/>
                  </a:ext>
                </a:extLst>
              </p:cNvPr>
              <p:cNvPicPr>
                <a:picLocks/>
              </p:cNvPicPr>
              <p:nvPr/>
            </p:nvPicPr>
            <p:blipFill rotWithShape="1">
              <a:blip r:embed="rId9"/>
              <a:srcRect r="85813"/>
              <a:stretch/>
            </p:blipFill>
            <p:spPr>
              <a:xfrm>
                <a:off x="1071683" y="398087"/>
                <a:ext cx="1019667" cy="3657600"/>
              </a:xfrm>
              <a:prstGeom prst="rect">
                <a:avLst/>
              </a:prstGeom>
              <a:ln>
                <a:solidFill>
                  <a:schemeClr val="tx1"/>
                </a:solidFill>
              </a:ln>
            </p:spPr>
          </p:pic>
        </p:grpSp>
        <p:sp>
          <p:nvSpPr>
            <p:cNvPr id="77" name="Freeform 76">
              <a:extLst>
                <a:ext uri="{FF2B5EF4-FFF2-40B4-BE49-F238E27FC236}">
                  <a16:creationId xmlns:a16="http://schemas.microsoft.com/office/drawing/2014/main" id="{0F28244B-CB88-8D5B-556A-5F46C377AA28}"/>
                </a:ext>
              </a:extLst>
            </p:cNvPr>
            <p:cNvSpPr/>
            <p:nvPr/>
          </p:nvSpPr>
          <p:spPr>
            <a:xfrm>
              <a:off x="586368" y="624757"/>
              <a:ext cx="7532483" cy="4162424"/>
            </a:xfrm>
            <a:custGeom>
              <a:avLst/>
              <a:gdLst>
                <a:gd name="connsiteX0" fmla="*/ 3766243 w 7532483"/>
                <a:gd name="connsiteY0" fmla="*/ 94795 h 3978296"/>
                <a:gd name="connsiteX1" fmla="*/ 172952 w 7532483"/>
                <a:gd name="connsiteY1" fmla="*/ 1989782 h 3978296"/>
                <a:gd name="connsiteX2" fmla="*/ 3766243 w 7532483"/>
                <a:gd name="connsiteY2" fmla="*/ 3884769 h 3978296"/>
                <a:gd name="connsiteX3" fmla="*/ 7359534 w 7532483"/>
                <a:gd name="connsiteY3" fmla="*/ 1989782 h 3978296"/>
                <a:gd name="connsiteX4" fmla="*/ 3766243 w 7532483"/>
                <a:gd name="connsiteY4" fmla="*/ 94795 h 3978296"/>
                <a:gd name="connsiteX5" fmla="*/ 0 w 7532483"/>
                <a:gd name="connsiteY5" fmla="*/ 0 h 3978296"/>
                <a:gd name="connsiteX6" fmla="*/ 7532483 w 7532483"/>
                <a:gd name="connsiteY6" fmla="*/ 0 h 3978296"/>
                <a:gd name="connsiteX7" fmla="*/ 7532483 w 7532483"/>
                <a:gd name="connsiteY7" fmla="*/ 3978296 h 3978296"/>
                <a:gd name="connsiteX8" fmla="*/ 0 w 7532483"/>
                <a:gd name="connsiteY8" fmla="*/ 3978296 h 397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2483" h="3978296">
                  <a:moveTo>
                    <a:pt x="3766243" y="94795"/>
                  </a:moveTo>
                  <a:cubicBezTo>
                    <a:pt x="1781723" y="94795"/>
                    <a:pt x="172952" y="943210"/>
                    <a:pt x="172952" y="1989782"/>
                  </a:cubicBezTo>
                  <a:cubicBezTo>
                    <a:pt x="172952" y="3036354"/>
                    <a:pt x="1781723" y="3884769"/>
                    <a:pt x="3766243" y="3884769"/>
                  </a:cubicBezTo>
                  <a:cubicBezTo>
                    <a:pt x="5750763" y="3884769"/>
                    <a:pt x="7359534" y="3036354"/>
                    <a:pt x="7359534" y="1989782"/>
                  </a:cubicBezTo>
                  <a:cubicBezTo>
                    <a:pt x="7359534" y="943210"/>
                    <a:pt x="5750763" y="94795"/>
                    <a:pt x="3766243" y="94795"/>
                  </a:cubicBezTo>
                  <a:close/>
                  <a:moveTo>
                    <a:pt x="0" y="0"/>
                  </a:moveTo>
                  <a:lnTo>
                    <a:pt x="7532483" y="0"/>
                  </a:lnTo>
                  <a:lnTo>
                    <a:pt x="7532483" y="3978296"/>
                  </a:lnTo>
                  <a:lnTo>
                    <a:pt x="0" y="3978296"/>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Moon 77">
              <a:extLst>
                <a:ext uri="{FF2B5EF4-FFF2-40B4-BE49-F238E27FC236}">
                  <a16:creationId xmlns:a16="http://schemas.microsoft.com/office/drawing/2014/main" id="{7FE0DDDA-9CFC-1548-E93C-0DA54EC2109D}"/>
                </a:ext>
              </a:extLst>
            </p:cNvPr>
            <p:cNvSpPr/>
            <p:nvPr/>
          </p:nvSpPr>
          <p:spPr>
            <a:xfrm rot="16200000">
              <a:off x="4239141" y="2696734"/>
              <a:ext cx="226938" cy="3657777"/>
            </a:xfrm>
            <a:prstGeom prst="moon">
              <a:avLst>
                <a:gd name="adj" fmla="val 569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Moon 78">
              <a:extLst>
                <a:ext uri="{FF2B5EF4-FFF2-40B4-BE49-F238E27FC236}">
                  <a16:creationId xmlns:a16="http://schemas.microsoft.com/office/drawing/2014/main" id="{A08766C1-E8CB-C4F7-8E58-D40FE1903907}"/>
                </a:ext>
              </a:extLst>
            </p:cNvPr>
            <p:cNvSpPr/>
            <p:nvPr/>
          </p:nvSpPr>
          <p:spPr>
            <a:xfrm rot="5400000">
              <a:off x="4203930" y="-926920"/>
              <a:ext cx="292236" cy="3657777"/>
            </a:xfrm>
            <a:prstGeom prst="moon">
              <a:avLst>
                <a:gd name="adj" fmla="val 5694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312BAE26-ABDC-D2C2-8539-A1820060841A}"/>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B91B2EF6-EA77-EF8C-C843-95632E6C1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53" name="TextBox 52">
            <a:extLst>
              <a:ext uri="{FF2B5EF4-FFF2-40B4-BE49-F238E27FC236}">
                <a16:creationId xmlns:a16="http://schemas.microsoft.com/office/drawing/2014/main" id="{8082E7E5-CFF3-8429-D0D1-6264A1715C8A}"/>
              </a:ext>
            </a:extLst>
          </p:cNvPr>
          <p:cNvSpPr txBox="1"/>
          <p:nvPr/>
        </p:nvSpPr>
        <p:spPr>
          <a:xfrm>
            <a:off x="2525843" y="4052994"/>
            <a:ext cx="644135" cy="276999"/>
          </a:xfrm>
          <a:prstGeom prst="rect">
            <a:avLst/>
          </a:prstGeom>
          <a:noFill/>
        </p:spPr>
        <p:txBody>
          <a:bodyPr wrap="square" lIns="91440" tIns="45720" rIns="91440" bIns="45720" rtlCol="0" anchor="t">
            <a:spAutoFit/>
          </a:bodyPr>
          <a:lstStyle/>
          <a:p>
            <a:pPr algn="ctr"/>
            <a:endParaRPr lang="en-US" sz="1200">
              <a:latin typeface="Calibri" panose="020F0502020204030204" pitchFamily="34" charset="0"/>
              <a:cs typeface="Calibri" panose="020F0502020204030204" pitchFamily="34" charset="0"/>
            </a:endParaRPr>
          </a:p>
        </p:txBody>
      </p:sp>
      <p:sp>
        <p:nvSpPr>
          <p:cNvPr id="62" name="Title 1">
            <a:extLst>
              <a:ext uri="{FF2B5EF4-FFF2-40B4-BE49-F238E27FC236}">
                <a16:creationId xmlns:a16="http://schemas.microsoft.com/office/drawing/2014/main" id="{F66F9954-CEEE-72B9-85EF-33DDCF2AC758}"/>
              </a:ext>
            </a:extLst>
          </p:cNvPr>
          <p:cNvSpPr txBox="1">
            <a:spLocks/>
          </p:cNvSpPr>
          <p:nvPr/>
        </p:nvSpPr>
        <p:spPr>
          <a:xfrm>
            <a:off x="230244" y="258515"/>
            <a:ext cx="7543800" cy="5586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Average Wind Patterns</a:t>
            </a:r>
          </a:p>
        </p:txBody>
      </p:sp>
      <p:sp>
        <p:nvSpPr>
          <p:cNvPr id="10" name="TextBox 9">
            <a:extLst>
              <a:ext uri="{FF2B5EF4-FFF2-40B4-BE49-F238E27FC236}">
                <a16:creationId xmlns:a16="http://schemas.microsoft.com/office/drawing/2014/main" id="{E058D492-69B3-A163-16E8-E4242F2BF7D0}"/>
              </a:ext>
            </a:extLst>
          </p:cNvPr>
          <p:cNvSpPr txBox="1"/>
          <p:nvPr/>
        </p:nvSpPr>
        <p:spPr>
          <a:xfrm>
            <a:off x="4794937" y="103638"/>
            <a:ext cx="2184703" cy="4238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solidFill>
                  <a:srgbClr val="7E2E9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Mission flightpath</a:t>
            </a:r>
          </a:p>
        </p:txBody>
      </p:sp>
      <p:sp>
        <p:nvSpPr>
          <p:cNvPr id="11" name="TextBox 10">
            <a:extLst>
              <a:ext uri="{FF2B5EF4-FFF2-40B4-BE49-F238E27FC236}">
                <a16:creationId xmlns:a16="http://schemas.microsoft.com/office/drawing/2014/main" id="{DA591B68-1007-36DE-BE05-DBBB2304DC8F}"/>
              </a:ext>
            </a:extLst>
          </p:cNvPr>
          <p:cNvSpPr txBox="1"/>
          <p:nvPr/>
        </p:nvSpPr>
        <p:spPr>
          <a:xfrm>
            <a:off x="6688986" y="103637"/>
            <a:ext cx="2184703" cy="1162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Calibri" panose="020F0502020204030204" pitchFamily="34" charset="0"/>
                <a:cs typeface="Calibri" panose="020F0502020204030204" pitchFamily="34" charset="0"/>
              </a:rPr>
              <a:t> </a:t>
            </a:r>
            <a:r>
              <a:rPr lang="en-US" sz="1600">
                <a:solidFill>
                  <a:srgbClr val="14FF01"/>
                </a:solidFill>
                <a:latin typeface="Calibri" panose="020F0502020204030204" pitchFamily="34" charset="0"/>
                <a:cs typeface="Calibri" panose="020F0502020204030204" pitchFamily="34" charset="0"/>
              </a:rPr>
              <a:t>● </a:t>
            </a:r>
            <a:r>
              <a:rPr lang="en-US" sz="1600">
                <a:solidFill>
                  <a:schemeClr val="tx1"/>
                </a:solidFill>
                <a:latin typeface="Calibri" panose="020F0502020204030204" pitchFamily="34" charset="0"/>
                <a:cs typeface="Calibri" panose="020F0502020204030204" pitchFamily="34" charset="0"/>
              </a:rPr>
              <a:t>Edwards AFB</a:t>
            </a:r>
            <a:endParaRPr lang="en-US" sz="1600">
              <a:latin typeface="Calibri" panose="020F0502020204030204" pitchFamily="34" charset="0"/>
              <a:cs typeface="Calibri" panose="020F0502020204030204" pitchFamily="34" charset="0"/>
            </a:endParaRPr>
          </a:p>
          <a:p>
            <a:pPr>
              <a:lnSpc>
                <a:spcPct val="150000"/>
              </a:lnSpc>
            </a:pPr>
            <a:r>
              <a:rPr lang="en-US" sz="1600">
                <a:solidFill>
                  <a:srgbClr val="FE000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FAI Flight Limits</a:t>
            </a:r>
          </a:p>
          <a:p>
            <a:pPr marL="292100" indent="-292100">
              <a:lnSpc>
                <a:spcPct val="150000"/>
              </a:lnSpc>
            </a:pPr>
            <a:r>
              <a:rPr lang="en-US" sz="1600">
                <a:solidFill>
                  <a:srgbClr val="0800FF"/>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Subtropic Belts</a:t>
            </a:r>
          </a:p>
        </p:txBody>
      </p:sp>
      <p:pic>
        <p:nvPicPr>
          <p:cNvPr id="16" name="Picture 15">
            <a:extLst>
              <a:ext uri="{FF2B5EF4-FFF2-40B4-BE49-F238E27FC236}">
                <a16:creationId xmlns:a16="http://schemas.microsoft.com/office/drawing/2014/main" id="{B5D51C42-C394-9CD1-C5B3-FF617DA45524}"/>
              </a:ext>
            </a:extLst>
          </p:cNvPr>
          <p:cNvPicPr>
            <a:picLocks noChangeAspect="1"/>
          </p:cNvPicPr>
          <p:nvPr/>
        </p:nvPicPr>
        <p:blipFill>
          <a:blip r:embed="rId10"/>
          <a:stretch>
            <a:fillRect/>
          </a:stretch>
        </p:blipFill>
        <p:spPr>
          <a:xfrm>
            <a:off x="7917344" y="1237457"/>
            <a:ext cx="293615" cy="3425777"/>
          </a:xfrm>
          <a:prstGeom prst="rect">
            <a:avLst/>
          </a:prstGeom>
        </p:spPr>
      </p:pic>
      <p:sp>
        <p:nvSpPr>
          <p:cNvPr id="19" name="TextBox 18">
            <a:extLst>
              <a:ext uri="{FF2B5EF4-FFF2-40B4-BE49-F238E27FC236}">
                <a16:creationId xmlns:a16="http://schemas.microsoft.com/office/drawing/2014/main" id="{BE65A9BD-DB24-1423-89E2-62FD9765DA18}"/>
              </a:ext>
            </a:extLst>
          </p:cNvPr>
          <p:cNvSpPr txBox="1"/>
          <p:nvPr/>
        </p:nvSpPr>
        <p:spPr>
          <a:xfrm>
            <a:off x="8155179" y="118240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40</a:t>
            </a:r>
          </a:p>
        </p:txBody>
      </p:sp>
      <p:sp>
        <p:nvSpPr>
          <p:cNvPr id="20" name="TextBox 19">
            <a:extLst>
              <a:ext uri="{FF2B5EF4-FFF2-40B4-BE49-F238E27FC236}">
                <a16:creationId xmlns:a16="http://schemas.microsoft.com/office/drawing/2014/main" id="{C3BECA34-FBBE-EA67-9D57-697E1B46E95D}"/>
              </a:ext>
            </a:extLst>
          </p:cNvPr>
          <p:cNvSpPr txBox="1"/>
          <p:nvPr/>
        </p:nvSpPr>
        <p:spPr>
          <a:xfrm>
            <a:off x="8155179" y="1564082"/>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35</a:t>
            </a:r>
          </a:p>
        </p:txBody>
      </p:sp>
      <p:sp>
        <p:nvSpPr>
          <p:cNvPr id="21" name="TextBox 20">
            <a:extLst>
              <a:ext uri="{FF2B5EF4-FFF2-40B4-BE49-F238E27FC236}">
                <a16:creationId xmlns:a16="http://schemas.microsoft.com/office/drawing/2014/main" id="{91E0B7AF-72DE-A853-7DD9-42770686412B}"/>
              </a:ext>
            </a:extLst>
          </p:cNvPr>
          <p:cNvSpPr txBox="1"/>
          <p:nvPr/>
        </p:nvSpPr>
        <p:spPr>
          <a:xfrm>
            <a:off x="8155179" y="1975951"/>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30</a:t>
            </a:r>
          </a:p>
        </p:txBody>
      </p:sp>
      <p:sp>
        <p:nvSpPr>
          <p:cNvPr id="22" name="TextBox 21">
            <a:extLst>
              <a:ext uri="{FF2B5EF4-FFF2-40B4-BE49-F238E27FC236}">
                <a16:creationId xmlns:a16="http://schemas.microsoft.com/office/drawing/2014/main" id="{00D70DB4-D70E-0241-B685-F583B2A72C55}"/>
              </a:ext>
            </a:extLst>
          </p:cNvPr>
          <p:cNvSpPr txBox="1"/>
          <p:nvPr/>
        </p:nvSpPr>
        <p:spPr>
          <a:xfrm>
            <a:off x="8155179" y="2370143"/>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25</a:t>
            </a:r>
          </a:p>
        </p:txBody>
      </p:sp>
      <p:sp>
        <p:nvSpPr>
          <p:cNvPr id="23" name="TextBox 22">
            <a:extLst>
              <a:ext uri="{FF2B5EF4-FFF2-40B4-BE49-F238E27FC236}">
                <a16:creationId xmlns:a16="http://schemas.microsoft.com/office/drawing/2014/main" id="{1B444570-8FAC-0F71-9194-C2FA8B5819A4}"/>
              </a:ext>
            </a:extLst>
          </p:cNvPr>
          <p:cNvSpPr txBox="1"/>
          <p:nvPr/>
        </p:nvSpPr>
        <p:spPr>
          <a:xfrm>
            <a:off x="8155179" y="2787778"/>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20</a:t>
            </a:r>
          </a:p>
        </p:txBody>
      </p:sp>
      <p:sp>
        <p:nvSpPr>
          <p:cNvPr id="24" name="TextBox 23">
            <a:extLst>
              <a:ext uri="{FF2B5EF4-FFF2-40B4-BE49-F238E27FC236}">
                <a16:creationId xmlns:a16="http://schemas.microsoft.com/office/drawing/2014/main" id="{9F287921-2A46-F1E9-5D7A-F659EF65F0D7}"/>
              </a:ext>
            </a:extLst>
          </p:cNvPr>
          <p:cNvSpPr txBox="1"/>
          <p:nvPr/>
        </p:nvSpPr>
        <p:spPr>
          <a:xfrm>
            <a:off x="8155179" y="3199425"/>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15</a:t>
            </a:r>
          </a:p>
        </p:txBody>
      </p:sp>
      <p:sp>
        <p:nvSpPr>
          <p:cNvPr id="25" name="TextBox 24">
            <a:extLst>
              <a:ext uri="{FF2B5EF4-FFF2-40B4-BE49-F238E27FC236}">
                <a16:creationId xmlns:a16="http://schemas.microsoft.com/office/drawing/2014/main" id="{85CE6D41-54DE-DDD6-36D0-9AFDC6812DF3}"/>
              </a:ext>
            </a:extLst>
          </p:cNvPr>
          <p:cNvSpPr txBox="1"/>
          <p:nvPr/>
        </p:nvSpPr>
        <p:spPr>
          <a:xfrm>
            <a:off x="8155179" y="359722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10</a:t>
            </a:r>
          </a:p>
        </p:txBody>
      </p:sp>
      <p:sp>
        <p:nvSpPr>
          <p:cNvPr id="26" name="TextBox 25">
            <a:extLst>
              <a:ext uri="{FF2B5EF4-FFF2-40B4-BE49-F238E27FC236}">
                <a16:creationId xmlns:a16="http://schemas.microsoft.com/office/drawing/2014/main" id="{7AD0BF95-E979-11C9-9BD9-BFADFF40B37A}"/>
              </a:ext>
            </a:extLst>
          </p:cNvPr>
          <p:cNvSpPr txBox="1"/>
          <p:nvPr/>
        </p:nvSpPr>
        <p:spPr>
          <a:xfrm>
            <a:off x="8155169" y="4000960"/>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5</a:t>
            </a:r>
          </a:p>
        </p:txBody>
      </p:sp>
      <p:sp>
        <p:nvSpPr>
          <p:cNvPr id="27" name="TextBox 26">
            <a:extLst>
              <a:ext uri="{FF2B5EF4-FFF2-40B4-BE49-F238E27FC236}">
                <a16:creationId xmlns:a16="http://schemas.microsoft.com/office/drawing/2014/main" id="{ECE63B89-8480-0AD7-7957-BD35229999B3}"/>
              </a:ext>
            </a:extLst>
          </p:cNvPr>
          <p:cNvSpPr txBox="1"/>
          <p:nvPr/>
        </p:nvSpPr>
        <p:spPr>
          <a:xfrm>
            <a:off x="8155180" y="4375128"/>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0</a:t>
            </a:r>
          </a:p>
        </p:txBody>
      </p:sp>
      <p:sp>
        <p:nvSpPr>
          <p:cNvPr id="29" name="TextBox 28">
            <a:extLst>
              <a:ext uri="{FF2B5EF4-FFF2-40B4-BE49-F238E27FC236}">
                <a16:creationId xmlns:a16="http://schemas.microsoft.com/office/drawing/2014/main" id="{5C0905DF-7717-849D-45A0-D7E0B64674B0}"/>
              </a:ext>
            </a:extLst>
          </p:cNvPr>
          <p:cNvSpPr txBox="1"/>
          <p:nvPr/>
        </p:nvSpPr>
        <p:spPr>
          <a:xfrm rot="5400000">
            <a:off x="7802202" y="2676103"/>
            <a:ext cx="1912690" cy="423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latin typeface="Calibri" panose="020F0502020204030204" pitchFamily="34" charset="0"/>
                <a:cs typeface="Calibri" panose="020F0502020204030204" pitchFamily="34" charset="0"/>
              </a:rPr>
              <a:t>Wind Speed (knots)</a:t>
            </a:r>
          </a:p>
        </p:txBody>
      </p:sp>
      <p:pic>
        <p:nvPicPr>
          <p:cNvPr id="37" name="Picture 36">
            <a:extLst>
              <a:ext uri="{FF2B5EF4-FFF2-40B4-BE49-F238E27FC236}">
                <a16:creationId xmlns:a16="http://schemas.microsoft.com/office/drawing/2014/main" id="{C8C3922F-F95C-7495-9028-BE4AAAC735E8}"/>
              </a:ext>
            </a:extLst>
          </p:cNvPr>
          <p:cNvPicPr>
            <a:picLocks noChangeAspect="1"/>
          </p:cNvPicPr>
          <p:nvPr/>
        </p:nvPicPr>
        <p:blipFill>
          <a:blip r:embed="rId11"/>
          <a:stretch>
            <a:fillRect/>
          </a:stretch>
        </p:blipFill>
        <p:spPr>
          <a:xfrm>
            <a:off x="7885736" y="1184282"/>
            <a:ext cx="317500" cy="3526977"/>
          </a:xfrm>
          <a:prstGeom prst="rect">
            <a:avLst/>
          </a:prstGeom>
        </p:spPr>
      </p:pic>
      <p:sp>
        <p:nvSpPr>
          <p:cNvPr id="38" name="TextBox 37">
            <a:extLst>
              <a:ext uri="{FF2B5EF4-FFF2-40B4-BE49-F238E27FC236}">
                <a16:creationId xmlns:a16="http://schemas.microsoft.com/office/drawing/2014/main" id="{94919D22-06B2-ADA9-CF9C-70E4E4D6EF93}"/>
              </a:ext>
            </a:extLst>
          </p:cNvPr>
          <p:cNvSpPr txBox="1"/>
          <p:nvPr/>
        </p:nvSpPr>
        <p:spPr>
          <a:xfrm>
            <a:off x="2020537" y="1869531"/>
            <a:ext cx="398571" cy="380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Calibri" panose="020F0502020204030204" pitchFamily="34" charset="0"/>
                <a:cs typeface="Calibri" panose="020F0502020204030204" pitchFamily="34" charset="0"/>
              </a:rPr>
              <a:t> </a:t>
            </a:r>
            <a:r>
              <a:rPr lang="en-US">
                <a:solidFill>
                  <a:srgbClr val="14FF01"/>
                </a:solidFill>
                <a:latin typeface="Calibri" panose="020F0502020204030204" pitchFamily="34" charset="0"/>
                <a:cs typeface="Calibri" panose="020F0502020204030204" pitchFamily="34" charset="0"/>
              </a:rPr>
              <a:t>● </a:t>
            </a:r>
            <a:endParaRPr lang="en-US">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8ED4DA37-F924-FF14-F81F-B7A42E2AD772}"/>
              </a:ext>
            </a:extLst>
          </p:cNvPr>
          <p:cNvSpPr txBox="1"/>
          <p:nvPr/>
        </p:nvSpPr>
        <p:spPr>
          <a:xfrm>
            <a:off x="424510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0°</a:t>
            </a:r>
          </a:p>
        </p:txBody>
      </p:sp>
      <p:sp>
        <p:nvSpPr>
          <p:cNvPr id="40" name="TextBox 39">
            <a:extLst>
              <a:ext uri="{FF2B5EF4-FFF2-40B4-BE49-F238E27FC236}">
                <a16:creationId xmlns:a16="http://schemas.microsoft.com/office/drawing/2014/main" id="{1293DCDE-8996-8660-88F9-34CEA77143CE}"/>
              </a:ext>
            </a:extLst>
          </p:cNvPr>
          <p:cNvSpPr txBox="1"/>
          <p:nvPr/>
        </p:nvSpPr>
        <p:spPr>
          <a:xfrm>
            <a:off x="472308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30°</a:t>
            </a:r>
          </a:p>
        </p:txBody>
      </p:sp>
      <p:sp>
        <p:nvSpPr>
          <p:cNvPr id="41" name="TextBox 40">
            <a:extLst>
              <a:ext uri="{FF2B5EF4-FFF2-40B4-BE49-F238E27FC236}">
                <a16:creationId xmlns:a16="http://schemas.microsoft.com/office/drawing/2014/main" id="{3316C81F-BF97-E526-F072-E8B82003F910}"/>
              </a:ext>
            </a:extLst>
          </p:cNvPr>
          <p:cNvSpPr txBox="1"/>
          <p:nvPr/>
        </p:nvSpPr>
        <p:spPr>
          <a:xfrm>
            <a:off x="523522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60°</a:t>
            </a:r>
          </a:p>
        </p:txBody>
      </p:sp>
      <p:sp>
        <p:nvSpPr>
          <p:cNvPr id="42" name="TextBox 41">
            <a:extLst>
              <a:ext uri="{FF2B5EF4-FFF2-40B4-BE49-F238E27FC236}">
                <a16:creationId xmlns:a16="http://schemas.microsoft.com/office/drawing/2014/main" id="{5C656366-4463-90CE-3C5B-274F2631EBCA}"/>
              </a:ext>
            </a:extLst>
          </p:cNvPr>
          <p:cNvSpPr txBox="1"/>
          <p:nvPr/>
        </p:nvSpPr>
        <p:spPr>
          <a:xfrm>
            <a:off x="574136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90°</a:t>
            </a:r>
          </a:p>
        </p:txBody>
      </p:sp>
      <p:sp>
        <p:nvSpPr>
          <p:cNvPr id="43" name="TextBox 42">
            <a:extLst>
              <a:ext uri="{FF2B5EF4-FFF2-40B4-BE49-F238E27FC236}">
                <a16:creationId xmlns:a16="http://schemas.microsoft.com/office/drawing/2014/main" id="{AD3557E3-1BEF-C72A-693E-C435A7F1C778}"/>
              </a:ext>
            </a:extLst>
          </p:cNvPr>
          <p:cNvSpPr txBox="1"/>
          <p:nvPr/>
        </p:nvSpPr>
        <p:spPr>
          <a:xfrm>
            <a:off x="622317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120°</a:t>
            </a:r>
          </a:p>
        </p:txBody>
      </p:sp>
      <p:sp>
        <p:nvSpPr>
          <p:cNvPr id="44" name="TextBox 43">
            <a:extLst>
              <a:ext uri="{FF2B5EF4-FFF2-40B4-BE49-F238E27FC236}">
                <a16:creationId xmlns:a16="http://schemas.microsoft.com/office/drawing/2014/main" id="{E113DC12-5FD8-266A-58BE-F80C7449BCC5}"/>
              </a:ext>
            </a:extLst>
          </p:cNvPr>
          <p:cNvSpPr txBox="1"/>
          <p:nvPr/>
        </p:nvSpPr>
        <p:spPr>
          <a:xfrm>
            <a:off x="6704722"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150°</a:t>
            </a:r>
          </a:p>
        </p:txBody>
      </p:sp>
      <p:sp>
        <p:nvSpPr>
          <p:cNvPr id="45" name="TextBox 44">
            <a:extLst>
              <a:ext uri="{FF2B5EF4-FFF2-40B4-BE49-F238E27FC236}">
                <a16:creationId xmlns:a16="http://schemas.microsoft.com/office/drawing/2014/main" id="{EF889243-C238-EB7E-68D6-D9F378A97D9B}"/>
              </a:ext>
            </a:extLst>
          </p:cNvPr>
          <p:cNvSpPr txBox="1"/>
          <p:nvPr/>
        </p:nvSpPr>
        <p:spPr>
          <a:xfrm>
            <a:off x="721085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180°</a:t>
            </a:r>
          </a:p>
        </p:txBody>
      </p:sp>
      <p:sp>
        <p:nvSpPr>
          <p:cNvPr id="46" name="TextBox 45">
            <a:extLst>
              <a:ext uri="{FF2B5EF4-FFF2-40B4-BE49-F238E27FC236}">
                <a16:creationId xmlns:a16="http://schemas.microsoft.com/office/drawing/2014/main" id="{6384B315-6EF5-464C-88C5-36E798B0121C}"/>
              </a:ext>
            </a:extLst>
          </p:cNvPr>
          <p:cNvSpPr txBox="1"/>
          <p:nvPr/>
        </p:nvSpPr>
        <p:spPr>
          <a:xfrm>
            <a:off x="363537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- 30°</a:t>
            </a:r>
          </a:p>
        </p:txBody>
      </p:sp>
      <p:sp>
        <p:nvSpPr>
          <p:cNvPr id="47" name="TextBox 46">
            <a:extLst>
              <a:ext uri="{FF2B5EF4-FFF2-40B4-BE49-F238E27FC236}">
                <a16:creationId xmlns:a16="http://schemas.microsoft.com/office/drawing/2014/main" id="{50155186-22E6-1E9A-A6FA-B37426D9C7B7}"/>
              </a:ext>
            </a:extLst>
          </p:cNvPr>
          <p:cNvSpPr txBox="1"/>
          <p:nvPr/>
        </p:nvSpPr>
        <p:spPr>
          <a:xfrm>
            <a:off x="2617040"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- 90°</a:t>
            </a:r>
          </a:p>
        </p:txBody>
      </p:sp>
      <p:sp>
        <p:nvSpPr>
          <p:cNvPr id="48" name="TextBox 47">
            <a:extLst>
              <a:ext uri="{FF2B5EF4-FFF2-40B4-BE49-F238E27FC236}">
                <a16:creationId xmlns:a16="http://schemas.microsoft.com/office/drawing/2014/main" id="{A268E490-2727-7922-2E94-C965293BFEC3}"/>
              </a:ext>
            </a:extLst>
          </p:cNvPr>
          <p:cNvSpPr txBox="1"/>
          <p:nvPr/>
        </p:nvSpPr>
        <p:spPr>
          <a:xfrm>
            <a:off x="2066688"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- 120°</a:t>
            </a:r>
          </a:p>
        </p:txBody>
      </p:sp>
      <p:sp>
        <p:nvSpPr>
          <p:cNvPr id="49" name="TextBox 48">
            <a:extLst>
              <a:ext uri="{FF2B5EF4-FFF2-40B4-BE49-F238E27FC236}">
                <a16:creationId xmlns:a16="http://schemas.microsoft.com/office/drawing/2014/main" id="{B8E39F55-C19D-7ABB-9A6A-316E4F953D08}"/>
              </a:ext>
            </a:extLst>
          </p:cNvPr>
          <p:cNvSpPr txBox="1"/>
          <p:nvPr/>
        </p:nvSpPr>
        <p:spPr>
          <a:xfrm>
            <a:off x="150848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- 150°</a:t>
            </a:r>
          </a:p>
        </p:txBody>
      </p:sp>
      <p:sp>
        <p:nvSpPr>
          <p:cNvPr id="50" name="TextBox 49">
            <a:extLst>
              <a:ext uri="{FF2B5EF4-FFF2-40B4-BE49-F238E27FC236}">
                <a16:creationId xmlns:a16="http://schemas.microsoft.com/office/drawing/2014/main" id="{D80D56F5-ED37-0B4B-F9EF-FDF29BBCEE0C}"/>
              </a:ext>
            </a:extLst>
          </p:cNvPr>
          <p:cNvSpPr txBox="1"/>
          <p:nvPr/>
        </p:nvSpPr>
        <p:spPr>
          <a:xfrm>
            <a:off x="107242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- 180°</a:t>
            </a:r>
          </a:p>
        </p:txBody>
      </p:sp>
      <p:sp>
        <p:nvSpPr>
          <p:cNvPr id="51" name="TextBox 50">
            <a:extLst>
              <a:ext uri="{FF2B5EF4-FFF2-40B4-BE49-F238E27FC236}">
                <a16:creationId xmlns:a16="http://schemas.microsoft.com/office/drawing/2014/main" id="{3545EB21-3AD6-CEAB-8E4F-17991CC13D92}"/>
              </a:ext>
            </a:extLst>
          </p:cNvPr>
          <p:cNvSpPr txBox="1"/>
          <p:nvPr/>
        </p:nvSpPr>
        <p:spPr>
          <a:xfrm>
            <a:off x="3890474" y="2725731"/>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0°</a:t>
            </a:r>
          </a:p>
        </p:txBody>
      </p:sp>
      <p:sp>
        <p:nvSpPr>
          <p:cNvPr id="52" name="TextBox 51">
            <a:extLst>
              <a:ext uri="{FF2B5EF4-FFF2-40B4-BE49-F238E27FC236}">
                <a16:creationId xmlns:a16="http://schemas.microsoft.com/office/drawing/2014/main" id="{CCD6AFC2-C4BA-99CE-37C6-02C66E96DA65}"/>
              </a:ext>
            </a:extLst>
          </p:cNvPr>
          <p:cNvSpPr txBox="1"/>
          <p:nvPr/>
        </p:nvSpPr>
        <p:spPr>
          <a:xfrm>
            <a:off x="3865193" y="3274300"/>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- 30°</a:t>
            </a:r>
          </a:p>
        </p:txBody>
      </p:sp>
      <p:sp>
        <p:nvSpPr>
          <p:cNvPr id="54" name="TextBox 53">
            <a:extLst>
              <a:ext uri="{FF2B5EF4-FFF2-40B4-BE49-F238E27FC236}">
                <a16:creationId xmlns:a16="http://schemas.microsoft.com/office/drawing/2014/main" id="{8B0FD24B-5B1B-C1DA-DAB8-1E9172163021}"/>
              </a:ext>
            </a:extLst>
          </p:cNvPr>
          <p:cNvSpPr txBox="1"/>
          <p:nvPr/>
        </p:nvSpPr>
        <p:spPr>
          <a:xfrm>
            <a:off x="3932298" y="3582173"/>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- 45°</a:t>
            </a:r>
          </a:p>
        </p:txBody>
      </p:sp>
      <p:sp>
        <p:nvSpPr>
          <p:cNvPr id="55" name="TextBox 54">
            <a:extLst>
              <a:ext uri="{FF2B5EF4-FFF2-40B4-BE49-F238E27FC236}">
                <a16:creationId xmlns:a16="http://schemas.microsoft.com/office/drawing/2014/main" id="{12340072-183B-196A-4DC0-61E0B471C6B9}"/>
              </a:ext>
            </a:extLst>
          </p:cNvPr>
          <p:cNvSpPr txBox="1"/>
          <p:nvPr/>
        </p:nvSpPr>
        <p:spPr>
          <a:xfrm>
            <a:off x="3932298" y="3985354"/>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- 66° </a:t>
            </a:r>
          </a:p>
        </p:txBody>
      </p:sp>
      <p:sp>
        <p:nvSpPr>
          <p:cNvPr id="56" name="TextBox 55">
            <a:extLst>
              <a:ext uri="{FF2B5EF4-FFF2-40B4-BE49-F238E27FC236}">
                <a16:creationId xmlns:a16="http://schemas.microsoft.com/office/drawing/2014/main" id="{2E62F2BE-4B17-945E-65DE-2C7B50EE9328}"/>
              </a:ext>
            </a:extLst>
          </p:cNvPr>
          <p:cNvSpPr txBox="1"/>
          <p:nvPr/>
        </p:nvSpPr>
        <p:spPr>
          <a:xfrm>
            <a:off x="316051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- 60°</a:t>
            </a:r>
          </a:p>
        </p:txBody>
      </p:sp>
      <p:sp>
        <p:nvSpPr>
          <p:cNvPr id="57" name="TextBox 56">
            <a:extLst>
              <a:ext uri="{FF2B5EF4-FFF2-40B4-BE49-F238E27FC236}">
                <a16:creationId xmlns:a16="http://schemas.microsoft.com/office/drawing/2014/main" id="{415B0D68-8765-8E70-05A0-A4545D52A90E}"/>
              </a:ext>
            </a:extLst>
          </p:cNvPr>
          <p:cNvSpPr txBox="1"/>
          <p:nvPr/>
        </p:nvSpPr>
        <p:spPr>
          <a:xfrm>
            <a:off x="3865193" y="2988954"/>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a:t>
            </a:r>
          </a:p>
        </p:txBody>
      </p:sp>
      <p:sp>
        <p:nvSpPr>
          <p:cNvPr id="58" name="TextBox 57">
            <a:extLst>
              <a:ext uri="{FF2B5EF4-FFF2-40B4-BE49-F238E27FC236}">
                <a16:creationId xmlns:a16="http://schemas.microsoft.com/office/drawing/2014/main" id="{DFB12B01-5992-E284-EEDA-41913D1E60CA}"/>
              </a:ext>
            </a:extLst>
          </p:cNvPr>
          <p:cNvSpPr txBox="1"/>
          <p:nvPr/>
        </p:nvSpPr>
        <p:spPr>
          <a:xfrm>
            <a:off x="3764440" y="2392606"/>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a:t>
            </a:r>
          </a:p>
        </p:txBody>
      </p:sp>
      <p:sp>
        <p:nvSpPr>
          <p:cNvPr id="60" name="TextBox 59">
            <a:extLst>
              <a:ext uri="{FF2B5EF4-FFF2-40B4-BE49-F238E27FC236}">
                <a16:creationId xmlns:a16="http://schemas.microsoft.com/office/drawing/2014/main" id="{FE0D2053-7F9B-725D-CD8F-D27FE6D87249}"/>
              </a:ext>
            </a:extLst>
          </p:cNvPr>
          <p:cNvSpPr txBox="1"/>
          <p:nvPr/>
        </p:nvSpPr>
        <p:spPr>
          <a:xfrm>
            <a:off x="3932298" y="1817987"/>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45°</a:t>
            </a:r>
          </a:p>
        </p:txBody>
      </p:sp>
      <p:sp>
        <p:nvSpPr>
          <p:cNvPr id="61" name="TextBox 60">
            <a:extLst>
              <a:ext uri="{FF2B5EF4-FFF2-40B4-BE49-F238E27FC236}">
                <a16:creationId xmlns:a16="http://schemas.microsoft.com/office/drawing/2014/main" id="{A6B0E010-79BE-1368-A611-3DE560DC4B19}"/>
              </a:ext>
            </a:extLst>
          </p:cNvPr>
          <p:cNvSpPr txBox="1"/>
          <p:nvPr/>
        </p:nvSpPr>
        <p:spPr>
          <a:xfrm>
            <a:off x="4087084" y="1395340"/>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66° </a:t>
            </a:r>
          </a:p>
        </p:txBody>
      </p:sp>
      <p:sp>
        <p:nvSpPr>
          <p:cNvPr id="64" name="TextBox 63">
            <a:extLst>
              <a:ext uri="{FF2B5EF4-FFF2-40B4-BE49-F238E27FC236}">
                <a16:creationId xmlns:a16="http://schemas.microsoft.com/office/drawing/2014/main" id="{5437E6EA-A529-F284-57E5-0EEC325B2B75}"/>
              </a:ext>
            </a:extLst>
          </p:cNvPr>
          <p:cNvSpPr txBox="1"/>
          <p:nvPr/>
        </p:nvSpPr>
        <p:spPr>
          <a:xfrm>
            <a:off x="3865193" y="2024471"/>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30°</a:t>
            </a:r>
          </a:p>
        </p:txBody>
      </p:sp>
      <p:sp>
        <p:nvSpPr>
          <p:cNvPr id="81" name="TextBox 80">
            <a:extLst>
              <a:ext uri="{FF2B5EF4-FFF2-40B4-BE49-F238E27FC236}">
                <a16:creationId xmlns:a16="http://schemas.microsoft.com/office/drawing/2014/main" id="{5A23EBEC-ADEA-7246-B653-33498ADBA87E}"/>
              </a:ext>
            </a:extLst>
          </p:cNvPr>
          <p:cNvSpPr txBox="1"/>
          <p:nvPr/>
        </p:nvSpPr>
        <p:spPr>
          <a:xfrm>
            <a:off x="609346" y="3586798"/>
            <a:ext cx="2184703" cy="4238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solidFill>
                  <a:srgbClr val="7E2E9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Mission flightpath</a:t>
            </a:r>
          </a:p>
        </p:txBody>
      </p:sp>
    </p:spTree>
    <p:extLst>
      <p:ext uri="{BB962C8B-B14F-4D97-AF65-F5344CB8AC3E}">
        <p14:creationId xmlns:p14="http://schemas.microsoft.com/office/powerpoint/2010/main" val="3484169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F3B5AAC-91B5-D6DE-D65E-D4F9BF3D5DBA}"/>
              </a:ext>
            </a:extLst>
          </p:cNvPr>
          <p:cNvSpPr>
            <a:spLocks noGrp="1"/>
          </p:cNvSpPr>
          <p:nvPr>
            <p:ph type="ftr" idx="11"/>
          </p:nvPr>
        </p:nvSpPr>
        <p:spPr/>
        <p:txBody>
          <a:bodyPr/>
          <a:lstStyle/>
          <a:p>
            <a:r>
              <a:rPr lang="en-US"/>
              <a:t>Competitive Assessment Briefing</a:t>
            </a:r>
          </a:p>
        </p:txBody>
      </p:sp>
      <p:sp>
        <p:nvSpPr>
          <p:cNvPr id="5" name="Slide Number Placeholder 4">
            <a:extLst>
              <a:ext uri="{FF2B5EF4-FFF2-40B4-BE49-F238E27FC236}">
                <a16:creationId xmlns:a16="http://schemas.microsoft.com/office/drawing/2014/main" id="{601A0787-4BC5-BA15-ACAB-E71D2643C7E9}"/>
              </a:ext>
            </a:extLst>
          </p:cNvPr>
          <p:cNvSpPr>
            <a:spLocks noGrp="1"/>
          </p:cNvSpPr>
          <p:nvPr>
            <p:ph type="sldNum" idx="12"/>
          </p:nvPr>
        </p:nvSpPr>
        <p:spPr/>
        <p:txBody>
          <a:bodyPr/>
          <a:lstStyle/>
          <a:p>
            <a:pPr marL="0" lvl="0" indent="0" algn="r" rtl="0">
              <a:spcBef>
                <a:spcPts val="0"/>
              </a:spcBef>
              <a:spcAft>
                <a:spcPts val="0"/>
              </a:spcAft>
              <a:buNone/>
            </a:pPr>
            <a:r>
              <a:rPr lang="en"/>
              <a:t>&lt;#&gt;</a:t>
            </a:r>
          </a:p>
        </p:txBody>
      </p:sp>
      <p:grpSp>
        <p:nvGrpSpPr>
          <p:cNvPr id="14" name="Group 13">
            <a:extLst>
              <a:ext uri="{FF2B5EF4-FFF2-40B4-BE49-F238E27FC236}">
                <a16:creationId xmlns:a16="http://schemas.microsoft.com/office/drawing/2014/main" id="{F1EB3D44-BD6C-7060-8A03-D8F113499C8A}"/>
              </a:ext>
            </a:extLst>
          </p:cNvPr>
          <p:cNvGrpSpPr/>
          <p:nvPr/>
        </p:nvGrpSpPr>
        <p:grpSpPr>
          <a:xfrm>
            <a:off x="1222763" y="533179"/>
            <a:ext cx="7186581" cy="3657600"/>
            <a:chOff x="1071683" y="398087"/>
            <a:chExt cx="7186581" cy="3657600"/>
          </a:xfrm>
        </p:grpSpPr>
        <p:pic>
          <p:nvPicPr>
            <p:cNvPr id="6" name="Picture 5" descr="A map of the world&#10;&#10;Description automatically generated">
              <a:extLst>
                <a:ext uri="{FF2B5EF4-FFF2-40B4-BE49-F238E27FC236}">
                  <a16:creationId xmlns:a16="http://schemas.microsoft.com/office/drawing/2014/main" id="{A2AC0484-BC83-CDF6-97EA-123905B21E44}"/>
                </a:ext>
              </a:extLst>
            </p:cNvPr>
            <p:cNvPicPr>
              <a:picLocks noChangeAspect="1"/>
            </p:cNvPicPr>
            <p:nvPr/>
          </p:nvPicPr>
          <p:blipFill>
            <a:blip r:embed="rId2"/>
            <a:stretch>
              <a:fillRect/>
            </a:stretch>
          </p:blipFill>
          <p:spPr>
            <a:xfrm>
              <a:off x="1071683" y="398087"/>
              <a:ext cx="7186581" cy="3657600"/>
            </a:xfrm>
            <a:prstGeom prst="rect">
              <a:avLst/>
            </a:prstGeom>
            <a:ln>
              <a:solidFill>
                <a:schemeClr val="tx1"/>
              </a:solidFill>
            </a:ln>
          </p:spPr>
        </p:pic>
        <p:pic>
          <p:nvPicPr>
            <p:cNvPr id="7" name="Picture 6" descr="A map of the world&#10;&#10;Description automatically generated">
              <a:extLst>
                <a:ext uri="{FF2B5EF4-FFF2-40B4-BE49-F238E27FC236}">
                  <a16:creationId xmlns:a16="http://schemas.microsoft.com/office/drawing/2014/main" id="{6BFE103B-5AB7-5D5A-A4F4-FC75D170AC2C}"/>
                </a:ext>
              </a:extLst>
            </p:cNvPr>
            <p:cNvPicPr>
              <a:picLocks noChangeAspect="1"/>
            </p:cNvPicPr>
            <p:nvPr/>
          </p:nvPicPr>
          <p:blipFill rotWithShape="1">
            <a:blip r:embed="rId3"/>
            <a:srcRect l="28676"/>
            <a:stretch/>
          </p:blipFill>
          <p:spPr>
            <a:xfrm>
              <a:off x="3132499" y="398087"/>
              <a:ext cx="5125765" cy="3657600"/>
            </a:xfrm>
            <a:prstGeom prst="rect">
              <a:avLst/>
            </a:prstGeom>
            <a:ln>
              <a:solidFill>
                <a:schemeClr val="tx1"/>
              </a:solidFill>
            </a:ln>
          </p:spPr>
        </p:pic>
        <p:pic>
          <p:nvPicPr>
            <p:cNvPr id="8" name="Picture 7" descr="A map of the world&#10;&#10;Description automatically generated">
              <a:extLst>
                <a:ext uri="{FF2B5EF4-FFF2-40B4-BE49-F238E27FC236}">
                  <a16:creationId xmlns:a16="http://schemas.microsoft.com/office/drawing/2014/main" id="{87D590CA-7D95-8AA8-1231-E22EB6AC9A25}"/>
                </a:ext>
              </a:extLst>
            </p:cNvPr>
            <p:cNvPicPr>
              <a:picLocks noChangeAspect="1"/>
            </p:cNvPicPr>
            <p:nvPr/>
          </p:nvPicPr>
          <p:blipFill rotWithShape="1">
            <a:blip r:embed="rId4"/>
            <a:srcRect l="42911"/>
            <a:stretch/>
          </p:blipFill>
          <p:spPr>
            <a:xfrm>
              <a:off x="4155541" y="398087"/>
              <a:ext cx="4102723" cy="3657600"/>
            </a:xfrm>
            <a:prstGeom prst="rect">
              <a:avLst/>
            </a:prstGeom>
            <a:ln>
              <a:solidFill>
                <a:schemeClr val="tx1"/>
              </a:solidFill>
            </a:ln>
          </p:spPr>
        </p:pic>
        <p:pic>
          <p:nvPicPr>
            <p:cNvPr id="9" name="Picture 8" descr="A map of the world&#10;&#10;Description automatically generated">
              <a:extLst>
                <a:ext uri="{FF2B5EF4-FFF2-40B4-BE49-F238E27FC236}">
                  <a16:creationId xmlns:a16="http://schemas.microsoft.com/office/drawing/2014/main" id="{BA3D2D16-1B26-B046-54CF-E597034D0A5D}"/>
                </a:ext>
              </a:extLst>
            </p:cNvPr>
            <p:cNvPicPr>
              <a:picLocks noChangeAspect="1"/>
            </p:cNvPicPr>
            <p:nvPr/>
          </p:nvPicPr>
          <p:blipFill rotWithShape="1">
            <a:blip r:embed="rId5"/>
            <a:srcRect l="57147"/>
            <a:stretch/>
          </p:blipFill>
          <p:spPr>
            <a:xfrm>
              <a:off x="5178582" y="398087"/>
              <a:ext cx="3079682" cy="3657600"/>
            </a:xfrm>
            <a:prstGeom prst="rect">
              <a:avLst/>
            </a:prstGeom>
            <a:ln>
              <a:solidFill>
                <a:schemeClr val="tx1"/>
              </a:solidFill>
            </a:ln>
          </p:spPr>
        </p:pic>
        <p:pic>
          <p:nvPicPr>
            <p:cNvPr id="10" name="Picture 9" descr="A map of the world&#10;&#10;Description automatically generated">
              <a:extLst>
                <a:ext uri="{FF2B5EF4-FFF2-40B4-BE49-F238E27FC236}">
                  <a16:creationId xmlns:a16="http://schemas.microsoft.com/office/drawing/2014/main" id="{6B5D65B2-1656-42A4-5D6C-5446AFFA3561}"/>
                </a:ext>
              </a:extLst>
            </p:cNvPr>
            <p:cNvPicPr>
              <a:picLocks noChangeAspect="1"/>
            </p:cNvPicPr>
            <p:nvPr/>
          </p:nvPicPr>
          <p:blipFill rotWithShape="1">
            <a:blip r:embed="rId6"/>
            <a:srcRect l="68989"/>
            <a:stretch/>
          </p:blipFill>
          <p:spPr>
            <a:xfrm>
              <a:off x="6029608" y="398087"/>
              <a:ext cx="2228656" cy="3657600"/>
            </a:xfrm>
            <a:prstGeom prst="rect">
              <a:avLst/>
            </a:prstGeom>
            <a:ln>
              <a:solidFill>
                <a:schemeClr val="tx1"/>
              </a:solidFill>
            </a:ln>
          </p:spPr>
        </p:pic>
        <p:pic>
          <p:nvPicPr>
            <p:cNvPr id="11" name="Picture 10" descr="A map of the world&#10;&#10;Description automatically generated">
              <a:extLst>
                <a:ext uri="{FF2B5EF4-FFF2-40B4-BE49-F238E27FC236}">
                  <a16:creationId xmlns:a16="http://schemas.microsoft.com/office/drawing/2014/main" id="{C55294E3-D883-0415-7F28-022A1FA4CC6A}"/>
                </a:ext>
              </a:extLst>
            </p:cNvPr>
            <p:cNvPicPr>
              <a:picLocks noChangeAspect="1"/>
            </p:cNvPicPr>
            <p:nvPr/>
          </p:nvPicPr>
          <p:blipFill rotWithShape="1">
            <a:blip r:embed="rId7"/>
            <a:srcRect l="84484"/>
            <a:stretch/>
          </p:blipFill>
          <p:spPr>
            <a:xfrm>
              <a:off x="7143184" y="398087"/>
              <a:ext cx="1115080" cy="3657600"/>
            </a:xfrm>
            <a:prstGeom prst="rect">
              <a:avLst/>
            </a:prstGeom>
            <a:ln>
              <a:solidFill>
                <a:schemeClr val="tx1"/>
              </a:solidFill>
            </a:ln>
          </p:spPr>
        </p:pic>
        <p:pic>
          <p:nvPicPr>
            <p:cNvPr id="12" name="Picture 11" descr="A map of the world&#10;&#10;Description automatically generated">
              <a:extLst>
                <a:ext uri="{FF2B5EF4-FFF2-40B4-BE49-F238E27FC236}">
                  <a16:creationId xmlns:a16="http://schemas.microsoft.com/office/drawing/2014/main" id="{684469BF-ED3D-C5C4-ABB7-0929ADEF1234}"/>
                </a:ext>
              </a:extLst>
            </p:cNvPr>
            <p:cNvPicPr>
              <a:picLocks/>
            </p:cNvPicPr>
            <p:nvPr/>
          </p:nvPicPr>
          <p:blipFill rotWithShape="1">
            <a:blip r:embed="rId8"/>
            <a:srcRect r="85813"/>
            <a:stretch/>
          </p:blipFill>
          <p:spPr>
            <a:xfrm>
              <a:off x="1071683" y="398087"/>
              <a:ext cx="1019667" cy="3657600"/>
            </a:xfrm>
            <a:prstGeom prst="rect">
              <a:avLst/>
            </a:prstGeom>
            <a:ln>
              <a:solidFill>
                <a:schemeClr val="tx1"/>
              </a:solidFill>
            </a:ln>
          </p:spPr>
        </p:pic>
      </p:grpSp>
      <p:sp>
        <p:nvSpPr>
          <p:cNvPr id="22" name="Rectangle 21">
            <a:extLst>
              <a:ext uri="{FF2B5EF4-FFF2-40B4-BE49-F238E27FC236}">
                <a16:creationId xmlns:a16="http://schemas.microsoft.com/office/drawing/2014/main" id="{2CDBF2E3-154D-7F84-C859-666B3EFFDE90}"/>
              </a:ext>
            </a:extLst>
          </p:cNvPr>
          <p:cNvSpPr/>
          <p:nvPr/>
        </p:nvSpPr>
        <p:spPr>
          <a:xfrm>
            <a:off x="1222763" y="533179"/>
            <a:ext cx="7186581" cy="3657600"/>
          </a:xfrm>
          <a:prstGeom prst="rect">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850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6" name="Picture 65" descr="A map of the world&#10;&#10;Description automatically generated">
            <a:extLst>
              <a:ext uri="{FF2B5EF4-FFF2-40B4-BE49-F238E27FC236}">
                <a16:creationId xmlns:a16="http://schemas.microsoft.com/office/drawing/2014/main" id="{B86F308C-58C2-F1BB-2F8E-501A8A5F6EF5}"/>
              </a:ext>
            </a:extLst>
          </p:cNvPr>
          <p:cNvPicPr>
            <a:picLocks noChangeAspect="1"/>
          </p:cNvPicPr>
          <p:nvPr/>
        </p:nvPicPr>
        <p:blipFill>
          <a:blip r:embed="rId3"/>
          <a:stretch>
            <a:fillRect/>
          </a:stretch>
        </p:blipFill>
        <p:spPr>
          <a:xfrm>
            <a:off x="768711" y="965015"/>
            <a:ext cx="7186581" cy="3657600"/>
          </a:xfrm>
          <a:prstGeom prst="rect">
            <a:avLst/>
          </a:prstGeom>
        </p:spPr>
      </p:pic>
      <p:sp>
        <p:nvSpPr>
          <p:cNvPr id="4" name="Footer Placeholder 3">
            <a:extLst>
              <a:ext uri="{FF2B5EF4-FFF2-40B4-BE49-F238E27FC236}">
                <a16:creationId xmlns:a16="http://schemas.microsoft.com/office/drawing/2014/main" id="{312BAE26-ABDC-D2C2-8539-A1820060841A}"/>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B91B2EF6-EA77-EF8C-C843-95632E6C1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53" name="TextBox 52">
            <a:extLst>
              <a:ext uri="{FF2B5EF4-FFF2-40B4-BE49-F238E27FC236}">
                <a16:creationId xmlns:a16="http://schemas.microsoft.com/office/drawing/2014/main" id="{8082E7E5-CFF3-8429-D0D1-6264A1715C8A}"/>
              </a:ext>
            </a:extLst>
          </p:cNvPr>
          <p:cNvSpPr txBox="1"/>
          <p:nvPr/>
        </p:nvSpPr>
        <p:spPr>
          <a:xfrm>
            <a:off x="2525843" y="4052994"/>
            <a:ext cx="644135" cy="276999"/>
          </a:xfrm>
          <a:prstGeom prst="rect">
            <a:avLst/>
          </a:prstGeom>
          <a:noFill/>
        </p:spPr>
        <p:txBody>
          <a:bodyPr wrap="square" lIns="91440" tIns="45720" rIns="91440" bIns="45720" rtlCol="0" anchor="t">
            <a:spAutoFit/>
          </a:bodyPr>
          <a:lstStyle/>
          <a:p>
            <a:pPr algn="ctr"/>
            <a:endParaRPr lang="en-US" sz="1200">
              <a:latin typeface="Calibri" panose="020F0502020204030204" pitchFamily="34" charset="0"/>
              <a:cs typeface="Calibri" panose="020F0502020204030204" pitchFamily="34" charset="0"/>
            </a:endParaRPr>
          </a:p>
        </p:txBody>
      </p:sp>
      <p:sp>
        <p:nvSpPr>
          <p:cNvPr id="62" name="Title 1">
            <a:extLst>
              <a:ext uri="{FF2B5EF4-FFF2-40B4-BE49-F238E27FC236}">
                <a16:creationId xmlns:a16="http://schemas.microsoft.com/office/drawing/2014/main" id="{F66F9954-CEEE-72B9-85EF-33DDCF2AC758}"/>
              </a:ext>
            </a:extLst>
          </p:cNvPr>
          <p:cNvSpPr txBox="1">
            <a:spLocks/>
          </p:cNvSpPr>
          <p:nvPr/>
        </p:nvSpPr>
        <p:spPr>
          <a:xfrm>
            <a:off x="230244" y="258515"/>
            <a:ext cx="7543800" cy="5586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Wind Patterns</a:t>
            </a:r>
          </a:p>
        </p:txBody>
      </p:sp>
      <p:pic>
        <p:nvPicPr>
          <p:cNvPr id="16" name="Picture 15">
            <a:extLst>
              <a:ext uri="{FF2B5EF4-FFF2-40B4-BE49-F238E27FC236}">
                <a16:creationId xmlns:a16="http://schemas.microsoft.com/office/drawing/2014/main" id="{B5D51C42-C394-9CD1-C5B3-FF617DA45524}"/>
              </a:ext>
            </a:extLst>
          </p:cNvPr>
          <p:cNvPicPr>
            <a:picLocks noChangeAspect="1"/>
          </p:cNvPicPr>
          <p:nvPr/>
        </p:nvPicPr>
        <p:blipFill>
          <a:blip r:embed="rId4"/>
          <a:stretch>
            <a:fillRect/>
          </a:stretch>
        </p:blipFill>
        <p:spPr>
          <a:xfrm>
            <a:off x="7917344" y="1237457"/>
            <a:ext cx="293615" cy="3425777"/>
          </a:xfrm>
          <a:prstGeom prst="rect">
            <a:avLst/>
          </a:prstGeom>
        </p:spPr>
      </p:pic>
      <p:sp>
        <p:nvSpPr>
          <p:cNvPr id="19" name="TextBox 18">
            <a:extLst>
              <a:ext uri="{FF2B5EF4-FFF2-40B4-BE49-F238E27FC236}">
                <a16:creationId xmlns:a16="http://schemas.microsoft.com/office/drawing/2014/main" id="{BE65A9BD-DB24-1423-89E2-62FD9765DA18}"/>
              </a:ext>
            </a:extLst>
          </p:cNvPr>
          <p:cNvSpPr txBox="1"/>
          <p:nvPr/>
        </p:nvSpPr>
        <p:spPr>
          <a:xfrm>
            <a:off x="8155179" y="118240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40</a:t>
            </a:r>
          </a:p>
        </p:txBody>
      </p:sp>
      <p:sp>
        <p:nvSpPr>
          <p:cNvPr id="20" name="TextBox 19">
            <a:extLst>
              <a:ext uri="{FF2B5EF4-FFF2-40B4-BE49-F238E27FC236}">
                <a16:creationId xmlns:a16="http://schemas.microsoft.com/office/drawing/2014/main" id="{C3BECA34-FBBE-EA67-9D57-697E1B46E95D}"/>
              </a:ext>
            </a:extLst>
          </p:cNvPr>
          <p:cNvSpPr txBox="1"/>
          <p:nvPr/>
        </p:nvSpPr>
        <p:spPr>
          <a:xfrm>
            <a:off x="8155179" y="1564082"/>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35</a:t>
            </a:r>
          </a:p>
        </p:txBody>
      </p:sp>
      <p:sp>
        <p:nvSpPr>
          <p:cNvPr id="21" name="TextBox 20">
            <a:extLst>
              <a:ext uri="{FF2B5EF4-FFF2-40B4-BE49-F238E27FC236}">
                <a16:creationId xmlns:a16="http://schemas.microsoft.com/office/drawing/2014/main" id="{91E0B7AF-72DE-A853-7DD9-42770686412B}"/>
              </a:ext>
            </a:extLst>
          </p:cNvPr>
          <p:cNvSpPr txBox="1"/>
          <p:nvPr/>
        </p:nvSpPr>
        <p:spPr>
          <a:xfrm>
            <a:off x="8155179" y="1975951"/>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30</a:t>
            </a:r>
          </a:p>
        </p:txBody>
      </p:sp>
      <p:sp>
        <p:nvSpPr>
          <p:cNvPr id="22" name="TextBox 21">
            <a:extLst>
              <a:ext uri="{FF2B5EF4-FFF2-40B4-BE49-F238E27FC236}">
                <a16:creationId xmlns:a16="http://schemas.microsoft.com/office/drawing/2014/main" id="{00D70DB4-D70E-0241-B685-F583B2A72C55}"/>
              </a:ext>
            </a:extLst>
          </p:cNvPr>
          <p:cNvSpPr txBox="1"/>
          <p:nvPr/>
        </p:nvSpPr>
        <p:spPr>
          <a:xfrm>
            <a:off x="8155179" y="2370143"/>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25</a:t>
            </a:r>
          </a:p>
        </p:txBody>
      </p:sp>
      <p:sp>
        <p:nvSpPr>
          <p:cNvPr id="23" name="TextBox 22">
            <a:extLst>
              <a:ext uri="{FF2B5EF4-FFF2-40B4-BE49-F238E27FC236}">
                <a16:creationId xmlns:a16="http://schemas.microsoft.com/office/drawing/2014/main" id="{1B444570-8FAC-0F71-9194-C2FA8B5819A4}"/>
              </a:ext>
            </a:extLst>
          </p:cNvPr>
          <p:cNvSpPr txBox="1"/>
          <p:nvPr/>
        </p:nvSpPr>
        <p:spPr>
          <a:xfrm>
            <a:off x="8155179" y="2787778"/>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20</a:t>
            </a:r>
          </a:p>
        </p:txBody>
      </p:sp>
      <p:sp>
        <p:nvSpPr>
          <p:cNvPr id="24" name="TextBox 23">
            <a:extLst>
              <a:ext uri="{FF2B5EF4-FFF2-40B4-BE49-F238E27FC236}">
                <a16:creationId xmlns:a16="http://schemas.microsoft.com/office/drawing/2014/main" id="{9F287921-2A46-F1E9-5D7A-F659EF65F0D7}"/>
              </a:ext>
            </a:extLst>
          </p:cNvPr>
          <p:cNvSpPr txBox="1"/>
          <p:nvPr/>
        </p:nvSpPr>
        <p:spPr>
          <a:xfrm>
            <a:off x="8155179" y="3199425"/>
            <a:ext cx="411139" cy="3820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15</a:t>
            </a:r>
          </a:p>
        </p:txBody>
      </p:sp>
      <p:sp>
        <p:nvSpPr>
          <p:cNvPr id="25" name="TextBox 24">
            <a:extLst>
              <a:ext uri="{FF2B5EF4-FFF2-40B4-BE49-F238E27FC236}">
                <a16:creationId xmlns:a16="http://schemas.microsoft.com/office/drawing/2014/main" id="{85CE6D41-54DE-DDD6-36D0-9AFDC6812DF3}"/>
              </a:ext>
            </a:extLst>
          </p:cNvPr>
          <p:cNvSpPr txBox="1"/>
          <p:nvPr/>
        </p:nvSpPr>
        <p:spPr>
          <a:xfrm>
            <a:off x="8155179" y="3597224"/>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10</a:t>
            </a:r>
          </a:p>
        </p:txBody>
      </p:sp>
      <p:sp>
        <p:nvSpPr>
          <p:cNvPr id="26" name="TextBox 25">
            <a:extLst>
              <a:ext uri="{FF2B5EF4-FFF2-40B4-BE49-F238E27FC236}">
                <a16:creationId xmlns:a16="http://schemas.microsoft.com/office/drawing/2014/main" id="{7AD0BF95-E979-11C9-9BD9-BFADFF40B37A}"/>
              </a:ext>
            </a:extLst>
          </p:cNvPr>
          <p:cNvSpPr txBox="1"/>
          <p:nvPr/>
        </p:nvSpPr>
        <p:spPr>
          <a:xfrm>
            <a:off x="8155169" y="4000960"/>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5</a:t>
            </a:r>
          </a:p>
        </p:txBody>
      </p:sp>
      <p:sp>
        <p:nvSpPr>
          <p:cNvPr id="27" name="TextBox 26">
            <a:extLst>
              <a:ext uri="{FF2B5EF4-FFF2-40B4-BE49-F238E27FC236}">
                <a16:creationId xmlns:a16="http://schemas.microsoft.com/office/drawing/2014/main" id="{ECE63B89-8480-0AD7-7957-BD35229999B3}"/>
              </a:ext>
            </a:extLst>
          </p:cNvPr>
          <p:cNvSpPr txBox="1"/>
          <p:nvPr/>
        </p:nvSpPr>
        <p:spPr>
          <a:xfrm>
            <a:off x="8155180" y="4375128"/>
            <a:ext cx="411139" cy="381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tx1"/>
                </a:solidFill>
                <a:latin typeface="Calibri" panose="020F0502020204030204" pitchFamily="34" charset="0"/>
                <a:cs typeface="Calibri" panose="020F0502020204030204" pitchFamily="34" charset="0"/>
              </a:rPr>
              <a:t>0</a:t>
            </a:r>
          </a:p>
        </p:txBody>
      </p:sp>
      <p:sp>
        <p:nvSpPr>
          <p:cNvPr id="29" name="TextBox 28">
            <a:extLst>
              <a:ext uri="{FF2B5EF4-FFF2-40B4-BE49-F238E27FC236}">
                <a16:creationId xmlns:a16="http://schemas.microsoft.com/office/drawing/2014/main" id="{5C0905DF-7717-849D-45A0-D7E0B64674B0}"/>
              </a:ext>
            </a:extLst>
          </p:cNvPr>
          <p:cNvSpPr txBox="1"/>
          <p:nvPr/>
        </p:nvSpPr>
        <p:spPr>
          <a:xfrm rot="5400000">
            <a:off x="7802202" y="2676103"/>
            <a:ext cx="1912690" cy="4234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latin typeface="Calibri" panose="020F0502020204030204" pitchFamily="34" charset="0"/>
                <a:cs typeface="Calibri" panose="020F0502020204030204" pitchFamily="34" charset="0"/>
              </a:rPr>
              <a:t>Wind Speed (knots)</a:t>
            </a:r>
          </a:p>
        </p:txBody>
      </p:sp>
      <p:pic>
        <p:nvPicPr>
          <p:cNvPr id="37" name="Picture 36">
            <a:extLst>
              <a:ext uri="{FF2B5EF4-FFF2-40B4-BE49-F238E27FC236}">
                <a16:creationId xmlns:a16="http://schemas.microsoft.com/office/drawing/2014/main" id="{C8C3922F-F95C-7495-9028-BE4AAAC735E8}"/>
              </a:ext>
            </a:extLst>
          </p:cNvPr>
          <p:cNvPicPr>
            <a:picLocks noChangeAspect="1"/>
          </p:cNvPicPr>
          <p:nvPr/>
        </p:nvPicPr>
        <p:blipFill>
          <a:blip r:embed="rId5"/>
          <a:stretch>
            <a:fillRect/>
          </a:stretch>
        </p:blipFill>
        <p:spPr>
          <a:xfrm>
            <a:off x="7885736" y="1184282"/>
            <a:ext cx="317500" cy="3526977"/>
          </a:xfrm>
          <a:prstGeom prst="rect">
            <a:avLst/>
          </a:prstGeom>
        </p:spPr>
      </p:pic>
      <p:sp>
        <p:nvSpPr>
          <p:cNvPr id="38" name="TextBox 37">
            <a:extLst>
              <a:ext uri="{FF2B5EF4-FFF2-40B4-BE49-F238E27FC236}">
                <a16:creationId xmlns:a16="http://schemas.microsoft.com/office/drawing/2014/main" id="{94919D22-06B2-ADA9-CF9C-70E4E4D6EF93}"/>
              </a:ext>
            </a:extLst>
          </p:cNvPr>
          <p:cNvSpPr txBox="1"/>
          <p:nvPr/>
        </p:nvSpPr>
        <p:spPr>
          <a:xfrm>
            <a:off x="2020537" y="1869531"/>
            <a:ext cx="398571" cy="380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latin typeface="Calibri" panose="020F0502020204030204" pitchFamily="34" charset="0"/>
                <a:cs typeface="Calibri" panose="020F0502020204030204" pitchFamily="34" charset="0"/>
              </a:rPr>
              <a:t> </a:t>
            </a:r>
            <a:r>
              <a:rPr lang="en-US">
                <a:solidFill>
                  <a:srgbClr val="14FF01"/>
                </a:solidFill>
                <a:latin typeface="Calibri" panose="020F0502020204030204" pitchFamily="34" charset="0"/>
                <a:cs typeface="Calibri" panose="020F0502020204030204" pitchFamily="34" charset="0"/>
              </a:rPr>
              <a:t>● </a:t>
            </a:r>
            <a:endParaRPr lang="en-US">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8ED4DA37-F924-FF14-F81F-B7A42E2AD772}"/>
              </a:ext>
            </a:extLst>
          </p:cNvPr>
          <p:cNvSpPr txBox="1"/>
          <p:nvPr/>
        </p:nvSpPr>
        <p:spPr>
          <a:xfrm>
            <a:off x="424510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0°</a:t>
            </a:r>
          </a:p>
        </p:txBody>
      </p:sp>
      <p:sp>
        <p:nvSpPr>
          <p:cNvPr id="40" name="TextBox 39">
            <a:extLst>
              <a:ext uri="{FF2B5EF4-FFF2-40B4-BE49-F238E27FC236}">
                <a16:creationId xmlns:a16="http://schemas.microsoft.com/office/drawing/2014/main" id="{1293DCDE-8996-8660-88F9-34CEA77143CE}"/>
              </a:ext>
            </a:extLst>
          </p:cNvPr>
          <p:cNvSpPr txBox="1"/>
          <p:nvPr/>
        </p:nvSpPr>
        <p:spPr>
          <a:xfrm>
            <a:off x="472308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30°</a:t>
            </a:r>
          </a:p>
        </p:txBody>
      </p:sp>
      <p:sp>
        <p:nvSpPr>
          <p:cNvPr id="41" name="TextBox 40">
            <a:extLst>
              <a:ext uri="{FF2B5EF4-FFF2-40B4-BE49-F238E27FC236}">
                <a16:creationId xmlns:a16="http://schemas.microsoft.com/office/drawing/2014/main" id="{3316C81F-BF97-E526-F072-E8B82003F910}"/>
              </a:ext>
            </a:extLst>
          </p:cNvPr>
          <p:cNvSpPr txBox="1"/>
          <p:nvPr/>
        </p:nvSpPr>
        <p:spPr>
          <a:xfrm>
            <a:off x="523522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60°</a:t>
            </a:r>
          </a:p>
        </p:txBody>
      </p:sp>
      <p:sp>
        <p:nvSpPr>
          <p:cNvPr id="42" name="TextBox 41">
            <a:extLst>
              <a:ext uri="{FF2B5EF4-FFF2-40B4-BE49-F238E27FC236}">
                <a16:creationId xmlns:a16="http://schemas.microsoft.com/office/drawing/2014/main" id="{5C656366-4463-90CE-3C5B-274F2631EBCA}"/>
              </a:ext>
            </a:extLst>
          </p:cNvPr>
          <p:cNvSpPr txBox="1"/>
          <p:nvPr/>
        </p:nvSpPr>
        <p:spPr>
          <a:xfrm>
            <a:off x="574136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90°</a:t>
            </a:r>
          </a:p>
        </p:txBody>
      </p:sp>
      <p:sp>
        <p:nvSpPr>
          <p:cNvPr id="43" name="TextBox 42">
            <a:extLst>
              <a:ext uri="{FF2B5EF4-FFF2-40B4-BE49-F238E27FC236}">
                <a16:creationId xmlns:a16="http://schemas.microsoft.com/office/drawing/2014/main" id="{AD3557E3-1BEF-C72A-693E-C435A7F1C778}"/>
              </a:ext>
            </a:extLst>
          </p:cNvPr>
          <p:cNvSpPr txBox="1"/>
          <p:nvPr/>
        </p:nvSpPr>
        <p:spPr>
          <a:xfrm>
            <a:off x="622317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120°</a:t>
            </a:r>
          </a:p>
        </p:txBody>
      </p:sp>
      <p:sp>
        <p:nvSpPr>
          <p:cNvPr id="44" name="TextBox 43">
            <a:extLst>
              <a:ext uri="{FF2B5EF4-FFF2-40B4-BE49-F238E27FC236}">
                <a16:creationId xmlns:a16="http://schemas.microsoft.com/office/drawing/2014/main" id="{E113DC12-5FD8-266A-58BE-F80C7449BCC5}"/>
              </a:ext>
            </a:extLst>
          </p:cNvPr>
          <p:cNvSpPr txBox="1"/>
          <p:nvPr/>
        </p:nvSpPr>
        <p:spPr>
          <a:xfrm>
            <a:off x="6704722"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150°</a:t>
            </a:r>
          </a:p>
        </p:txBody>
      </p:sp>
      <p:sp>
        <p:nvSpPr>
          <p:cNvPr id="45" name="TextBox 44">
            <a:extLst>
              <a:ext uri="{FF2B5EF4-FFF2-40B4-BE49-F238E27FC236}">
                <a16:creationId xmlns:a16="http://schemas.microsoft.com/office/drawing/2014/main" id="{EF889243-C238-EB7E-68D6-D9F378A97D9B}"/>
              </a:ext>
            </a:extLst>
          </p:cNvPr>
          <p:cNvSpPr txBox="1"/>
          <p:nvPr/>
        </p:nvSpPr>
        <p:spPr>
          <a:xfrm>
            <a:off x="721085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180°</a:t>
            </a:r>
          </a:p>
        </p:txBody>
      </p:sp>
      <p:sp>
        <p:nvSpPr>
          <p:cNvPr id="46" name="TextBox 45">
            <a:extLst>
              <a:ext uri="{FF2B5EF4-FFF2-40B4-BE49-F238E27FC236}">
                <a16:creationId xmlns:a16="http://schemas.microsoft.com/office/drawing/2014/main" id="{6384B315-6EF5-464C-88C5-36E798B0121C}"/>
              </a:ext>
            </a:extLst>
          </p:cNvPr>
          <p:cNvSpPr txBox="1"/>
          <p:nvPr/>
        </p:nvSpPr>
        <p:spPr>
          <a:xfrm>
            <a:off x="363537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- 30°</a:t>
            </a:r>
          </a:p>
        </p:txBody>
      </p:sp>
      <p:sp>
        <p:nvSpPr>
          <p:cNvPr id="47" name="TextBox 46">
            <a:extLst>
              <a:ext uri="{FF2B5EF4-FFF2-40B4-BE49-F238E27FC236}">
                <a16:creationId xmlns:a16="http://schemas.microsoft.com/office/drawing/2014/main" id="{50155186-22E6-1E9A-A6FA-B37426D9C7B7}"/>
              </a:ext>
            </a:extLst>
          </p:cNvPr>
          <p:cNvSpPr txBox="1"/>
          <p:nvPr/>
        </p:nvSpPr>
        <p:spPr>
          <a:xfrm>
            <a:off x="2617040"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- 90°</a:t>
            </a:r>
          </a:p>
        </p:txBody>
      </p:sp>
      <p:sp>
        <p:nvSpPr>
          <p:cNvPr id="48" name="TextBox 47">
            <a:extLst>
              <a:ext uri="{FF2B5EF4-FFF2-40B4-BE49-F238E27FC236}">
                <a16:creationId xmlns:a16="http://schemas.microsoft.com/office/drawing/2014/main" id="{A268E490-2727-7922-2E94-C965293BFEC3}"/>
              </a:ext>
            </a:extLst>
          </p:cNvPr>
          <p:cNvSpPr txBox="1"/>
          <p:nvPr/>
        </p:nvSpPr>
        <p:spPr>
          <a:xfrm>
            <a:off x="2066688"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- 120°</a:t>
            </a:r>
          </a:p>
        </p:txBody>
      </p:sp>
      <p:sp>
        <p:nvSpPr>
          <p:cNvPr id="49" name="TextBox 48">
            <a:extLst>
              <a:ext uri="{FF2B5EF4-FFF2-40B4-BE49-F238E27FC236}">
                <a16:creationId xmlns:a16="http://schemas.microsoft.com/office/drawing/2014/main" id="{B8E39F55-C19D-7ABB-9A6A-316E4F953D08}"/>
              </a:ext>
            </a:extLst>
          </p:cNvPr>
          <p:cNvSpPr txBox="1"/>
          <p:nvPr/>
        </p:nvSpPr>
        <p:spPr>
          <a:xfrm>
            <a:off x="150848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- 150°</a:t>
            </a:r>
          </a:p>
        </p:txBody>
      </p:sp>
      <p:sp>
        <p:nvSpPr>
          <p:cNvPr id="50" name="TextBox 49">
            <a:extLst>
              <a:ext uri="{FF2B5EF4-FFF2-40B4-BE49-F238E27FC236}">
                <a16:creationId xmlns:a16="http://schemas.microsoft.com/office/drawing/2014/main" id="{D80D56F5-ED37-0B4B-F9EF-FDF29BBCEE0C}"/>
              </a:ext>
            </a:extLst>
          </p:cNvPr>
          <p:cNvSpPr txBox="1"/>
          <p:nvPr/>
        </p:nvSpPr>
        <p:spPr>
          <a:xfrm>
            <a:off x="107242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- 180°</a:t>
            </a:r>
          </a:p>
        </p:txBody>
      </p:sp>
      <p:sp>
        <p:nvSpPr>
          <p:cNvPr id="51" name="TextBox 50">
            <a:extLst>
              <a:ext uri="{FF2B5EF4-FFF2-40B4-BE49-F238E27FC236}">
                <a16:creationId xmlns:a16="http://schemas.microsoft.com/office/drawing/2014/main" id="{3545EB21-3AD6-CEAB-8E4F-17991CC13D92}"/>
              </a:ext>
            </a:extLst>
          </p:cNvPr>
          <p:cNvSpPr txBox="1"/>
          <p:nvPr/>
        </p:nvSpPr>
        <p:spPr>
          <a:xfrm>
            <a:off x="3890474" y="2725731"/>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0°</a:t>
            </a:r>
          </a:p>
        </p:txBody>
      </p:sp>
      <p:sp>
        <p:nvSpPr>
          <p:cNvPr id="52" name="TextBox 51">
            <a:extLst>
              <a:ext uri="{FF2B5EF4-FFF2-40B4-BE49-F238E27FC236}">
                <a16:creationId xmlns:a16="http://schemas.microsoft.com/office/drawing/2014/main" id="{CCD6AFC2-C4BA-99CE-37C6-02C66E96DA65}"/>
              </a:ext>
            </a:extLst>
          </p:cNvPr>
          <p:cNvSpPr txBox="1"/>
          <p:nvPr/>
        </p:nvSpPr>
        <p:spPr>
          <a:xfrm>
            <a:off x="3865193" y="3274300"/>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- 30°</a:t>
            </a:r>
          </a:p>
        </p:txBody>
      </p:sp>
      <p:sp>
        <p:nvSpPr>
          <p:cNvPr id="54" name="TextBox 53">
            <a:extLst>
              <a:ext uri="{FF2B5EF4-FFF2-40B4-BE49-F238E27FC236}">
                <a16:creationId xmlns:a16="http://schemas.microsoft.com/office/drawing/2014/main" id="{8B0FD24B-5B1B-C1DA-DAB8-1E9172163021}"/>
              </a:ext>
            </a:extLst>
          </p:cNvPr>
          <p:cNvSpPr txBox="1"/>
          <p:nvPr/>
        </p:nvSpPr>
        <p:spPr>
          <a:xfrm>
            <a:off x="3932298" y="3582173"/>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- 45°</a:t>
            </a:r>
          </a:p>
        </p:txBody>
      </p:sp>
      <p:sp>
        <p:nvSpPr>
          <p:cNvPr id="55" name="TextBox 54">
            <a:extLst>
              <a:ext uri="{FF2B5EF4-FFF2-40B4-BE49-F238E27FC236}">
                <a16:creationId xmlns:a16="http://schemas.microsoft.com/office/drawing/2014/main" id="{12340072-183B-196A-4DC0-61E0B471C6B9}"/>
              </a:ext>
            </a:extLst>
          </p:cNvPr>
          <p:cNvSpPr txBox="1"/>
          <p:nvPr/>
        </p:nvSpPr>
        <p:spPr>
          <a:xfrm>
            <a:off x="3932298" y="3985354"/>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- 66° </a:t>
            </a:r>
          </a:p>
        </p:txBody>
      </p:sp>
      <p:sp>
        <p:nvSpPr>
          <p:cNvPr id="56" name="TextBox 55">
            <a:extLst>
              <a:ext uri="{FF2B5EF4-FFF2-40B4-BE49-F238E27FC236}">
                <a16:creationId xmlns:a16="http://schemas.microsoft.com/office/drawing/2014/main" id="{2E62F2BE-4B17-945E-65DE-2C7B50EE9328}"/>
              </a:ext>
            </a:extLst>
          </p:cNvPr>
          <p:cNvSpPr txBox="1"/>
          <p:nvPr/>
        </p:nvSpPr>
        <p:spPr>
          <a:xfrm>
            <a:off x="316051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- 60°</a:t>
            </a:r>
          </a:p>
        </p:txBody>
      </p:sp>
      <p:sp>
        <p:nvSpPr>
          <p:cNvPr id="57" name="TextBox 56">
            <a:extLst>
              <a:ext uri="{FF2B5EF4-FFF2-40B4-BE49-F238E27FC236}">
                <a16:creationId xmlns:a16="http://schemas.microsoft.com/office/drawing/2014/main" id="{415B0D68-8765-8E70-05A0-A4545D52A90E}"/>
              </a:ext>
            </a:extLst>
          </p:cNvPr>
          <p:cNvSpPr txBox="1"/>
          <p:nvPr/>
        </p:nvSpPr>
        <p:spPr>
          <a:xfrm>
            <a:off x="3865193" y="2988954"/>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a:t>
            </a:r>
          </a:p>
        </p:txBody>
      </p:sp>
      <p:sp>
        <p:nvSpPr>
          <p:cNvPr id="58" name="TextBox 57">
            <a:extLst>
              <a:ext uri="{FF2B5EF4-FFF2-40B4-BE49-F238E27FC236}">
                <a16:creationId xmlns:a16="http://schemas.microsoft.com/office/drawing/2014/main" id="{DFB12B01-5992-E284-EEDA-41913D1E60CA}"/>
              </a:ext>
            </a:extLst>
          </p:cNvPr>
          <p:cNvSpPr txBox="1"/>
          <p:nvPr/>
        </p:nvSpPr>
        <p:spPr>
          <a:xfrm>
            <a:off x="3764440" y="2392606"/>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a:t>
            </a:r>
          </a:p>
        </p:txBody>
      </p:sp>
      <p:sp>
        <p:nvSpPr>
          <p:cNvPr id="60" name="TextBox 59">
            <a:extLst>
              <a:ext uri="{FF2B5EF4-FFF2-40B4-BE49-F238E27FC236}">
                <a16:creationId xmlns:a16="http://schemas.microsoft.com/office/drawing/2014/main" id="{FE0D2053-7F9B-725D-CD8F-D27FE6D87249}"/>
              </a:ext>
            </a:extLst>
          </p:cNvPr>
          <p:cNvSpPr txBox="1"/>
          <p:nvPr/>
        </p:nvSpPr>
        <p:spPr>
          <a:xfrm>
            <a:off x="3932298" y="1817987"/>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45°</a:t>
            </a:r>
          </a:p>
        </p:txBody>
      </p:sp>
      <p:sp>
        <p:nvSpPr>
          <p:cNvPr id="61" name="TextBox 60">
            <a:extLst>
              <a:ext uri="{FF2B5EF4-FFF2-40B4-BE49-F238E27FC236}">
                <a16:creationId xmlns:a16="http://schemas.microsoft.com/office/drawing/2014/main" id="{A6B0E010-79BE-1368-A611-3DE560DC4B19}"/>
              </a:ext>
            </a:extLst>
          </p:cNvPr>
          <p:cNvSpPr txBox="1"/>
          <p:nvPr/>
        </p:nvSpPr>
        <p:spPr>
          <a:xfrm>
            <a:off x="4087084" y="1395340"/>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66° </a:t>
            </a:r>
          </a:p>
        </p:txBody>
      </p:sp>
      <p:sp>
        <p:nvSpPr>
          <p:cNvPr id="64" name="TextBox 63">
            <a:extLst>
              <a:ext uri="{FF2B5EF4-FFF2-40B4-BE49-F238E27FC236}">
                <a16:creationId xmlns:a16="http://schemas.microsoft.com/office/drawing/2014/main" id="{5437E6EA-A529-F284-57E5-0EEC325B2B75}"/>
              </a:ext>
            </a:extLst>
          </p:cNvPr>
          <p:cNvSpPr txBox="1"/>
          <p:nvPr/>
        </p:nvSpPr>
        <p:spPr>
          <a:xfrm>
            <a:off x="3865193" y="2024471"/>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30°</a:t>
            </a:r>
          </a:p>
        </p:txBody>
      </p:sp>
      <p:sp>
        <p:nvSpPr>
          <p:cNvPr id="2" name="TextBox 1">
            <a:extLst>
              <a:ext uri="{FF2B5EF4-FFF2-40B4-BE49-F238E27FC236}">
                <a16:creationId xmlns:a16="http://schemas.microsoft.com/office/drawing/2014/main" id="{A44417AA-AF2B-F682-46B5-E04D6ABDF559}"/>
              </a:ext>
            </a:extLst>
          </p:cNvPr>
          <p:cNvSpPr txBox="1"/>
          <p:nvPr/>
        </p:nvSpPr>
        <p:spPr>
          <a:xfrm>
            <a:off x="5582653" y="125128"/>
            <a:ext cx="3387619" cy="307777"/>
          </a:xfrm>
          <a:prstGeom prst="rect">
            <a:avLst/>
          </a:prstGeom>
          <a:noFill/>
        </p:spPr>
        <p:txBody>
          <a:bodyPr wrap="square" rtlCol="0">
            <a:spAutoFit/>
          </a:bodyPr>
          <a:lstStyle/>
          <a:p>
            <a:pPr marL="285750" indent="-285750" algn="r">
              <a:buFont typeface="Arial" panose="020B0604020202020204" pitchFamily="34" charset="0"/>
              <a:buChar char="•"/>
            </a:pPr>
            <a:r>
              <a:rPr lang="en-US">
                <a:latin typeface="Calibri" panose="020F0502020204030204" pitchFamily="34" charset="0"/>
                <a:cs typeface="Calibri" panose="020F0502020204030204" pitchFamily="34" charset="0"/>
              </a:rPr>
              <a:t>Altitude: 9,000 feet</a:t>
            </a:r>
          </a:p>
        </p:txBody>
      </p:sp>
      <p:sp>
        <p:nvSpPr>
          <p:cNvPr id="3" name="TextBox 2">
            <a:extLst>
              <a:ext uri="{FF2B5EF4-FFF2-40B4-BE49-F238E27FC236}">
                <a16:creationId xmlns:a16="http://schemas.microsoft.com/office/drawing/2014/main" id="{DA3EF8CF-A210-F454-25F9-40DBBE818F1C}"/>
              </a:ext>
            </a:extLst>
          </p:cNvPr>
          <p:cNvSpPr txBox="1"/>
          <p:nvPr/>
        </p:nvSpPr>
        <p:spPr>
          <a:xfrm>
            <a:off x="5592102" y="392238"/>
            <a:ext cx="3387619" cy="307777"/>
          </a:xfrm>
          <a:prstGeom prst="rect">
            <a:avLst/>
          </a:prstGeom>
          <a:noFill/>
        </p:spPr>
        <p:txBody>
          <a:bodyPr wrap="square" rtlCol="0">
            <a:spAutoFit/>
          </a:bodyPr>
          <a:lstStyle/>
          <a:p>
            <a:pPr marL="285750" indent="-285750" algn="r">
              <a:buFont typeface="Arial" panose="020B0604020202020204" pitchFamily="34" charset="0"/>
              <a:buChar char="•"/>
            </a:pPr>
            <a:r>
              <a:rPr lang="en-US">
                <a:latin typeface="Calibri" panose="020F0502020204030204" pitchFamily="34" charset="0"/>
                <a:cs typeface="Calibri" panose="020F0502020204030204" pitchFamily="34" charset="0"/>
              </a:rPr>
              <a:t>Month: February </a:t>
            </a:r>
          </a:p>
        </p:txBody>
      </p:sp>
    </p:spTree>
    <p:extLst>
      <p:ext uri="{BB962C8B-B14F-4D97-AF65-F5344CB8AC3E}">
        <p14:creationId xmlns:p14="http://schemas.microsoft.com/office/powerpoint/2010/main" val="552439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6ECB-971B-41E7-DA21-120D9ABB1BD2}"/>
              </a:ext>
            </a:extLst>
          </p:cNvPr>
          <p:cNvSpPr>
            <a:spLocks noGrp="1"/>
          </p:cNvSpPr>
          <p:nvPr>
            <p:ph type="title"/>
          </p:nvPr>
        </p:nvSpPr>
        <p:spPr/>
        <p:txBody>
          <a:bodyPr/>
          <a:lstStyle/>
          <a:p>
            <a:r>
              <a:rPr lang="en-US"/>
              <a:t>Program Risks</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6" name="Text Placeholder 2">
            <a:extLst>
              <a:ext uri="{FF2B5EF4-FFF2-40B4-BE49-F238E27FC236}">
                <a16:creationId xmlns:a16="http://schemas.microsoft.com/office/drawing/2014/main" id="{9B3A0329-45FC-C9E3-DD67-E720F2D7FA30}"/>
              </a:ext>
            </a:extLst>
          </p:cNvPr>
          <p:cNvSpPr>
            <a:spLocks noGrp="1"/>
          </p:cNvSpPr>
          <p:nvPr>
            <p:ph type="body" idx="1"/>
          </p:nvPr>
        </p:nvSpPr>
        <p:spPr>
          <a:xfrm>
            <a:off x="777240" y="1303053"/>
            <a:ext cx="2763855" cy="3017838"/>
          </a:xfrm>
          <a:ln>
            <a:solidFill>
              <a:schemeClr val="tx1"/>
            </a:solidFill>
          </a:ln>
        </p:spPr>
        <p:txBody>
          <a:bodyPr>
            <a:normAutofit/>
          </a:bodyPr>
          <a:lstStyle/>
          <a:p>
            <a:pPr marL="114300" indent="0" algn="ctr">
              <a:buNone/>
            </a:pPr>
            <a:r>
              <a:rPr lang="en-US" sz="1800" b="1"/>
              <a:t>Technical</a:t>
            </a:r>
          </a:p>
          <a:p>
            <a:pPr marL="114300" indent="0">
              <a:buNone/>
            </a:pPr>
            <a:r>
              <a:rPr lang="en-US" sz="1800"/>
              <a:t>Record &amp; Mission Viability:</a:t>
            </a:r>
          </a:p>
          <a:p>
            <a:pPr>
              <a:buFont typeface="Arial" panose="020B0604020202020204" pitchFamily="34" charset="0"/>
              <a:buChar char="•"/>
            </a:pPr>
            <a:r>
              <a:rPr lang="en-US" sz="1800"/>
              <a:t>Accuracy of Assumed Variables</a:t>
            </a:r>
          </a:p>
          <a:p>
            <a:pPr>
              <a:buFont typeface="Arial" panose="020B0604020202020204" pitchFamily="34" charset="0"/>
              <a:buChar char="•"/>
            </a:pPr>
            <a:endParaRPr lang="en-US" sz="1800"/>
          </a:p>
          <a:p>
            <a:pPr>
              <a:buFont typeface="Arial" panose="020B0604020202020204" pitchFamily="34" charset="0"/>
              <a:buChar char="•"/>
            </a:pPr>
            <a:r>
              <a:rPr lang="en-US" sz="1800"/>
              <a:t>Subsystem Design</a:t>
            </a:r>
          </a:p>
          <a:p>
            <a:pPr>
              <a:buFont typeface="Arial" panose="020B0604020202020204" pitchFamily="34" charset="0"/>
              <a:buChar char="•"/>
            </a:pPr>
            <a:r>
              <a:rPr lang="en-US" sz="1800"/>
              <a:t>Performance &amp; Aerodynamic Calcs</a:t>
            </a:r>
          </a:p>
        </p:txBody>
      </p:sp>
      <p:sp>
        <p:nvSpPr>
          <p:cNvPr id="7" name="Text Placeholder 2">
            <a:extLst>
              <a:ext uri="{FF2B5EF4-FFF2-40B4-BE49-F238E27FC236}">
                <a16:creationId xmlns:a16="http://schemas.microsoft.com/office/drawing/2014/main" id="{66BDFF25-4C8A-D0D4-ADC1-46D874030A02}"/>
              </a:ext>
            </a:extLst>
          </p:cNvPr>
          <p:cNvSpPr txBox="1">
            <a:spLocks/>
          </p:cNvSpPr>
          <p:nvPr/>
        </p:nvSpPr>
        <p:spPr>
          <a:xfrm>
            <a:off x="3541095" y="1303053"/>
            <a:ext cx="2612569" cy="3017838"/>
          </a:xfrm>
          <a:prstGeom prst="rect">
            <a:avLst/>
          </a:prstGeom>
          <a:noFill/>
          <a:ln>
            <a:solidFill>
              <a:schemeClr val="tx1"/>
            </a:solid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sz="1800" b="1"/>
              <a:t>Operational</a:t>
            </a:r>
          </a:p>
          <a:p>
            <a:pPr marL="114300" indent="0">
              <a:buNone/>
            </a:pPr>
            <a:r>
              <a:rPr lang="en-US" sz="1800"/>
              <a:t>Pilot Safety:</a:t>
            </a:r>
          </a:p>
          <a:p>
            <a:pPr>
              <a:buFont typeface="Arial" panose="020B0604020202020204" pitchFamily="34" charset="0"/>
              <a:buChar char="•"/>
            </a:pPr>
            <a:r>
              <a:rPr lang="en-US" sz="1800"/>
              <a:t>Hazardous Conditions</a:t>
            </a:r>
          </a:p>
          <a:p>
            <a:pPr>
              <a:buFont typeface="Arial" panose="020B0604020202020204" pitchFamily="34" charset="0"/>
              <a:buChar char="•"/>
            </a:pPr>
            <a:endParaRPr lang="en-US" sz="1800"/>
          </a:p>
          <a:p>
            <a:pPr>
              <a:buFont typeface="Arial" panose="020B0604020202020204" pitchFamily="34" charset="0"/>
              <a:buChar char="•"/>
            </a:pPr>
            <a:r>
              <a:rPr lang="en-US" sz="1800"/>
              <a:t>Weather Modeling</a:t>
            </a:r>
          </a:p>
          <a:p>
            <a:pPr>
              <a:buFont typeface="Arial" panose="020B0604020202020204" pitchFamily="34" charset="0"/>
              <a:buChar char="•"/>
            </a:pPr>
            <a:r>
              <a:rPr lang="en-US" sz="1800"/>
              <a:t>Emergency Procedures</a:t>
            </a:r>
          </a:p>
          <a:p>
            <a:pPr>
              <a:buFont typeface="Arial" panose="020B0604020202020204" pitchFamily="34" charset="0"/>
              <a:buChar char="•"/>
            </a:pPr>
            <a:endParaRPr lang="en-US" sz="1800"/>
          </a:p>
        </p:txBody>
      </p:sp>
      <p:grpSp>
        <p:nvGrpSpPr>
          <p:cNvPr id="13" name="Group 12">
            <a:extLst>
              <a:ext uri="{FF2B5EF4-FFF2-40B4-BE49-F238E27FC236}">
                <a16:creationId xmlns:a16="http://schemas.microsoft.com/office/drawing/2014/main" id="{A59D9FA3-C392-4711-57E3-4493BDF6F3FB}"/>
              </a:ext>
            </a:extLst>
          </p:cNvPr>
          <p:cNvGrpSpPr/>
          <p:nvPr/>
        </p:nvGrpSpPr>
        <p:grpSpPr>
          <a:xfrm>
            <a:off x="7987362" y="428483"/>
            <a:ext cx="2461284" cy="3017838"/>
            <a:chOff x="6153664" y="1303053"/>
            <a:chExt cx="2461284" cy="3017838"/>
          </a:xfrm>
        </p:grpSpPr>
        <p:sp>
          <p:nvSpPr>
            <p:cNvPr id="8" name="Text Placeholder 2">
              <a:extLst>
                <a:ext uri="{FF2B5EF4-FFF2-40B4-BE49-F238E27FC236}">
                  <a16:creationId xmlns:a16="http://schemas.microsoft.com/office/drawing/2014/main" id="{6C264E93-E1EA-928D-9E79-99A3784753D0}"/>
                </a:ext>
              </a:extLst>
            </p:cNvPr>
            <p:cNvSpPr txBox="1">
              <a:spLocks/>
            </p:cNvSpPr>
            <p:nvPr/>
          </p:nvSpPr>
          <p:spPr>
            <a:xfrm>
              <a:off x="6153664" y="1303053"/>
              <a:ext cx="2461284" cy="3017838"/>
            </a:xfrm>
            <a:prstGeom prst="rect">
              <a:avLst/>
            </a:prstGeom>
            <a:noFill/>
            <a:ln>
              <a:solidFill>
                <a:schemeClr val="tx1"/>
              </a:solid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sz="1800" b="1"/>
                <a:t>Business</a:t>
              </a:r>
            </a:p>
            <a:p>
              <a:pPr marL="114300" indent="0">
                <a:buNone/>
              </a:pPr>
              <a:r>
                <a:rPr lang="en-US" sz="1800"/>
                <a:t>Profitability:</a:t>
              </a:r>
            </a:p>
            <a:p>
              <a:pPr>
                <a:buFont typeface="Arial" panose="020B0604020202020204" pitchFamily="34" charset="0"/>
                <a:buChar char="•"/>
              </a:pPr>
              <a:r>
                <a:rPr lang="en-US" sz="1800"/>
                <a:t>Cost, Marketing</a:t>
              </a:r>
            </a:p>
            <a:p>
              <a:pPr marL="114300" indent="0">
                <a:buNone/>
              </a:pPr>
              <a:endParaRPr lang="en-US" sz="1800"/>
            </a:p>
            <a:p>
              <a:pPr>
                <a:buFont typeface="Arial" panose="020B0604020202020204" pitchFamily="34" charset="0"/>
                <a:buChar char="•"/>
              </a:pPr>
              <a:r>
                <a:rPr lang="en-US" sz="1800"/>
                <a:t>Schedule</a:t>
              </a:r>
            </a:p>
            <a:p>
              <a:pPr>
                <a:buFont typeface="Arial" panose="020B0604020202020204" pitchFamily="34" charset="0"/>
                <a:buChar char="•"/>
              </a:pPr>
              <a:r>
                <a:rPr lang="en-US" sz="1800"/>
                <a:t>Plan of Execution</a:t>
              </a:r>
            </a:p>
            <a:p>
              <a:pPr marL="114300" indent="0">
                <a:buNone/>
              </a:pPr>
              <a:endParaRPr lang="en-US" sz="1800"/>
            </a:p>
            <a:p>
              <a:pPr>
                <a:buFont typeface="Arial" panose="020B0604020202020204" pitchFamily="34" charset="0"/>
                <a:buChar char="•"/>
              </a:pPr>
              <a:endParaRPr lang="en-US" sz="1800"/>
            </a:p>
          </p:txBody>
        </p:sp>
        <p:sp>
          <p:nvSpPr>
            <p:cNvPr id="9" name="Down Arrow 8">
              <a:extLst>
                <a:ext uri="{FF2B5EF4-FFF2-40B4-BE49-F238E27FC236}">
                  <a16:creationId xmlns:a16="http://schemas.microsoft.com/office/drawing/2014/main" id="{8C6CD4FD-8DB8-3220-B170-359C56FAFD99}"/>
                </a:ext>
              </a:extLst>
            </p:cNvPr>
            <p:cNvSpPr/>
            <p:nvPr/>
          </p:nvSpPr>
          <p:spPr>
            <a:xfrm>
              <a:off x="7325171" y="2571750"/>
              <a:ext cx="200346" cy="438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own Arrow 9">
            <a:extLst>
              <a:ext uri="{FF2B5EF4-FFF2-40B4-BE49-F238E27FC236}">
                <a16:creationId xmlns:a16="http://schemas.microsoft.com/office/drawing/2014/main" id="{CA00923E-A1B8-6921-CA43-8F04470ABA66}"/>
              </a:ext>
            </a:extLst>
          </p:cNvPr>
          <p:cNvSpPr/>
          <p:nvPr/>
        </p:nvSpPr>
        <p:spPr>
          <a:xfrm>
            <a:off x="2058995" y="2822246"/>
            <a:ext cx="200346" cy="438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5066C7-E064-7FD4-A886-B69F9404AD64}"/>
              </a:ext>
            </a:extLst>
          </p:cNvPr>
          <p:cNvSpPr/>
          <p:nvPr/>
        </p:nvSpPr>
        <p:spPr>
          <a:xfrm>
            <a:off x="4747206" y="2571750"/>
            <a:ext cx="200346" cy="4385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EA59E9C0-8007-729A-F0D0-FBD9B522E4F7}"/>
              </a:ext>
            </a:extLst>
          </p:cNvPr>
          <p:cNvSpPr txBox="1">
            <a:spLocks/>
          </p:cNvSpPr>
          <p:nvPr/>
        </p:nvSpPr>
        <p:spPr>
          <a:xfrm>
            <a:off x="975306" y="-519289"/>
            <a:ext cx="7543800" cy="1088100"/>
          </a:xfrm>
          <a:prstGeom prst="rect">
            <a:avLst/>
          </a:prstGeom>
          <a:noFill/>
          <a:ln>
            <a:noFill/>
          </a:ln>
        </p:spPr>
        <p:txBody>
          <a:bodyPr spcFirstLastPara="1" wrap="square" lIns="91425" tIns="45700" rIns="91425" bIns="45700" anchor="b" anchorCtr="0">
            <a:normAutofit fontScale="25000" lnSpcReduction="20000"/>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Specific Implications, assumptions</a:t>
            </a:r>
          </a:p>
          <a:p>
            <a:pPr marL="571500" indent="-571500">
              <a:buFont typeface="Wingdings" pitchFamily="2" charset="2"/>
              <a:buChar char="à"/>
            </a:pPr>
            <a:r>
              <a:rPr lang="en-US">
                <a:sym typeface="Wingdings" pitchFamily="2" charset="2"/>
              </a:rPr>
              <a:t>Engine </a:t>
            </a:r>
          </a:p>
          <a:p>
            <a:pPr marL="571500" indent="-571500">
              <a:buFont typeface="Wingdings" pitchFamily="2" charset="2"/>
              <a:buChar char="à"/>
            </a:pPr>
            <a:r>
              <a:rPr lang="en-US"/>
              <a:t>Be specific about variables that are uncertain</a:t>
            </a:r>
          </a:p>
          <a:p>
            <a:pPr marL="571500" indent="-571500">
              <a:buFont typeface="Wingdings" pitchFamily="2" charset="2"/>
              <a:buChar char="à"/>
            </a:pPr>
            <a:r>
              <a:rPr lang="en-US"/>
              <a:t>More about assumptions that are difficult to justify as rational thus far as oppose to things that we need to study</a:t>
            </a:r>
          </a:p>
          <a:p>
            <a:pPr marL="571500" indent="-571500">
              <a:buFont typeface="Wingdings" pitchFamily="2" charset="2"/>
              <a:buChar char="à"/>
            </a:pPr>
            <a:endParaRPr lang="en-US"/>
          </a:p>
          <a:p>
            <a:r>
              <a:rPr lang="en-US"/>
              <a:t>Questions:</a:t>
            </a:r>
          </a:p>
          <a:p>
            <a:pPr marL="571500" indent="-571500">
              <a:buFontTx/>
              <a:buChar char="-"/>
            </a:pPr>
            <a:r>
              <a:rPr lang="en-US"/>
              <a:t>Be honest, upfront- don’t make up </a:t>
            </a:r>
            <a:r>
              <a:rPr lang="en-US" err="1"/>
              <a:t>somthing</a:t>
            </a:r>
            <a:endParaRPr lang="en-US"/>
          </a:p>
          <a:p>
            <a:pPr marL="571500" indent="-571500">
              <a:buFontTx/>
              <a:buChar char="-"/>
            </a:pPr>
            <a:r>
              <a:rPr lang="en-US"/>
              <a:t>Idk, Say when we will know</a:t>
            </a:r>
          </a:p>
        </p:txBody>
      </p:sp>
    </p:spTree>
    <p:extLst>
      <p:ext uri="{BB962C8B-B14F-4D97-AF65-F5344CB8AC3E}">
        <p14:creationId xmlns:p14="http://schemas.microsoft.com/office/powerpoint/2010/main" val="2315725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FE1C43-AAFF-9C1B-8BBC-7D6435305007}"/>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34BB09E5-8D8E-A0E9-4887-04C6B9ECEB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39</a:t>
            </a:fld>
            <a:endParaRPr lang="en"/>
          </a:p>
        </p:txBody>
      </p:sp>
      <p:sp>
        <p:nvSpPr>
          <p:cNvPr id="10" name="Text Placeholder 2">
            <a:extLst>
              <a:ext uri="{FF2B5EF4-FFF2-40B4-BE49-F238E27FC236}">
                <a16:creationId xmlns:a16="http://schemas.microsoft.com/office/drawing/2014/main" id="{FFB1EF6B-08A0-A2F9-70D6-0571C1EDC11C}"/>
              </a:ext>
            </a:extLst>
          </p:cNvPr>
          <p:cNvSpPr>
            <a:spLocks noGrp="1"/>
          </p:cNvSpPr>
          <p:nvPr>
            <p:ph type="body" idx="1"/>
          </p:nvPr>
        </p:nvSpPr>
        <p:spPr>
          <a:xfrm>
            <a:off x="822958" y="3048266"/>
            <a:ext cx="3749041" cy="1529393"/>
          </a:xfrm>
        </p:spPr>
        <p:txBody>
          <a:bodyPr anchor="t">
            <a:noAutofit/>
          </a:bodyPr>
          <a:lstStyle/>
          <a:p>
            <a:pPr marL="114300" indent="0">
              <a:buNone/>
            </a:pPr>
            <a:r>
              <a:rPr lang="en-US" b="1"/>
              <a:t>WING</a:t>
            </a:r>
            <a:endParaRPr lang="en-US" sz="1800" b="1"/>
          </a:p>
        </p:txBody>
      </p:sp>
      <p:graphicFrame>
        <p:nvGraphicFramePr>
          <p:cNvPr id="13" name="Table 13">
            <a:extLst>
              <a:ext uri="{FF2B5EF4-FFF2-40B4-BE49-F238E27FC236}">
                <a16:creationId xmlns:a16="http://schemas.microsoft.com/office/drawing/2014/main" id="{118DCBC4-8EC8-0C5C-AAA4-CF97302AFB88}"/>
              </a:ext>
            </a:extLst>
          </p:cNvPr>
          <p:cNvGraphicFramePr>
            <a:graphicFrameLocks noGrp="1"/>
          </p:cNvGraphicFramePr>
          <p:nvPr/>
        </p:nvGraphicFramePr>
        <p:xfrm>
          <a:off x="822957" y="3473509"/>
          <a:ext cx="3749042" cy="1084797"/>
        </p:xfrm>
        <a:graphic>
          <a:graphicData uri="http://schemas.openxmlformats.org/drawingml/2006/table">
            <a:tbl>
              <a:tblPr firstRow="1" bandRow="1">
                <a:tableStyleId>{5940675A-B579-460E-94D1-54222C63F5DA}</a:tableStyleId>
              </a:tblPr>
              <a:tblGrid>
                <a:gridCol w="1874521">
                  <a:extLst>
                    <a:ext uri="{9D8B030D-6E8A-4147-A177-3AD203B41FA5}">
                      <a16:colId xmlns:a16="http://schemas.microsoft.com/office/drawing/2014/main" val="580415395"/>
                    </a:ext>
                  </a:extLst>
                </a:gridCol>
                <a:gridCol w="1874521">
                  <a:extLst>
                    <a:ext uri="{9D8B030D-6E8A-4147-A177-3AD203B41FA5}">
                      <a16:colId xmlns:a16="http://schemas.microsoft.com/office/drawing/2014/main" val="1092026022"/>
                    </a:ext>
                  </a:extLst>
                </a:gridCol>
              </a:tblGrid>
              <a:tr h="343117">
                <a:tc>
                  <a:txBody>
                    <a:bodyPr/>
                    <a:lstStyle/>
                    <a:p>
                      <a:r>
                        <a:rPr lang="en-US">
                          <a:solidFill>
                            <a:schemeClr val="tx1"/>
                          </a:solidFill>
                          <a:latin typeface="Calibri" panose="020F0502020204030204" pitchFamily="34" charset="0"/>
                          <a:cs typeface="Calibri" panose="020F0502020204030204" pitchFamily="34" charset="0"/>
                        </a:rPr>
                        <a:t>Aspect Ratio: 37.5</a:t>
                      </a:r>
                    </a:p>
                  </a:txBody>
                  <a:tcPr/>
                </a:tc>
                <a:tc>
                  <a:txBody>
                    <a:bodyPr/>
                    <a:lstStyle/>
                    <a:p>
                      <a:r>
                        <a:rPr lang="en-US">
                          <a:solidFill>
                            <a:schemeClr val="tx1"/>
                          </a:solidFill>
                          <a:latin typeface="Calibri" panose="020F0502020204030204" pitchFamily="34" charset="0"/>
                          <a:cs typeface="Calibri" panose="020F0502020204030204" pitchFamily="34" charset="0"/>
                        </a:rPr>
                        <a:t>W</a:t>
                      </a:r>
                      <a:r>
                        <a:rPr lang="en-US" baseline="-25000">
                          <a:solidFill>
                            <a:schemeClr val="tx1"/>
                          </a:solidFill>
                          <a:latin typeface="Calibri" panose="020F0502020204030204" pitchFamily="34" charset="0"/>
                          <a:cs typeface="Calibri" panose="020F0502020204030204" pitchFamily="34" charset="0"/>
                        </a:rPr>
                        <a:t>to</a:t>
                      </a:r>
                      <a:r>
                        <a:rPr lang="en-US">
                          <a:solidFill>
                            <a:schemeClr val="tx1"/>
                          </a:solidFill>
                          <a:latin typeface="Calibri" panose="020F0502020204030204" pitchFamily="34" charset="0"/>
                          <a:cs typeface="Calibri" panose="020F0502020204030204" pitchFamily="34" charset="0"/>
                        </a:rPr>
                        <a:t>/S: 35.5</a:t>
                      </a:r>
                      <a:r>
                        <a:rPr lang="en-US" baseline="0">
                          <a:solidFill>
                            <a:schemeClr val="tx1"/>
                          </a:solidFill>
                          <a:latin typeface="Calibri" panose="020F0502020204030204" pitchFamily="34" charset="0"/>
                          <a:cs typeface="Calibri" panose="020F0502020204030204" pitchFamily="34" charset="0"/>
                        </a:rPr>
                        <a:t> </a:t>
                      </a:r>
                      <a:r>
                        <a:rPr lang="en-US" sz="1400">
                          <a:latin typeface="Calibri" panose="020F0502020204030204" pitchFamily="34" charset="0"/>
                          <a:cs typeface="Calibri" panose="020F0502020204030204" pitchFamily="34" charset="0"/>
                        </a:rPr>
                        <a:t>lbs/ft</a:t>
                      </a:r>
                      <a:r>
                        <a:rPr lang="en-US" sz="1400" baseline="30000">
                          <a:latin typeface="Calibri" panose="020F0502020204030204" pitchFamily="34" charset="0"/>
                          <a:cs typeface="Calibri" panose="020F0502020204030204" pitchFamily="34" charset="0"/>
                        </a:rPr>
                        <a:t>2</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3855967"/>
                  </a:ext>
                </a:extLst>
              </a:tr>
              <a:tr h="370840">
                <a:tc>
                  <a:txBody>
                    <a:bodyPr/>
                    <a:lstStyle/>
                    <a:p>
                      <a:r>
                        <a:rPr lang="en-US">
                          <a:solidFill>
                            <a:schemeClr val="tx1"/>
                          </a:solidFill>
                          <a:latin typeface="Calibri" panose="020F0502020204030204" pitchFamily="34" charset="0"/>
                          <a:cs typeface="Calibri" panose="020F0502020204030204" pitchFamily="34" charset="0"/>
                        </a:rPr>
                        <a:t>Root Chord: 36 in</a:t>
                      </a:r>
                    </a:p>
                  </a:txBody>
                  <a:tcPr/>
                </a:tc>
                <a:tc>
                  <a:txBody>
                    <a:bodyPr/>
                    <a:lstStyle/>
                    <a:p>
                      <a:r>
                        <a:rPr lang="en-US">
                          <a:solidFill>
                            <a:schemeClr val="tx1"/>
                          </a:solidFill>
                          <a:latin typeface="Calibri" panose="020F0502020204030204" pitchFamily="34" charset="0"/>
                          <a:cs typeface="Calibri" panose="020F0502020204030204" pitchFamily="34" charset="0"/>
                        </a:rPr>
                        <a:t>Tip Chord: 24 in</a:t>
                      </a:r>
                    </a:p>
                  </a:txBody>
                  <a:tcPr/>
                </a:tc>
                <a:extLst>
                  <a:ext uri="{0D108BD9-81ED-4DB2-BD59-A6C34878D82A}">
                    <a16:rowId xmlns:a16="http://schemas.microsoft.com/office/drawing/2014/main" val="420337787"/>
                  </a:ext>
                </a:extLst>
              </a:tr>
              <a:tr h="370840">
                <a:tc>
                  <a:txBody>
                    <a:bodyPr/>
                    <a:lstStyle/>
                    <a:p>
                      <a:r>
                        <a:rPr lang="en-US">
                          <a:solidFill>
                            <a:schemeClr val="tx1"/>
                          </a:solidFill>
                          <a:latin typeface="Calibri" panose="020F0502020204030204" pitchFamily="34" charset="0"/>
                          <a:cs typeface="Calibri" panose="020F0502020204030204" pitchFamily="34" charset="0"/>
                        </a:rPr>
                        <a:t>Wingspan: 94 ft</a:t>
                      </a:r>
                    </a:p>
                  </a:txBody>
                  <a:tcPr/>
                </a:tc>
                <a:tc>
                  <a:txBody>
                    <a:bodyPr/>
                    <a:lstStyle/>
                    <a:p>
                      <a:r>
                        <a:rPr lang="en-US">
                          <a:solidFill>
                            <a:schemeClr val="tx1"/>
                          </a:solidFill>
                          <a:latin typeface="Calibri" panose="020F0502020204030204" pitchFamily="34" charset="0"/>
                          <a:cs typeface="Calibri" panose="020F0502020204030204" pitchFamily="34" charset="0"/>
                        </a:rPr>
                        <a:t>Wing Area: 120 ft</a:t>
                      </a:r>
                      <a:r>
                        <a:rPr lang="en-US" baseline="30000">
                          <a:solidFill>
                            <a:schemeClr val="tx1"/>
                          </a:solidFill>
                          <a:latin typeface="Calibri" panose="020F0502020204030204" pitchFamily="34" charset="0"/>
                          <a:cs typeface="Calibri" panose="020F0502020204030204" pitchFamily="34" charset="0"/>
                        </a:rPr>
                        <a:t>2</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17113733"/>
                  </a:ext>
                </a:extLst>
              </a:tr>
            </a:tbl>
          </a:graphicData>
        </a:graphic>
      </p:graphicFrame>
      <p:sp>
        <p:nvSpPr>
          <p:cNvPr id="14" name="Text Placeholder 2">
            <a:extLst>
              <a:ext uri="{FF2B5EF4-FFF2-40B4-BE49-F238E27FC236}">
                <a16:creationId xmlns:a16="http://schemas.microsoft.com/office/drawing/2014/main" id="{693FD2F1-4679-F587-E82C-82D2EFC3613E}"/>
              </a:ext>
            </a:extLst>
          </p:cNvPr>
          <p:cNvSpPr txBox="1">
            <a:spLocks/>
          </p:cNvSpPr>
          <p:nvPr/>
        </p:nvSpPr>
        <p:spPr>
          <a:xfrm>
            <a:off x="4660303" y="3048266"/>
            <a:ext cx="3749041" cy="1529393"/>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buFont typeface="Calibri"/>
              <a:buNone/>
            </a:pPr>
            <a:r>
              <a:rPr lang="en-US" b="1"/>
              <a:t>FUEL</a:t>
            </a:r>
            <a:endParaRPr lang="en-US" sz="1800" b="1"/>
          </a:p>
        </p:txBody>
      </p:sp>
      <p:graphicFrame>
        <p:nvGraphicFramePr>
          <p:cNvPr id="15" name="Table 13">
            <a:extLst>
              <a:ext uri="{FF2B5EF4-FFF2-40B4-BE49-F238E27FC236}">
                <a16:creationId xmlns:a16="http://schemas.microsoft.com/office/drawing/2014/main" id="{7A0BE5F3-42D5-D6E6-BEE4-67DB738E7BED}"/>
              </a:ext>
            </a:extLst>
          </p:cNvPr>
          <p:cNvGraphicFramePr>
            <a:graphicFrameLocks noGrp="1"/>
          </p:cNvGraphicFramePr>
          <p:nvPr>
            <p:extLst>
              <p:ext uri="{D42A27DB-BD31-4B8C-83A1-F6EECF244321}">
                <p14:modId xmlns:p14="http://schemas.microsoft.com/office/powerpoint/2010/main" val="3235745460"/>
              </p:ext>
            </p:extLst>
          </p:nvPr>
        </p:nvGraphicFramePr>
        <p:xfrm>
          <a:off x="4660302" y="3473509"/>
          <a:ext cx="3749042" cy="1084797"/>
        </p:xfrm>
        <a:graphic>
          <a:graphicData uri="http://schemas.openxmlformats.org/drawingml/2006/table">
            <a:tbl>
              <a:tblPr firstRow="1" bandRow="1">
                <a:tableStyleId>{5940675A-B579-460E-94D1-54222C63F5DA}</a:tableStyleId>
              </a:tblPr>
              <a:tblGrid>
                <a:gridCol w="1594724">
                  <a:extLst>
                    <a:ext uri="{9D8B030D-6E8A-4147-A177-3AD203B41FA5}">
                      <a16:colId xmlns:a16="http://schemas.microsoft.com/office/drawing/2014/main" val="580415395"/>
                    </a:ext>
                  </a:extLst>
                </a:gridCol>
                <a:gridCol w="2154318">
                  <a:extLst>
                    <a:ext uri="{9D8B030D-6E8A-4147-A177-3AD203B41FA5}">
                      <a16:colId xmlns:a16="http://schemas.microsoft.com/office/drawing/2014/main" val="1092026022"/>
                    </a:ext>
                  </a:extLst>
                </a:gridCol>
              </a:tblGrid>
              <a:tr h="343117">
                <a:tc>
                  <a:txBody>
                    <a:bodyPr/>
                    <a:lstStyle/>
                    <a:p>
                      <a:r>
                        <a:rPr lang="en-US">
                          <a:solidFill>
                            <a:schemeClr val="tx1"/>
                          </a:solidFill>
                          <a:latin typeface="Calibri" panose="020F0502020204030204" pitchFamily="34" charset="0"/>
                          <a:cs typeface="Calibri" panose="020F0502020204030204" pitchFamily="34" charset="0"/>
                        </a:rPr>
                        <a:t>Total Fuel Volume</a:t>
                      </a:r>
                    </a:p>
                  </a:txBody>
                  <a:tcPr/>
                </a:tc>
                <a:tc>
                  <a:txBody>
                    <a:bodyPr/>
                    <a:lstStyle/>
                    <a:p>
                      <a:r>
                        <a:rPr lang="en-US">
                          <a:solidFill>
                            <a:schemeClr val="tx1"/>
                          </a:solidFill>
                          <a:latin typeface="Calibri" panose="020F0502020204030204" pitchFamily="34" charset="0"/>
                          <a:cs typeface="Calibri" panose="020F0502020204030204" pitchFamily="34" charset="0"/>
                        </a:rPr>
                        <a:t>8000 lbs, _ gal, _ ft</a:t>
                      </a:r>
                      <a:r>
                        <a:rPr lang="en-US" baseline="30000">
                          <a:solidFill>
                            <a:schemeClr val="tx1"/>
                          </a:solidFill>
                          <a:latin typeface="Calibri" panose="020F0502020204030204" pitchFamily="34" charset="0"/>
                          <a:cs typeface="Calibri" panose="020F0502020204030204" pitchFamily="34" charset="0"/>
                        </a:rPr>
                        <a:t>3</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403855967"/>
                  </a:ext>
                </a:extLst>
              </a:tr>
              <a:tr h="370840">
                <a:tc>
                  <a:txBody>
                    <a:bodyPr/>
                    <a:lstStyle/>
                    <a:p>
                      <a:r>
                        <a:rPr lang="en-US">
                          <a:solidFill>
                            <a:schemeClr val="tx1"/>
                          </a:solidFill>
                          <a:latin typeface="Calibri" panose="020F0502020204030204" pitchFamily="34" charset="0"/>
                          <a:cs typeface="Calibri" panose="020F0502020204030204" pitchFamily="34" charset="0"/>
                        </a:rPr>
                        <a:t>Wing Fuel Volume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tx1"/>
                          </a:solidFill>
                          <a:latin typeface="Calibri" panose="020F0502020204030204" pitchFamily="34" charset="0"/>
                          <a:cs typeface="Calibri" panose="020F0502020204030204" pitchFamily="34" charset="0"/>
                        </a:rPr>
                        <a:t>8000 lbs, _ gal, _ ft</a:t>
                      </a:r>
                      <a:r>
                        <a:rPr lang="en-US" baseline="30000">
                          <a:solidFill>
                            <a:schemeClr val="tx1"/>
                          </a:solidFill>
                          <a:latin typeface="Calibri" panose="020F0502020204030204" pitchFamily="34" charset="0"/>
                          <a:cs typeface="Calibri" panose="020F0502020204030204" pitchFamily="34" charset="0"/>
                        </a:rPr>
                        <a:t>3</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0337787"/>
                  </a:ext>
                </a:extLst>
              </a:tr>
              <a:tr h="370840">
                <a:tc>
                  <a:txBody>
                    <a:bodyPr/>
                    <a:lstStyle/>
                    <a:p>
                      <a:r>
                        <a:rPr lang="en-US">
                          <a:solidFill>
                            <a:schemeClr val="tx1"/>
                          </a:solidFill>
                          <a:latin typeface="Calibri" panose="020F0502020204030204" pitchFamily="34" charset="0"/>
                          <a:cs typeface="Calibri" panose="020F0502020204030204" pitchFamily="34" charset="0"/>
                        </a:rPr>
                        <a:t>Fuselage Volume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tx1"/>
                          </a:solidFill>
                          <a:latin typeface="Calibri" panose="020F0502020204030204" pitchFamily="34" charset="0"/>
                          <a:cs typeface="Calibri" panose="020F0502020204030204" pitchFamily="34" charset="0"/>
                        </a:rPr>
                        <a:t>8000 </a:t>
                      </a:r>
                      <a:r>
                        <a:rPr lang="en-US" err="1">
                          <a:solidFill>
                            <a:schemeClr val="tx1"/>
                          </a:solidFill>
                          <a:latin typeface="Calibri" panose="020F0502020204030204" pitchFamily="34" charset="0"/>
                          <a:cs typeface="Calibri" panose="020F0502020204030204" pitchFamily="34" charset="0"/>
                        </a:rPr>
                        <a:t>lbs</a:t>
                      </a:r>
                      <a:r>
                        <a:rPr lang="en-US">
                          <a:solidFill>
                            <a:schemeClr val="tx1"/>
                          </a:solidFill>
                          <a:latin typeface="Calibri" panose="020F0502020204030204" pitchFamily="34" charset="0"/>
                          <a:cs typeface="Calibri" panose="020F0502020204030204" pitchFamily="34" charset="0"/>
                        </a:rPr>
                        <a:t>, _ gal, _ ft</a:t>
                      </a:r>
                      <a:r>
                        <a:rPr lang="en-US" baseline="30000">
                          <a:solidFill>
                            <a:schemeClr val="tx1"/>
                          </a:solidFill>
                          <a:latin typeface="Calibri" panose="020F0502020204030204" pitchFamily="34" charset="0"/>
                          <a:cs typeface="Calibri" panose="020F0502020204030204" pitchFamily="34" charset="0"/>
                        </a:rPr>
                        <a:t>3</a:t>
                      </a:r>
                      <a:endParaRPr lang="en-US">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17113733"/>
                  </a:ext>
                </a:extLst>
              </a:tr>
            </a:tbl>
          </a:graphicData>
        </a:graphic>
      </p:graphicFrame>
      <p:pic>
        <p:nvPicPr>
          <p:cNvPr id="3" name="Picture 2" descr="A green and white airplane&#10;&#10;Description automatically generated">
            <a:extLst>
              <a:ext uri="{FF2B5EF4-FFF2-40B4-BE49-F238E27FC236}">
                <a16:creationId xmlns:a16="http://schemas.microsoft.com/office/drawing/2014/main" id="{6747F80B-16E9-E58C-E8A9-2F3077F676FF}"/>
              </a:ext>
            </a:extLst>
          </p:cNvPr>
          <p:cNvPicPr>
            <a:picLocks noChangeAspect="1"/>
          </p:cNvPicPr>
          <p:nvPr/>
        </p:nvPicPr>
        <p:blipFill>
          <a:blip r:embed="rId2"/>
          <a:stretch>
            <a:fillRect/>
          </a:stretch>
        </p:blipFill>
        <p:spPr>
          <a:xfrm>
            <a:off x="592413" y="-1544045"/>
            <a:ext cx="8135778" cy="5763356"/>
          </a:xfrm>
          <a:prstGeom prst="rect">
            <a:avLst/>
          </a:prstGeom>
        </p:spPr>
      </p:pic>
    </p:spTree>
    <p:extLst>
      <p:ext uri="{BB962C8B-B14F-4D97-AF65-F5344CB8AC3E}">
        <p14:creationId xmlns:p14="http://schemas.microsoft.com/office/powerpoint/2010/main" val="3636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6ECB-971B-41E7-DA21-120D9ABB1BD2}"/>
              </a:ext>
            </a:extLst>
          </p:cNvPr>
          <p:cNvSpPr>
            <a:spLocks noGrp="1"/>
          </p:cNvSpPr>
          <p:nvPr>
            <p:ph type="title"/>
          </p:nvPr>
        </p:nvSpPr>
        <p:spPr>
          <a:xfrm>
            <a:off x="822960" y="494551"/>
            <a:ext cx="7543800" cy="808502"/>
          </a:xfrm>
        </p:spPr>
        <p:txBody>
          <a:bodyPr/>
          <a:lstStyle/>
          <a:p>
            <a:r>
              <a:rPr lang="en-US"/>
              <a:t>Competing Systems</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Jack </a:t>
            </a:r>
            <a:r>
              <a:rPr lang="en-US" err="1"/>
              <a:t>Sann</a:t>
            </a:r>
            <a:endParaRPr lang="en-US"/>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 Placeholder 2">
            <a:extLst>
              <a:ext uri="{FF2B5EF4-FFF2-40B4-BE49-F238E27FC236}">
                <a16:creationId xmlns:a16="http://schemas.microsoft.com/office/drawing/2014/main" id="{9B3A0329-45FC-C9E3-DD67-E720F2D7FA30}"/>
              </a:ext>
            </a:extLst>
          </p:cNvPr>
          <p:cNvSpPr>
            <a:spLocks noGrp="1"/>
          </p:cNvSpPr>
          <p:nvPr>
            <p:ph type="body" idx="1"/>
          </p:nvPr>
        </p:nvSpPr>
        <p:spPr>
          <a:xfrm>
            <a:off x="83842" y="2914115"/>
            <a:ext cx="4488158" cy="1421523"/>
          </a:xfrm>
          <a:ln>
            <a:noFill/>
          </a:ln>
        </p:spPr>
        <p:txBody>
          <a:bodyPr>
            <a:normAutofit fontScale="92500" lnSpcReduction="10000"/>
          </a:bodyPr>
          <a:lstStyle/>
          <a:p>
            <a:pPr marL="114300" indent="0" algn="ctr">
              <a:buNone/>
            </a:pPr>
            <a:r>
              <a:rPr lang="en-US" sz="1600" b="1"/>
              <a:t>Rutan Voyager (1986)</a:t>
            </a:r>
            <a:endParaRPr lang="en-US" sz="1600"/>
          </a:p>
          <a:p>
            <a:pPr>
              <a:buFont typeface="Arial" panose="020B0604020202020204" pitchFamily="34" charset="0"/>
              <a:buChar char="•"/>
            </a:pPr>
            <a:r>
              <a:rPr lang="en-US" sz="1400" b="1"/>
              <a:t>Record:</a:t>
            </a:r>
            <a:r>
              <a:rPr lang="en-US" sz="1400"/>
              <a:t> Fastest propeller-driven aircraft around the world</a:t>
            </a:r>
          </a:p>
          <a:p>
            <a:pPr>
              <a:buFont typeface="Arial" panose="020B0604020202020204" pitchFamily="34" charset="0"/>
              <a:buChar char="•"/>
            </a:pPr>
            <a:r>
              <a:rPr lang="en-US" sz="1400" b="1"/>
              <a:t>Mission Range:</a:t>
            </a:r>
            <a:r>
              <a:rPr lang="en-US" sz="1400"/>
              <a:t> 24,986 miles</a:t>
            </a:r>
          </a:p>
          <a:p>
            <a:pPr>
              <a:buFont typeface="Arial" panose="020B0604020202020204" pitchFamily="34" charset="0"/>
              <a:buChar char="•"/>
            </a:pPr>
            <a:r>
              <a:rPr lang="en-US" sz="1400" b="1"/>
              <a:t>Engine:</a:t>
            </a:r>
            <a:r>
              <a:rPr lang="en-US" sz="1400"/>
              <a:t> Modified Continental O-200/240</a:t>
            </a:r>
          </a:p>
          <a:p>
            <a:pPr marL="114300" indent="0">
              <a:buNone/>
            </a:pPr>
            <a:endParaRPr lang="en-US" sz="1600"/>
          </a:p>
        </p:txBody>
      </p:sp>
      <p:sp>
        <p:nvSpPr>
          <p:cNvPr id="8" name="Text Placeholder 2">
            <a:extLst>
              <a:ext uri="{FF2B5EF4-FFF2-40B4-BE49-F238E27FC236}">
                <a16:creationId xmlns:a16="http://schemas.microsoft.com/office/drawing/2014/main" id="{6C264E93-E1EA-928D-9E79-99A3784753D0}"/>
              </a:ext>
            </a:extLst>
          </p:cNvPr>
          <p:cNvSpPr txBox="1">
            <a:spLocks/>
          </p:cNvSpPr>
          <p:nvPr/>
        </p:nvSpPr>
        <p:spPr>
          <a:xfrm>
            <a:off x="4892559" y="2922652"/>
            <a:ext cx="4167599" cy="1412986"/>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None/>
            </a:pPr>
            <a:r>
              <a:rPr lang="en-US" sz="1500" b="1"/>
              <a:t>Virgin Atlantic </a:t>
            </a:r>
            <a:r>
              <a:rPr lang="en-US" sz="1500" b="1" err="1"/>
              <a:t>GlobalFlyer</a:t>
            </a:r>
            <a:r>
              <a:rPr lang="en-US" sz="1500" b="1"/>
              <a:t> (2005)</a:t>
            </a:r>
          </a:p>
          <a:p>
            <a:pPr marL="400050" indent="-285750">
              <a:buFont typeface="Arial"/>
              <a:buChar char="•"/>
            </a:pPr>
            <a:r>
              <a:rPr lang="en-US" sz="1300" b="1">
                <a:solidFill>
                  <a:srgbClr val="4D5156"/>
                </a:solidFill>
                <a:cs typeface="Arial"/>
              </a:rPr>
              <a:t>Record:</a:t>
            </a:r>
            <a:r>
              <a:rPr lang="en-US" sz="1300">
                <a:solidFill>
                  <a:srgbClr val="4D5156"/>
                </a:solidFill>
                <a:cs typeface="Arial"/>
              </a:rPr>
              <a:t> Fastest</a:t>
            </a:r>
            <a:r>
              <a:rPr lang="en-US" sz="1300">
                <a:solidFill>
                  <a:srgbClr val="4D5156"/>
                </a:solidFill>
                <a:cs typeface="Arial"/>
                <a:sym typeface="Arial"/>
              </a:rPr>
              <a:t> jet aircraft around the world record</a:t>
            </a:r>
          </a:p>
          <a:p>
            <a:pPr marL="400050" indent="-285750">
              <a:buFont typeface="Arial"/>
              <a:buChar char="•"/>
            </a:pPr>
            <a:r>
              <a:rPr lang="en-US" sz="1300" b="1">
                <a:solidFill>
                  <a:srgbClr val="4D5156"/>
                </a:solidFill>
                <a:cs typeface="Arial"/>
                <a:sym typeface="Arial"/>
              </a:rPr>
              <a:t>Mission Range:</a:t>
            </a:r>
            <a:r>
              <a:rPr lang="en-US" sz="1300">
                <a:solidFill>
                  <a:srgbClr val="4D5156"/>
                </a:solidFill>
                <a:cs typeface="Arial"/>
                <a:sym typeface="Arial"/>
              </a:rPr>
              <a:t> 25,766 miles</a:t>
            </a:r>
            <a:endParaRPr lang="en-US" sz="1300">
              <a:solidFill>
                <a:srgbClr val="4D5156"/>
              </a:solidFill>
              <a:cs typeface="Arial"/>
            </a:endParaRPr>
          </a:p>
          <a:p>
            <a:pPr marL="400050" indent="-285750">
              <a:buFont typeface="Arial"/>
              <a:buChar char="•"/>
            </a:pPr>
            <a:r>
              <a:rPr lang="en-US" sz="1300" b="1">
                <a:solidFill>
                  <a:srgbClr val="4D5156"/>
                </a:solidFill>
              </a:rPr>
              <a:t>Engine:</a:t>
            </a:r>
            <a:r>
              <a:rPr lang="en-US" sz="1300">
                <a:solidFill>
                  <a:srgbClr val="4D5156"/>
                </a:solidFill>
              </a:rPr>
              <a:t> Modified Williams International FJ44 turbofa</a:t>
            </a:r>
            <a:r>
              <a:rPr lang="en-US" sz="1400">
                <a:solidFill>
                  <a:srgbClr val="4D5156"/>
                </a:solidFill>
              </a:rPr>
              <a:t>n</a:t>
            </a:r>
            <a:endParaRPr lang="en-US" sz="1400">
              <a:solidFill>
                <a:srgbClr val="4D5156"/>
              </a:solidFill>
              <a:cs typeface="Arial"/>
              <a:sym typeface="Arial"/>
            </a:endParaRPr>
          </a:p>
          <a:p>
            <a:pPr marL="114300" indent="0">
              <a:buNone/>
            </a:pPr>
            <a:endParaRPr lang="en-US" sz="1600">
              <a:solidFill>
                <a:srgbClr val="4D5156"/>
              </a:solidFill>
              <a:cs typeface="Arial"/>
            </a:endParaRPr>
          </a:p>
        </p:txBody>
      </p:sp>
      <p:cxnSp>
        <p:nvCxnSpPr>
          <p:cNvPr id="7" name="Straight Connector 6">
            <a:extLst>
              <a:ext uri="{FF2B5EF4-FFF2-40B4-BE49-F238E27FC236}">
                <a16:creationId xmlns:a16="http://schemas.microsoft.com/office/drawing/2014/main" id="{0BA9226B-583F-C8FD-0ECF-5B94F47A9619}"/>
              </a:ext>
            </a:extLst>
          </p:cNvPr>
          <p:cNvCxnSpPr>
            <a:cxnSpLocks/>
          </p:cNvCxnSpPr>
          <p:nvPr/>
        </p:nvCxnSpPr>
        <p:spPr>
          <a:xfrm>
            <a:off x="4630997" y="1534546"/>
            <a:ext cx="0" cy="3114403"/>
          </a:xfrm>
          <a:prstGeom prst="line">
            <a:avLst/>
          </a:prstGeom>
        </p:spPr>
        <p:style>
          <a:lnRef idx="1">
            <a:schemeClr val="accent2"/>
          </a:lnRef>
          <a:fillRef idx="0">
            <a:schemeClr val="accent2"/>
          </a:fillRef>
          <a:effectRef idx="0">
            <a:schemeClr val="accent2"/>
          </a:effectRef>
          <a:fontRef idx="minor">
            <a:schemeClr val="tx1"/>
          </a:fontRef>
        </p:style>
      </p:cxnSp>
      <p:pic>
        <p:nvPicPr>
          <p:cNvPr id="9" name="Picture 8" descr="Virgin Atlantic Global Flyer | National Air and Space Museum">
            <a:extLst>
              <a:ext uri="{FF2B5EF4-FFF2-40B4-BE49-F238E27FC236}">
                <a16:creationId xmlns:a16="http://schemas.microsoft.com/office/drawing/2014/main" id="{91384857-34BD-5C21-05FF-7F7183CF508F}"/>
              </a:ext>
            </a:extLst>
          </p:cNvPr>
          <p:cNvPicPr>
            <a:picLocks noChangeAspect="1"/>
          </p:cNvPicPr>
          <p:nvPr/>
        </p:nvPicPr>
        <p:blipFill>
          <a:blip r:embed="rId2"/>
          <a:stretch>
            <a:fillRect/>
          </a:stretch>
        </p:blipFill>
        <p:spPr>
          <a:xfrm>
            <a:off x="5787982" y="1372923"/>
            <a:ext cx="2471139" cy="1644203"/>
          </a:xfrm>
          <a:prstGeom prst="rect">
            <a:avLst/>
          </a:prstGeom>
          <a:ln w="19050">
            <a:solidFill>
              <a:schemeClr val="tx1"/>
            </a:solidFill>
          </a:ln>
        </p:spPr>
      </p:pic>
      <p:pic>
        <p:nvPicPr>
          <p:cNvPr id="10" name="Picture 9" descr="Dick Rutan">
            <a:extLst>
              <a:ext uri="{FF2B5EF4-FFF2-40B4-BE49-F238E27FC236}">
                <a16:creationId xmlns:a16="http://schemas.microsoft.com/office/drawing/2014/main" id="{493DFD4C-68C8-FEE3-BA5B-709107B9B55D}"/>
              </a:ext>
            </a:extLst>
          </p:cNvPr>
          <p:cNvPicPr>
            <a:picLocks noChangeAspect="1"/>
          </p:cNvPicPr>
          <p:nvPr/>
        </p:nvPicPr>
        <p:blipFill>
          <a:blip r:embed="rId3"/>
          <a:stretch>
            <a:fillRect/>
          </a:stretch>
        </p:blipFill>
        <p:spPr>
          <a:xfrm>
            <a:off x="1085298" y="1372923"/>
            <a:ext cx="2637693" cy="1609725"/>
          </a:xfrm>
          <a:prstGeom prst="rect">
            <a:avLst/>
          </a:prstGeom>
          <a:ln w="19050">
            <a:solidFill>
              <a:schemeClr val="tx1"/>
            </a:solidFill>
          </a:ln>
        </p:spPr>
      </p:pic>
      <p:sp>
        <p:nvSpPr>
          <p:cNvPr id="3" name="TextBox 2">
            <a:extLst>
              <a:ext uri="{FF2B5EF4-FFF2-40B4-BE49-F238E27FC236}">
                <a16:creationId xmlns:a16="http://schemas.microsoft.com/office/drawing/2014/main" id="{D54B6273-61E7-2FFA-8B16-CB8A251BC40F}"/>
              </a:ext>
            </a:extLst>
          </p:cNvPr>
          <p:cNvSpPr txBox="1"/>
          <p:nvPr/>
        </p:nvSpPr>
        <p:spPr>
          <a:xfrm>
            <a:off x="-1010" y="4528748"/>
            <a:ext cx="284691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panose="020F0502020204030204" pitchFamily="34" charset="0"/>
                <a:cs typeface="Calibri" panose="020F0502020204030204" pitchFamily="34" charset="0"/>
              </a:rPr>
              <a:t>Source: National Air and Space</a:t>
            </a:r>
          </a:p>
        </p:txBody>
      </p:sp>
    </p:spTree>
    <p:extLst>
      <p:ext uri="{BB962C8B-B14F-4D97-AF65-F5344CB8AC3E}">
        <p14:creationId xmlns:p14="http://schemas.microsoft.com/office/powerpoint/2010/main" val="3825589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2872A7A-BDB3-7CEE-8388-49FB86A0B1F0}"/>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02FCF0F8-83E8-B582-F3A3-6509E15B6B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40</a:t>
            </a:fld>
            <a:endParaRPr lang="en"/>
          </a:p>
        </p:txBody>
      </p:sp>
      <p:sp>
        <p:nvSpPr>
          <p:cNvPr id="7" name="TextBox 6">
            <a:extLst>
              <a:ext uri="{FF2B5EF4-FFF2-40B4-BE49-F238E27FC236}">
                <a16:creationId xmlns:a16="http://schemas.microsoft.com/office/drawing/2014/main" id="{87BE6D0B-9148-8BA4-F357-BDEE565A1A9F}"/>
              </a:ext>
            </a:extLst>
          </p:cNvPr>
          <p:cNvSpPr txBox="1"/>
          <p:nvPr/>
        </p:nvSpPr>
        <p:spPr>
          <a:xfrm>
            <a:off x="172408" y="4393724"/>
            <a:ext cx="8114785" cy="369332"/>
          </a:xfrm>
          <a:prstGeom prst="rect">
            <a:avLst/>
          </a:prstGeom>
          <a:noFill/>
        </p:spPr>
        <p:txBody>
          <a:bodyPr wrap="square" rtlCol="0">
            <a:spAutoFit/>
          </a:bodyPr>
          <a:lstStyle/>
          <a:p>
            <a:r>
              <a:rPr lang="en-US" sz="1800">
                <a:latin typeface="Calibri"/>
                <a:cs typeface="Calibri"/>
              </a:rPr>
              <a:t>Cruise: 110 kts @ 8,000 feet,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e = 0.8</a:t>
            </a:r>
            <a:r>
              <a:rPr lang="en-US" sz="1800">
                <a:latin typeface="Calibri" panose="020F0502020204030204" pitchFamily="34" charset="0"/>
                <a:cs typeface="Calibri" panose="020F0502020204030204" pitchFamily="34" charset="0"/>
              </a:rPr>
              <a:t>,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kumimoji="0" lang="en-US" sz="18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D0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.017</a:t>
            </a:r>
            <a:endParaRPr lang="en-US" sz="1800">
              <a:latin typeface="Calibri"/>
              <a:cs typeface="Calibri"/>
            </a:endParaRPr>
          </a:p>
        </p:txBody>
      </p:sp>
      <p:grpSp>
        <p:nvGrpSpPr>
          <p:cNvPr id="41" name="Group 40">
            <a:extLst>
              <a:ext uri="{FF2B5EF4-FFF2-40B4-BE49-F238E27FC236}">
                <a16:creationId xmlns:a16="http://schemas.microsoft.com/office/drawing/2014/main" id="{E565CB8F-43A1-77FE-0E32-282CCBC04300}"/>
              </a:ext>
            </a:extLst>
          </p:cNvPr>
          <p:cNvGrpSpPr/>
          <p:nvPr/>
        </p:nvGrpSpPr>
        <p:grpSpPr>
          <a:xfrm>
            <a:off x="79515" y="27529"/>
            <a:ext cx="8986276" cy="4216879"/>
            <a:chOff x="79515" y="99089"/>
            <a:chExt cx="8986276" cy="4216879"/>
          </a:xfrm>
        </p:grpSpPr>
        <p:grpSp>
          <p:nvGrpSpPr>
            <p:cNvPr id="14" name="Group 13">
              <a:extLst>
                <a:ext uri="{FF2B5EF4-FFF2-40B4-BE49-F238E27FC236}">
                  <a16:creationId xmlns:a16="http://schemas.microsoft.com/office/drawing/2014/main" id="{5174D5F0-2C0C-4600-4E8A-3DF321FF4363}"/>
                </a:ext>
              </a:extLst>
            </p:cNvPr>
            <p:cNvGrpSpPr/>
            <p:nvPr/>
          </p:nvGrpSpPr>
          <p:grpSpPr>
            <a:xfrm>
              <a:off x="810237" y="251412"/>
              <a:ext cx="7375355" cy="3829813"/>
              <a:chOff x="1097280" y="469127"/>
              <a:chExt cx="7316071" cy="3558057"/>
            </a:xfrm>
          </p:grpSpPr>
          <p:pic>
            <p:nvPicPr>
              <p:cNvPr id="8" name="Picture 7">
                <a:extLst>
                  <a:ext uri="{FF2B5EF4-FFF2-40B4-BE49-F238E27FC236}">
                    <a16:creationId xmlns:a16="http://schemas.microsoft.com/office/drawing/2014/main" id="{35A8252E-7FDB-2C6B-BBC7-8D03B6FB172D}"/>
                  </a:ext>
                </a:extLst>
              </p:cNvPr>
              <p:cNvPicPr>
                <a:picLocks noChangeAspect="1"/>
              </p:cNvPicPr>
              <p:nvPr/>
            </p:nvPicPr>
            <p:blipFill>
              <a:blip r:embed="rId4"/>
              <a:stretch>
                <a:fillRect/>
              </a:stretch>
            </p:blipFill>
            <p:spPr>
              <a:xfrm>
                <a:off x="1105298" y="488853"/>
                <a:ext cx="7304046" cy="3522160"/>
              </a:xfrm>
              <a:prstGeom prst="rect">
                <a:avLst/>
              </a:prstGeom>
              <a:ln w="19050">
                <a:solidFill>
                  <a:schemeClr val="tx1"/>
                </a:solidFill>
              </a:ln>
            </p:spPr>
          </p:pic>
          <p:cxnSp>
            <p:nvCxnSpPr>
              <p:cNvPr id="12" name="Straight Connector 11">
                <a:extLst>
                  <a:ext uri="{FF2B5EF4-FFF2-40B4-BE49-F238E27FC236}">
                    <a16:creationId xmlns:a16="http://schemas.microsoft.com/office/drawing/2014/main" id="{51EEB715-3571-3B2B-E55B-A25494A8C55B}"/>
                  </a:ext>
                </a:extLst>
              </p:cNvPr>
              <p:cNvCxnSpPr/>
              <p:nvPr/>
            </p:nvCxnSpPr>
            <p:spPr>
              <a:xfrm>
                <a:off x="1097280" y="469127"/>
                <a:ext cx="0" cy="354628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FD4F61-0228-68AD-56A4-DBF67A37F28A}"/>
                  </a:ext>
                </a:extLst>
              </p:cNvPr>
              <p:cNvCxnSpPr/>
              <p:nvPr/>
            </p:nvCxnSpPr>
            <p:spPr>
              <a:xfrm>
                <a:off x="8413351" y="480902"/>
                <a:ext cx="0" cy="354628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EBE7485B-9F41-D451-7460-EA08F2D64857}"/>
                </a:ext>
              </a:extLst>
            </p:cNvPr>
            <p:cNvSpPr txBox="1"/>
            <p:nvPr/>
          </p:nvSpPr>
          <p:spPr>
            <a:xfrm rot="16200000">
              <a:off x="-1195798" y="2084499"/>
              <a:ext cx="2933219" cy="382593"/>
            </a:xfrm>
            <a:prstGeom prst="rect">
              <a:avLst/>
            </a:prstGeom>
            <a:noFill/>
          </p:spPr>
          <p:txBody>
            <a:bodyPr wrap="square" lIns="91440" tIns="45720" rIns="91440" bIns="45720" rtlCol="0" anchor="t">
              <a:spAutoFit/>
            </a:bodyPr>
            <a:lstStyle/>
            <a:p>
              <a:pPr algn="ctr"/>
              <a:r>
                <a:rPr lang="en-US" sz="1800" b="1">
                  <a:solidFill>
                    <a:srgbClr val="0070C0"/>
                  </a:solidFill>
                  <a:latin typeface="Calibri"/>
                  <a:cs typeface="Calibri"/>
                </a:rPr>
                <a:t>Aspect Ratio</a:t>
              </a:r>
              <a:endParaRPr lang="en-US" sz="1800" b="1">
                <a:solidFill>
                  <a:srgbClr val="0070C0"/>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CF2456A-284A-17C5-0BB3-C71A20223C35}"/>
                    </a:ext>
                  </a:extLst>
                </p:cNvPr>
                <p:cNvSpPr txBox="1"/>
                <p:nvPr/>
              </p:nvSpPr>
              <p:spPr>
                <a:xfrm rot="5400000">
                  <a:off x="7333147" y="2011665"/>
                  <a:ext cx="2933219" cy="532069"/>
                </a:xfrm>
                <a:prstGeom prst="rect">
                  <a:avLst/>
                </a:prstGeom>
                <a:noFill/>
              </p:spPr>
              <p:txBody>
                <a:bodyPr wrap="square" lIns="91440" tIns="45720" rIns="91440" bIns="45720" rtlCol="0" anchor="t">
                  <a:spAutoFit/>
                </a:bodyPr>
                <a:lstStyle/>
                <a:p>
                  <a:pPr algn="ctr"/>
                  <a:r>
                    <a:rPr lang="en-US" sz="1800" b="1">
                      <a:solidFill>
                        <a:srgbClr val="FF0000"/>
                      </a:solidFill>
                      <a:latin typeface="Calibri"/>
                      <a:cs typeface="Calibri"/>
                    </a:rPr>
                    <a:t>Wing Loading</a:t>
                  </a:r>
                  <a:r>
                    <a:rPr lang="en-US" sz="1800" b="1">
                      <a:solidFill>
                        <a:srgbClr val="FF0000"/>
                      </a:solidFill>
                    </a:rPr>
                    <a:t> (</a:t>
                  </a:r>
                  <a14:m>
                    <m:oMath xmlns:m="http://schemas.openxmlformats.org/officeDocument/2006/math">
                      <m:f>
                        <m:fPr>
                          <m:ctrlPr>
                            <a:rPr lang="en-US" sz="1800" b="1" i="1" smtClean="0">
                              <a:solidFill>
                                <a:srgbClr val="FF0000"/>
                              </a:solidFill>
                              <a:latin typeface="Cambria Math" panose="02040503050406030204" pitchFamily="18" charset="0"/>
                            </a:rPr>
                          </m:ctrlPr>
                        </m:fPr>
                        <m:num>
                          <m:r>
                            <a:rPr lang="en-US" sz="1800" b="1" i="1" smtClean="0">
                              <a:solidFill>
                                <a:srgbClr val="FF0000"/>
                              </a:solidFill>
                              <a:latin typeface="Cambria Math" panose="02040503050406030204" pitchFamily="18" charset="0"/>
                            </a:rPr>
                            <m:t>𝒍𝒃𝒔</m:t>
                          </m:r>
                        </m:num>
                        <m:den>
                          <m:sSup>
                            <m:sSupPr>
                              <m:ctrlPr>
                                <a:rPr lang="en-US" sz="1800" b="1" i="1" smtClean="0">
                                  <a:solidFill>
                                    <a:srgbClr val="FF0000"/>
                                  </a:solidFill>
                                  <a:latin typeface="Cambria Math" panose="02040503050406030204" pitchFamily="18" charset="0"/>
                                </a:rPr>
                              </m:ctrlPr>
                            </m:sSupPr>
                            <m:e>
                              <m:r>
                                <a:rPr lang="en-US" sz="1800" b="1" i="1" smtClean="0">
                                  <a:solidFill>
                                    <a:srgbClr val="FF0000"/>
                                  </a:solidFill>
                                  <a:latin typeface="Cambria Math" panose="02040503050406030204" pitchFamily="18" charset="0"/>
                                </a:rPr>
                                <m:t>𝒇𝒕</m:t>
                              </m:r>
                            </m:e>
                            <m:sup>
                              <m:r>
                                <a:rPr lang="en-US" sz="1800" b="1" i="1" smtClean="0">
                                  <a:solidFill>
                                    <a:srgbClr val="FF0000"/>
                                  </a:solidFill>
                                  <a:latin typeface="Cambria Math" panose="02040503050406030204" pitchFamily="18" charset="0"/>
                                </a:rPr>
                                <m:t>𝟐</m:t>
                              </m:r>
                            </m:sup>
                          </m:sSup>
                        </m:den>
                      </m:f>
                    </m:oMath>
                  </a14:m>
                  <a:r>
                    <a:rPr lang="en-US" sz="1800" b="1">
                      <a:solidFill>
                        <a:srgbClr val="FF0000"/>
                      </a:solidFill>
                    </a:rPr>
                    <a:t>)</a:t>
                  </a:r>
                </a:p>
              </p:txBody>
            </p:sp>
          </mc:Choice>
          <mc:Fallback xmlns="">
            <p:sp>
              <p:nvSpPr>
                <p:cNvPr id="16" name="TextBox 15">
                  <a:extLst>
                    <a:ext uri="{FF2B5EF4-FFF2-40B4-BE49-F238E27FC236}">
                      <a16:creationId xmlns:a16="http://schemas.microsoft.com/office/drawing/2014/main" id="{ECF2456A-284A-17C5-0BB3-C71A20223C35}"/>
                    </a:ext>
                  </a:extLst>
                </p:cNvPr>
                <p:cNvSpPr txBox="1">
                  <a:spLocks noRot="1" noChangeAspect="1" noMove="1" noResize="1" noEditPoints="1" noAdjustHandles="1" noChangeArrowheads="1" noChangeShapeType="1" noTextEdit="1"/>
                </p:cNvSpPr>
                <p:nvPr/>
              </p:nvSpPr>
              <p:spPr>
                <a:xfrm rot="5400000">
                  <a:off x="7333147" y="2011665"/>
                  <a:ext cx="2933219" cy="532069"/>
                </a:xfrm>
                <a:prstGeom prst="rect">
                  <a:avLst/>
                </a:prstGeom>
                <a:blipFill>
                  <a:blip r:embed="rId5"/>
                  <a:stretch>
                    <a:fillRect l="-689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151FFFEF-8710-583D-7908-E7A1B50B77FF}"/>
                </a:ext>
              </a:extLst>
            </p:cNvPr>
            <p:cNvSpPr txBox="1"/>
            <p:nvPr/>
          </p:nvSpPr>
          <p:spPr>
            <a:xfrm>
              <a:off x="349729" y="3351410"/>
              <a:ext cx="484361" cy="338554"/>
            </a:xfrm>
            <a:prstGeom prst="rect">
              <a:avLst/>
            </a:prstGeom>
            <a:noFill/>
          </p:spPr>
          <p:txBody>
            <a:bodyPr wrap="square" rtlCol="0">
              <a:spAutoFit/>
            </a:bodyPr>
            <a:lstStyle/>
            <a:p>
              <a:pPr algn="r"/>
              <a:r>
                <a:rPr lang="en-US" sz="1600">
                  <a:solidFill>
                    <a:srgbClr val="0070C0"/>
                  </a:solidFill>
                  <a:latin typeface="Calibri"/>
                  <a:cs typeface="Calibri"/>
                </a:rPr>
                <a:t>30</a:t>
              </a:r>
            </a:p>
          </p:txBody>
        </p:sp>
        <p:sp>
          <p:nvSpPr>
            <p:cNvPr id="18" name="TextBox 17">
              <a:extLst>
                <a:ext uri="{FF2B5EF4-FFF2-40B4-BE49-F238E27FC236}">
                  <a16:creationId xmlns:a16="http://schemas.microsoft.com/office/drawing/2014/main" id="{E26FE0C9-B727-9FFF-5ABA-8C22EDCABB47}"/>
                </a:ext>
              </a:extLst>
            </p:cNvPr>
            <p:cNvSpPr txBox="1"/>
            <p:nvPr/>
          </p:nvSpPr>
          <p:spPr>
            <a:xfrm>
              <a:off x="349729" y="2803546"/>
              <a:ext cx="484361" cy="338554"/>
            </a:xfrm>
            <a:prstGeom prst="rect">
              <a:avLst/>
            </a:prstGeom>
            <a:noFill/>
          </p:spPr>
          <p:txBody>
            <a:bodyPr wrap="square" rtlCol="0">
              <a:spAutoFit/>
            </a:bodyPr>
            <a:lstStyle/>
            <a:p>
              <a:pPr algn="r"/>
              <a:r>
                <a:rPr lang="en-US" sz="1600">
                  <a:solidFill>
                    <a:srgbClr val="0070C0"/>
                  </a:solidFill>
                  <a:latin typeface="Calibri"/>
                  <a:cs typeface="Calibri"/>
                </a:rPr>
                <a:t>35</a:t>
              </a:r>
            </a:p>
          </p:txBody>
        </p:sp>
        <p:sp>
          <p:nvSpPr>
            <p:cNvPr id="19" name="TextBox 18">
              <a:extLst>
                <a:ext uri="{FF2B5EF4-FFF2-40B4-BE49-F238E27FC236}">
                  <a16:creationId xmlns:a16="http://schemas.microsoft.com/office/drawing/2014/main" id="{402F17D9-D25D-065E-B2B4-1B8FF012DC0A}"/>
                </a:ext>
              </a:extLst>
            </p:cNvPr>
            <p:cNvSpPr txBox="1"/>
            <p:nvPr/>
          </p:nvSpPr>
          <p:spPr>
            <a:xfrm>
              <a:off x="349729" y="2255682"/>
              <a:ext cx="484361" cy="338554"/>
            </a:xfrm>
            <a:prstGeom prst="rect">
              <a:avLst/>
            </a:prstGeom>
            <a:noFill/>
          </p:spPr>
          <p:txBody>
            <a:bodyPr wrap="square" rtlCol="0">
              <a:spAutoFit/>
            </a:bodyPr>
            <a:lstStyle/>
            <a:p>
              <a:pPr algn="r"/>
              <a:r>
                <a:rPr lang="en-US" sz="1600">
                  <a:solidFill>
                    <a:srgbClr val="0070C0"/>
                  </a:solidFill>
                  <a:latin typeface="Calibri"/>
                  <a:cs typeface="Calibri"/>
                </a:rPr>
                <a:t>40</a:t>
              </a:r>
            </a:p>
          </p:txBody>
        </p:sp>
        <p:sp>
          <p:nvSpPr>
            <p:cNvPr id="20" name="TextBox 19">
              <a:extLst>
                <a:ext uri="{FF2B5EF4-FFF2-40B4-BE49-F238E27FC236}">
                  <a16:creationId xmlns:a16="http://schemas.microsoft.com/office/drawing/2014/main" id="{48B14551-61B3-76D8-8F59-A21F6E7D7034}"/>
                </a:ext>
              </a:extLst>
            </p:cNvPr>
            <p:cNvSpPr txBox="1"/>
            <p:nvPr/>
          </p:nvSpPr>
          <p:spPr>
            <a:xfrm>
              <a:off x="349729" y="1723532"/>
              <a:ext cx="484361" cy="338554"/>
            </a:xfrm>
            <a:prstGeom prst="rect">
              <a:avLst/>
            </a:prstGeom>
            <a:noFill/>
          </p:spPr>
          <p:txBody>
            <a:bodyPr wrap="square" rtlCol="0">
              <a:spAutoFit/>
            </a:bodyPr>
            <a:lstStyle/>
            <a:p>
              <a:pPr algn="r"/>
              <a:r>
                <a:rPr lang="en-US" sz="1600">
                  <a:solidFill>
                    <a:srgbClr val="0070C0"/>
                  </a:solidFill>
                  <a:latin typeface="Calibri"/>
                  <a:cs typeface="Calibri"/>
                </a:rPr>
                <a:t>45</a:t>
              </a:r>
            </a:p>
          </p:txBody>
        </p:sp>
        <p:sp>
          <p:nvSpPr>
            <p:cNvPr id="21" name="TextBox 20">
              <a:extLst>
                <a:ext uri="{FF2B5EF4-FFF2-40B4-BE49-F238E27FC236}">
                  <a16:creationId xmlns:a16="http://schemas.microsoft.com/office/drawing/2014/main" id="{14FB5A6B-39CC-B0EC-0647-BAF81AA8DDE1}"/>
                </a:ext>
              </a:extLst>
            </p:cNvPr>
            <p:cNvSpPr txBox="1"/>
            <p:nvPr/>
          </p:nvSpPr>
          <p:spPr>
            <a:xfrm>
              <a:off x="349729" y="1175668"/>
              <a:ext cx="484361" cy="338554"/>
            </a:xfrm>
            <a:prstGeom prst="rect">
              <a:avLst/>
            </a:prstGeom>
            <a:noFill/>
          </p:spPr>
          <p:txBody>
            <a:bodyPr wrap="square" rtlCol="0">
              <a:spAutoFit/>
            </a:bodyPr>
            <a:lstStyle/>
            <a:p>
              <a:pPr algn="r"/>
              <a:r>
                <a:rPr lang="en-US" sz="1600">
                  <a:solidFill>
                    <a:srgbClr val="0070C0"/>
                  </a:solidFill>
                  <a:latin typeface="Calibri"/>
                  <a:cs typeface="Calibri"/>
                </a:rPr>
                <a:t>50</a:t>
              </a:r>
            </a:p>
          </p:txBody>
        </p:sp>
        <p:sp>
          <p:nvSpPr>
            <p:cNvPr id="22" name="TextBox 21">
              <a:extLst>
                <a:ext uri="{FF2B5EF4-FFF2-40B4-BE49-F238E27FC236}">
                  <a16:creationId xmlns:a16="http://schemas.microsoft.com/office/drawing/2014/main" id="{F61088A9-8BF5-FB52-91B9-69AA952EF620}"/>
                </a:ext>
              </a:extLst>
            </p:cNvPr>
            <p:cNvSpPr txBox="1"/>
            <p:nvPr/>
          </p:nvSpPr>
          <p:spPr>
            <a:xfrm>
              <a:off x="349729" y="627804"/>
              <a:ext cx="484361" cy="338554"/>
            </a:xfrm>
            <a:prstGeom prst="rect">
              <a:avLst/>
            </a:prstGeom>
            <a:noFill/>
          </p:spPr>
          <p:txBody>
            <a:bodyPr wrap="square" rtlCol="0">
              <a:spAutoFit/>
            </a:bodyPr>
            <a:lstStyle/>
            <a:p>
              <a:pPr algn="r"/>
              <a:r>
                <a:rPr lang="en-US" sz="1600">
                  <a:solidFill>
                    <a:srgbClr val="0070C0"/>
                  </a:solidFill>
                  <a:latin typeface="Calibri"/>
                  <a:cs typeface="Calibri"/>
                </a:rPr>
                <a:t>55</a:t>
              </a:r>
            </a:p>
          </p:txBody>
        </p:sp>
        <p:sp>
          <p:nvSpPr>
            <p:cNvPr id="28" name="TextBox 27">
              <a:extLst>
                <a:ext uri="{FF2B5EF4-FFF2-40B4-BE49-F238E27FC236}">
                  <a16:creationId xmlns:a16="http://schemas.microsoft.com/office/drawing/2014/main" id="{DB4C0C77-A613-1446-A1D4-B04084A0AAE1}"/>
                </a:ext>
              </a:extLst>
            </p:cNvPr>
            <p:cNvSpPr txBox="1"/>
            <p:nvPr/>
          </p:nvSpPr>
          <p:spPr>
            <a:xfrm>
              <a:off x="8157827" y="99089"/>
              <a:ext cx="484361" cy="338554"/>
            </a:xfrm>
            <a:prstGeom prst="rect">
              <a:avLst/>
            </a:prstGeom>
            <a:noFill/>
          </p:spPr>
          <p:txBody>
            <a:bodyPr wrap="square" rtlCol="0">
              <a:spAutoFit/>
            </a:bodyPr>
            <a:lstStyle/>
            <a:p>
              <a:r>
                <a:rPr lang="en-US" sz="1600">
                  <a:solidFill>
                    <a:srgbClr val="FF0000"/>
                  </a:solidFill>
                  <a:latin typeface="Calibri"/>
                  <a:cs typeface="Calibri"/>
                </a:rPr>
                <a:t>50</a:t>
              </a:r>
            </a:p>
          </p:txBody>
        </p:sp>
        <p:sp>
          <p:nvSpPr>
            <p:cNvPr id="29" name="TextBox 28">
              <a:extLst>
                <a:ext uri="{FF2B5EF4-FFF2-40B4-BE49-F238E27FC236}">
                  <a16:creationId xmlns:a16="http://schemas.microsoft.com/office/drawing/2014/main" id="{5E5DD1D6-239B-C466-4B08-6EB870037494}"/>
                </a:ext>
              </a:extLst>
            </p:cNvPr>
            <p:cNvSpPr txBox="1"/>
            <p:nvPr/>
          </p:nvSpPr>
          <p:spPr>
            <a:xfrm>
              <a:off x="8149876" y="1352896"/>
              <a:ext cx="484361" cy="338554"/>
            </a:xfrm>
            <a:prstGeom prst="rect">
              <a:avLst/>
            </a:prstGeom>
            <a:noFill/>
          </p:spPr>
          <p:txBody>
            <a:bodyPr wrap="square" rtlCol="0">
              <a:spAutoFit/>
            </a:bodyPr>
            <a:lstStyle/>
            <a:p>
              <a:r>
                <a:rPr lang="en-US" sz="1600">
                  <a:solidFill>
                    <a:srgbClr val="FF0000"/>
                  </a:solidFill>
                  <a:latin typeface="Calibri"/>
                  <a:cs typeface="Calibri"/>
                </a:rPr>
                <a:t>45</a:t>
              </a:r>
            </a:p>
          </p:txBody>
        </p:sp>
        <p:sp>
          <p:nvSpPr>
            <p:cNvPr id="30" name="TextBox 29">
              <a:extLst>
                <a:ext uri="{FF2B5EF4-FFF2-40B4-BE49-F238E27FC236}">
                  <a16:creationId xmlns:a16="http://schemas.microsoft.com/office/drawing/2014/main" id="{8E8F2832-F1FD-AEFF-79BE-DE3694A4444A}"/>
                </a:ext>
              </a:extLst>
            </p:cNvPr>
            <p:cNvSpPr txBox="1"/>
            <p:nvPr/>
          </p:nvSpPr>
          <p:spPr>
            <a:xfrm>
              <a:off x="8149875" y="2618367"/>
              <a:ext cx="484361" cy="338554"/>
            </a:xfrm>
            <a:prstGeom prst="rect">
              <a:avLst/>
            </a:prstGeom>
            <a:noFill/>
          </p:spPr>
          <p:txBody>
            <a:bodyPr wrap="square" rtlCol="0">
              <a:spAutoFit/>
            </a:bodyPr>
            <a:lstStyle/>
            <a:p>
              <a:r>
                <a:rPr lang="en-US" sz="1600">
                  <a:solidFill>
                    <a:srgbClr val="FF0000"/>
                  </a:solidFill>
                  <a:latin typeface="Calibri"/>
                  <a:cs typeface="Calibri"/>
                </a:rPr>
                <a:t>40</a:t>
              </a:r>
            </a:p>
          </p:txBody>
        </p:sp>
        <p:sp>
          <p:nvSpPr>
            <p:cNvPr id="31" name="TextBox 30">
              <a:extLst>
                <a:ext uri="{FF2B5EF4-FFF2-40B4-BE49-F238E27FC236}">
                  <a16:creationId xmlns:a16="http://schemas.microsoft.com/office/drawing/2014/main" id="{FEF90801-1DD9-6969-ED89-9E28412F66C0}"/>
                </a:ext>
              </a:extLst>
            </p:cNvPr>
            <p:cNvSpPr txBox="1"/>
            <p:nvPr/>
          </p:nvSpPr>
          <p:spPr>
            <a:xfrm>
              <a:off x="8157826" y="3875846"/>
              <a:ext cx="484361" cy="338554"/>
            </a:xfrm>
            <a:prstGeom prst="rect">
              <a:avLst/>
            </a:prstGeom>
            <a:noFill/>
          </p:spPr>
          <p:txBody>
            <a:bodyPr wrap="square" rtlCol="0">
              <a:spAutoFit/>
            </a:bodyPr>
            <a:lstStyle/>
            <a:p>
              <a:r>
                <a:rPr lang="en-US" sz="1600">
                  <a:solidFill>
                    <a:srgbClr val="FF0000"/>
                  </a:solidFill>
                  <a:latin typeface="Calibri"/>
                  <a:cs typeface="Calibri"/>
                </a:rPr>
                <a:t>35</a:t>
              </a:r>
            </a:p>
          </p:txBody>
        </p:sp>
        <p:sp>
          <p:nvSpPr>
            <p:cNvPr id="32" name="Title 1">
              <a:extLst>
                <a:ext uri="{FF2B5EF4-FFF2-40B4-BE49-F238E27FC236}">
                  <a16:creationId xmlns:a16="http://schemas.microsoft.com/office/drawing/2014/main" id="{290C3697-7B11-C8EE-50E1-7765C0583202}"/>
                </a:ext>
              </a:extLst>
            </p:cNvPr>
            <p:cNvSpPr txBox="1">
              <a:spLocks/>
            </p:cNvSpPr>
            <p:nvPr/>
          </p:nvSpPr>
          <p:spPr>
            <a:xfrm>
              <a:off x="1465336"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21</a:t>
              </a:r>
            </a:p>
          </p:txBody>
        </p:sp>
        <p:sp>
          <p:nvSpPr>
            <p:cNvPr id="33" name="Title 1">
              <a:extLst>
                <a:ext uri="{FF2B5EF4-FFF2-40B4-BE49-F238E27FC236}">
                  <a16:creationId xmlns:a16="http://schemas.microsoft.com/office/drawing/2014/main" id="{C0CCC071-75B3-7C3C-6AA0-8E896483A47E}"/>
                </a:ext>
              </a:extLst>
            </p:cNvPr>
            <p:cNvSpPr txBox="1">
              <a:spLocks/>
            </p:cNvSpPr>
            <p:nvPr/>
          </p:nvSpPr>
          <p:spPr>
            <a:xfrm>
              <a:off x="2393913"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22</a:t>
              </a:r>
            </a:p>
          </p:txBody>
        </p:sp>
        <p:sp>
          <p:nvSpPr>
            <p:cNvPr id="34" name="Title 1">
              <a:extLst>
                <a:ext uri="{FF2B5EF4-FFF2-40B4-BE49-F238E27FC236}">
                  <a16:creationId xmlns:a16="http://schemas.microsoft.com/office/drawing/2014/main" id="{7963036A-F910-5D54-2D37-81BB5EA8C47B}"/>
                </a:ext>
              </a:extLst>
            </p:cNvPr>
            <p:cNvSpPr txBox="1">
              <a:spLocks/>
            </p:cNvSpPr>
            <p:nvPr/>
          </p:nvSpPr>
          <p:spPr>
            <a:xfrm>
              <a:off x="3311857"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23</a:t>
              </a:r>
            </a:p>
          </p:txBody>
        </p:sp>
        <p:sp>
          <p:nvSpPr>
            <p:cNvPr id="35" name="Title 1">
              <a:extLst>
                <a:ext uri="{FF2B5EF4-FFF2-40B4-BE49-F238E27FC236}">
                  <a16:creationId xmlns:a16="http://schemas.microsoft.com/office/drawing/2014/main" id="{98D5153C-79AA-2B80-419A-D0149ACFA787}"/>
                </a:ext>
              </a:extLst>
            </p:cNvPr>
            <p:cNvSpPr txBox="1">
              <a:spLocks/>
            </p:cNvSpPr>
            <p:nvPr/>
          </p:nvSpPr>
          <p:spPr>
            <a:xfrm>
              <a:off x="4229801"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24</a:t>
              </a:r>
            </a:p>
          </p:txBody>
        </p:sp>
        <p:sp>
          <p:nvSpPr>
            <p:cNvPr id="36" name="Title 1">
              <a:extLst>
                <a:ext uri="{FF2B5EF4-FFF2-40B4-BE49-F238E27FC236}">
                  <a16:creationId xmlns:a16="http://schemas.microsoft.com/office/drawing/2014/main" id="{F6C6107F-7CCB-8F52-9C15-179E316A3871}"/>
                </a:ext>
              </a:extLst>
            </p:cNvPr>
            <p:cNvSpPr txBox="1">
              <a:spLocks/>
            </p:cNvSpPr>
            <p:nvPr/>
          </p:nvSpPr>
          <p:spPr>
            <a:xfrm>
              <a:off x="5147745"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25</a:t>
              </a:r>
            </a:p>
          </p:txBody>
        </p:sp>
        <p:sp>
          <p:nvSpPr>
            <p:cNvPr id="37" name="Title 1">
              <a:extLst>
                <a:ext uri="{FF2B5EF4-FFF2-40B4-BE49-F238E27FC236}">
                  <a16:creationId xmlns:a16="http://schemas.microsoft.com/office/drawing/2014/main" id="{100FE51C-B18A-B326-71A9-FD3B2593801B}"/>
                </a:ext>
              </a:extLst>
            </p:cNvPr>
            <p:cNvSpPr txBox="1">
              <a:spLocks/>
            </p:cNvSpPr>
            <p:nvPr/>
          </p:nvSpPr>
          <p:spPr>
            <a:xfrm>
              <a:off x="6070684"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26</a:t>
              </a:r>
            </a:p>
          </p:txBody>
        </p:sp>
        <p:sp>
          <p:nvSpPr>
            <p:cNvPr id="38" name="Title 1">
              <a:extLst>
                <a:ext uri="{FF2B5EF4-FFF2-40B4-BE49-F238E27FC236}">
                  <a16:creationId xmlns:a16="http://schemas.microsoft.com/office/drawing/2014/main" id="{6582F209-34F6-D57E-8BBA-60E65B64DA3B}"/>
                </a:ext>
              </a:extLst>
            </p:cNvPr>
            <p:cNvSpPr txBox="1">
              <a:spLocks/>
            </p:cNvSpPr>
            <p:nvPr/>
          </p:nvSpPr>
          <p:spPr>
            <a:xfrm>
              <a:off x="6993623" y="4041648"/>
              <a:ext cx="523773" cy="27432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27</a:t>
              </a:r>
            </a:p>
          </p:txBody>
        </p:sp>
        <p:cxnSp>
          <p:nvCxnSpPr>
            <p:cNvPr id="40" name="Straight Connector 39">
              <a:extLst>
                <a:ext uri="{FF2B5EF4-FFF2-40B4-BE49-F238E27FC236}">
                  <a16:creationId xmlns:a16="http://schemas.microsoft.com/office/drawing/2014/main" id="{68A1E645-91F1-C952-3D51-B7CE78DC1C62}"/>
                </a:ext>
              </a:extLst>
            </p:cNvPr>
            <p:cNvCxnSpPr>
              <a:cxnSpLocks/>
            </p:cNvCxnSpPr>
            <p:nvPr/>
          </p:nvCxnSpPr>
          <p:spPr>
            <a:xfrm flipH="1" flipV="1">
              <a:off x="3563110" y="272645"/>
              <a:ext cx="1" cy="3769003"/>
            </a:xfrm>
            <a:prstGeom prst="line">
              <a:avLst/>
            </a:prstGeom>
            <a:ln w="25400">
              <a:prstDash val="sysDot"/>
            </a:ln>
          </p:spPr>
          <p:style>
            <a:lnRef idx="1">
              <a:schemeClr val="accent1"/>
            </a:lnRef>
            <a:fillRef idx="0">
              <a:schemeClr val="accent1"/>
            </a:fillRef>
            <a:effectRef idx="0">
              <a:schemeClr val="accent1"/>
            </a:effectRef>
            <a:fontRef idx="minor">
              <a:schemeClr val="tx1"/>
            </a:fontRef>
          </p:style>
        </p:cxnSp>
      </p:grpSp>
      <p:sp>
        <p:nvSpPr>
          <p:cNvPr id="42" name="Title 1">
            <a:extLst>
              <a:ext uri="{FF2B5EF4-FFF2-40B4-BE49-F238E27FC236}">
                <a16:creationId xmlns:a16="http://schemas.microsoft.com/office/drawing/2014/main" id="{02917234-E2F1-154E-F64C-DA7BB6A988F5}"/>
              </a:ext>
            </a:extLst>
          </p:cNvPr>
          <p:cNvSpPr txBox="1">
            <a:spLocks/>
          </p:cNvSpPr>
          <p:nvPr/>
        </p:nvSpPr>
        <p:spPr>
          <a:xfrm>
            <a:off x="3362494" y="4195179"/>
            <a:ext cx="2258386" cy="3987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800" b="1">
                <a:solidFill>
                  <a:schemeClr val="tx1"/>
                </a:solidFill>
              </a:rPr>
              <a:t>L/D</a:t>
            </a:r>
          </a:p>
        </p:txBody>
      </p:sp>
    </p:spTree>
    <p:extLst>
      <p:ext uri="{BB962C8B-B14F-4D97-AF65-F5344CB8AC3E}">
        <p14:creationId xmlns:p14="http://schemas.microsoft.com/office/powerpoint/2010/main" val="4056273387"/>
      </p:ext>
    </p:extLst>
  </p:cSld>
  <p:clrMapOvr>
    <a:masterClrMapping/>
  </p:clrMapOvr>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97B30A4-A16F-9DB5-73A9-4696A722E72A}"/>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1D937417-8370-7588-6D9F-73DA8CA34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
        <p:nvSpPr>
          <p:cNvPr id="17" name="Rectangle: Rounded Corners 16">
            <a:extLst>
              <a:ext uri="{FF2B5EF4-FFF2-40B4-BE49-F238E27FC236}">
                <a16:creationId xmlns:a16="http://schemas.microsoft.com/office/drawing/2014/main" id="{C81B48E0-1963-5A06-B4AC-57FA1F78EF75}"/>
              </a:ext>
            </a:extLst>
          </p:cNvPr>
          <p:cNvSpPr/>
          <p:nvPr/>
        </p:nvSpPr>
        <p:spPr>
          <a:xfrm>
            <a:off x="123093" y="1400174"/>
            <a:ext cx="2888271" cy="192551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rgbClr val="000000"/>
                </a:solidFill>
                <a:cs typeface="Arial"/>
              </a:rPr>
              <a:t>Cruise Lift Coefficient = </a:t>
            </a:r>
            <a:r>
              <a:rPr lang="en-US">
                <a:solidFill>
                  <a:srgbClr val="000000"/>
                </a:solidFill>
                <a:cs typeface="Arial"/>
              </a:rPr>
              <a:t>0.78</a:t>
            </a:r>
          </a:p>
          <a:p>
            <a:endParaRPr lang="en-US">
              <a:solidFill>
                <a:srgbClr val="000000"/>
              </a:solidFill>
              <a:cs typeface="Arial"/>
            </a:endParaRPr>
          </a:p>
          <a:p>
            <a:endParaRPr lang="en-US">
              <a:solidFill>
                <a:srgbClr val="000000"/>
              </a:solidFill>
              <a:cs typeface="Arial"/>
            </a:endParaRPr>
          </a:p>
          <a:p>
            <a:pPr algn="ctr"/>
            <a:r>
              <a:rPr lang="en-US" b="1">
                <a:solidFill>
                  <a:srgbClr val="000000"/>
                </a:solidFill>
                <a:cs typeface="Arial"/>
              </a:rPr>
              <a:t>Cruise Wing Loading = </a:t>
            </a:r>
            <a:r>
              <a:rPr lang="en-US">
                <a:solidFill>
                  <a:srgbClr val="000000"/>
                </a:solidFill>
                <a:cs typeface="Arial"/>
              </a:rPr>
              <a:t>35.58</a:t>
            </a:r>
            <a:endParaRPr lang="en-US"/>
          </a:p>
        </p:txBody>
      </p:sp>
      <p:sp>
        <p:nvSpPr>
          <p:cNvPr id="2" name="TextBox 1">
            <a:extLst>
              <a:ext uri="{FF2B5EF4-FFF2-40B4-BE49-F238E27FC236}">
                <a16:creationId xmlns:a16="http://schemas.microsoft.com/office/drawing/2014/main" id="{2CB2562D-691A-783B-5186-AC184697DC0B}"/>
              </a:ext>
            </a:extLst>
          </p:cNvPr>
          <p:cNvSpPr txBox="1"/>
          <p:nvPr/>
        </p:nvSpPr>
        <p:spPr>
          <a:xfrm>
            <a:off x="55485" y="4424964"/>
            <a:ext cx="46191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Assumptions: L/</a:t>
            </a:r>
            <a:r>
              <a:rPr lang="en-US" b="1" err="1"/>
              <a:t>Dmax</a:t>
            </a:r>
            <a:r>
              <a:rPr lang="en-US" b="1"/>
              <a:t> = 23, e = 0.8, Cd0 = 0.017</a:t>
            </a:r>
          </a:p>
        </p:txBody>
      </p:sp>
    </p:spTree>
    <p:extLst>
      <p:ext uri="{BB962C8B-B14F-4D97-AF65-F5344CB8AC3E}">
        <p14:creationId xmlns:p14="http://schemas.microsoft.com/office/powerpoint/2010/main" val="36410164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6ECB-971B-41E7-DA21-120D9ABB1BD2}"/>
              </a:ext>
            </a:extLst>
          </p:cNvPr>
          <p:cNvSpPr>
            <a:spLocks noGrp="1"/>
          </p:cNvSpPr>
          <p:nvPr>
            <p:ph type="title"/>
          </p:nvPr>
        </p:nvSpPr>
        <p:spPr/>
        <p:txBody>
          <a:bodyPr/>
          <a:lstStyle/>
          <a:p>
            <a:r>
              <a:rPr lang="en-US"/>
              <a:t>Powerplant Considerations</a:t>
            </a:r>
          </a:p>
        </p:txBody>
      </p:sp>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Jack Sann</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
        <p:nvSpPr>
          <p:cNvPr id="6" name="Text Placeholder 2">
            <a:extLst>
              <a:ext uri="{FF2B5EF4-FFF2-40B4-BE49-F238E27FC236}">
                <a16:creationId xmlns:a16="http://schemas.microsoft.com/office/drawing/2014/main" id="{9B3A0329-45FC-C9E3-DD67-E720F2D7FA30}"/>
              </a:ext>
            </a:extLst>
          </p:cNvPr>
          <p:cNvSpPr>
            <a:spLocks noGrp="1"/>
          </p:cNvSpPr>
          <p:nvPr>
            <p:ph type="body" idx="1"/>
          </p:nvPr>
        </p:nvSpPr>
        <p:spPr>
          <a:xfrm>
            <a:off x="423179" y="1309169"/>
            <a:ext cx="3880965" cy="3026120"/>
          </a:xfrm>
          <a:ln>
            <a:noFill/>
          </a:ln>
        </p:spPr>
        <p:txBody>
          <a:bodyPr>
            <a:normAutofit fontScale="85000" lnSpcReduction="20000"/>
          </a:bodyPr>
          <a:lstStyle/>
          <a:p>
            <a:pPr marL="114300" indent="0" algn="ctr">
              <a:buNone/>
            </a:pPr>
            <a:endParaRPr lang="en-US" sz="1800" b="1"/>
          </a:p>
          <a:p>
            <a:pPr marL="114300" indent="0" algn="ctr">
              <a:buNone/>
            </a:pPr>
            <a:endParaRPr lang="en-US" sz="1800" b="1"/>
          </a:p>
          <a:p>
            <a:pPr marL="114300" indent="0" algn="ctr">
              <a:buNone/>
            </a:pPr>
            <a:endParaRPr lang="en-US" sz="1800" b="1"/>
          </a:p>
          <a:p>
            <a:pPr marL="114300" indent="0" algn="ctr">
              <a:buNone/>
            </a:pPr>
            <a:endParaRPr lang="en-US" sz="1800" b="1"/>
          </a:p>
          <a:p>
            <a:pPr marL="114300" indent="0" algn="ctr">
              <a:buNone/>
            </a:pPr>
            <a:r>
              <a:rPr lang="en-US" sz="1800" b="1"/>
              <a:t>DEL-120</a:t>
            </a:r>
            <a:endParaRPr lang="en-US"/>
          </a:p>
          <a:p>
            <a:pPr>
              <a:buFont typeface="Arial" panose="020B0604020202020204" pitchFamily="34" charset="0"/>
              <a:buChar char="•"/>
            </a:pPr>
            <a:r>
              <a:rPr lang="en-US" sz="1600"/>
              <a:t>Dry Weight: 360 </a:t>
            </a:r>
            <a:r>
              <a:rPr lang="en-US" sz="1600" err="1"/>
              <a:t>lbs</a:t>
            </a:r>
            <a:endParaRPr lang="en-US" sz="1600"/>
          </a:p>
          <a:p>
            <a:pPr>
              <a:buFont typeface="Arial" panose="020B0604020202020204" pitchFamily="34" charset="0"/>
              <a:buChar char="•"/>
            </a:pPr>
            <a:r>
              <a:rPr lang="en-US" sz="1600"/>
              <a:t>Rated Horsepower: 205 Hp</a:t>
            </a:r>
          </a:p>
          <a:p>
            <a:pPr>
              <a:buFont typeface="Arial" panose="020B0604020202020204" pitchFamily="34" charset="0"/>
              <a:buChar char="•"/>
            </a:pPr>
            <a:r>
              <a:rPr lang="en-US" sz="1600"/>
              <a:t>Cruise Horsepower (75% power): 180 Hp</a:t>
            </a:r>
          </a:p>
          <a:p>
            <a:pPr>
              <a:buFont typeface="Arial" panose="020B0604020202020204" pitchFamily="34" charset="0"/>
              <a:buChar char="•"/>
            </a:pPr>
            <a:r>
              <a:rPr lang="en-US" sz="1600"/>
              <a:t>PSFC: 0.345</a:t>
            </a:r>
            <a:endParaRPr lang="en-US"/>
          </a:p>
        </p:txBody>
      </p:sp>
      <p:cxnSp>
        <p:nvCxnSpPr>
          <p:cNvPr id="7" name="Straight Connector 6">
            <a:extLst>
              <a:ext uri="{FF2B5EF4-FFF2-40B4-BE49-F238E27FC236}">
                <a16:creationId xmlns:a16="http://schemas.microsoft.com/office/drawing/2014/main" id="{0BA9226B-583F-C8FD-0ECF-5B94F47A9619}"/>
              </a:ext>
            </a:extLst>
          </p:cNvPr>
          <p:cNvCxnSpPr>
            <a:cxnSpLocks/>
          </p:cNvCxnSpPr>
          <p:nvPr/>
        </p:nvCxnSpPr>
        <p:spPr>
          <a:xfrm>
            <a:off x="4484914" y="1480457"/>
            <a:ext cx="0" cy="2514600"/>
          </a:xfrm>
          <a:prstGeom prst="line">
            <a:avLst/>
          </a:prstGeom>
        </p:spPr>
        <p:style>
          <a:lnRef idx="1">
            <a:schemeClr val="accent2"/>
          </a:lnRef>
          <a:fillRef idx="0">
            <a:schemeClr val="accent2"/>
          </a:fillRef>
          <a:effectRef idx="0">
            <a:schemeClr val="accent2"/>
          </a:effectRef>
          <a:fontRef idx="minor">
            <a:schemeClr val="tx1"/>
          </a:fontRef>
        </p:style>
      </p:cxnSp>
      <p:sp>
        <p:nvSpPr>
          <p:cNvPr id="3" name="Text Placeholder 2">
            <a:extLst>
              <a:ext uri="{FF2B5EF4-FFF2-40B4-BE49-F238E27FC236}">
                <a16:creationId xmlns:a16="http://schemas.microsoft.com/office/drawing/2014/main" id="{6A378356-7228-B48D-E189-745D04737B13}"/>
              </a:ext>
            </a:extLst>
          </p:cNvPr>
          <p:cNvSpPr txBox="1">
            <a:spLocks/>
          </p:cNvSpPr>
          <p:nvPr/>
        </p:nvSpPr>
        <p:spPr>
          <a:xfrm>
            <a:off x="4907274" y="1303053"/>
            <a:ext cx="3880964" cy="3026120"/>
          </a:xfrm>
          <a:prstGeom prst="rect">
            <a:avLst/>
          </a:prstGeom>
          <a:noFill/>
          <a:ln>
            <a:noFill/>
          </a:ln>
        </p:spPr>
        <p:txBody>
          <a:bodyPr spcFirstLastPara="1" wrap="square" lIns="0" tIns="45700" rIns="0" bIns="45700"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None/>
            </a:pPr>
            <a:endParaRPr lang="en-US" sz="1800" b="1"/>
          </a:p>
          <a:p>
            <a:pPr marL="114300" indent="0" algn="ctr">
              <a:buNone/>
            </a:pPr>
            <a:endParaRPr lang="en-US" sz="1800" b="1"/>
          </a:p>
          <a:p>
            <a:pPr marL="114300" indent="0" algn="ctr">
              <a:buNone/>
            </a:pPr>
            <a:endParaRPr lang="en-US" sz="1800" b="1"/>
          </a:p>
          <a:p>
            <a:pPr marL="114300" indent="0" algn="ctr">
              <a:buNone/>
            </a:pPr>
            <a:endParaRPr lang="en-US" sz="1800" b="1"/>
          </a:p>
          <a:p>
            <a:pPr marL="114300" indent="0" algn="ctr">
              <a:buFont typeface="Calibri"/>
              <a:buNone/>
            </a:pPr>
            <a:r>
              <a:rPr lang="en-US" sz="1800" b="1"/>
              <a:t>CD-155</a:t>
            </a:r>
            <a:endParaRPr lang="en-US"/>
          </a:p>
          <a:p>
            <a:pPr>
              <a:buFont typeface="Arial" panose="020B0604020202020204" pitchFamily="34" charset="0"/>
              <a:buChar char="•"/>
            </a:pPr>
            <a:r>
              <a:rPr lang="en-US" sz="1600"/>
              <a:t>Dry Weight: 295.4 </a:t>
            </a:r>
            <a:r>
              <a:rPr lang="en-US" sz="1600" err="1"/>
              <a:t>lbs</a:t>
            </a:r>
            <a:endParaRPr lang="en-US" sz="1600"/>
          </a:p>
          <a:p>
            <a:pPr>
              <a:buFont typeface="Arial" panose="020B0604020202020204" pitchFamily="34" charset="0"/>
              <a:buChar char="•"/>
            </a:pPr>
            <a:r>
              <a:rPr lang="en-US" sz="1600"/>
              <a:t>Rated Horsepower: 155 Hp</a:t>
            </a:r>
          </a:p>
          <a:p>
            <a:pPr>
              <a:buFont typeface="Arial" panose="020B0604020202020204" pitchFamily="34" charset="0"/>
              <a:buChar char="•"/>
            </a:pPr>
            <a:r>
              <a:rPr lang="en-US" sz="1600"/>
              <a:t>Performance Cruise (75% rated): 132 Hp </a:t>
            </a:r>
          </a:p>
          <a:p>
            <a:pPr>
              <a:buFont typeface="Arial" panose="020B0604020202020204" pitchFamily="34" charset="0"/>
              <a:buChar char="•"/>
            </a:pPr>
            <a:r>
              <a:rPr lang="en-US" sz="1600"/>
              <a:t>PSFC: 0.35</a:t>
            </a:r>
            <a:endParaRPr lang="en-US"/>
          </a:p>
        </p:txBody>
      </p:sp>
      <p:pic>
        <p:nvPicPr>
          <p:cNvPr id="8" name="Picture 7" descr="A close up of a machine&#10;&#10;Description automatically generated">
            <a:extLst>
              <a:ext uri="{FF2B5EF4-FFF2-40B4-BE49-F238E27FC236}">
                <a16:creationId xmlns:a16="http://schemas.microsoft.com/office/drawing/2014/main" id="{EF62D774-10F9-B38A-B409-A1E90ADDF34A}"/>
              </a:ext>
            </a:extLst>
          </p:cNvPr>
          <p:cNvPicPr>
            <a:picLocks noChangeAspect="1"/>
          </p:cNvPicPr>
          <p:nvPr/>
        </p:nvPicPr>
        <p:blipFill>
          <a:blip r:embed="rId3"/>
          <a:stretch>
            <a:fillRect/>
          </a:stretch>
        </p:blipFill>
        <p:spPr>
          <a:xfrm>
            <a:off x="5948172" y="1339614"/>
            <a:ext cx="1799167" cy="1346980"/>
          </a:xfrm>
          <a:prstGeom prst="rect">
            <a:avLst/>
          </a:prstGeom>
          <a:ln w="19050">
            <a:solidFill>
              <a:schemeClr val="tx1"/>
            </a:solidFill>
          </a:ln>
        </p:spPr>
      </p:pic>
      <p:pic>
        <p:nvPicPr>
          <p:cNvPr id="9" name="Picture 8" descr="A close-up of a car engine&#10;&#10;Description automatically generated">
            <a:extLst>
              <a:ext uri="{FF2B5EF4-FFF2-40B4-BE49-F238E27FC236}">
                <a16:creationId xmlns:a16="http://schemas.microsoft.com/office/drawing/2014/main" id="{F61F153E-1BF1-892F-3B36-26CE7A1CBF72}"/>
              </a:ext>
            </a:extLst>
          </p:cNvPr>
          <p:cNvPicPr>
            <a:picLocks noChangeAspect="1"/>
          </p:cNvPicPr>
          <p:nvPr/>
        </p:nvPicPr>
        <p:blipFill>
          <a:blip r:embed="rId4"/>
          <a:stretch>
            <a:fillRect/>
          </a:stretch>
        </p:blipFill>
        <p:spPr>
          <a:xfrm>
            <a:off x="1823421" y="1366528"/>
            <a:ext cx="1261533" cy="1293151"/>
          </a:xfrm>
          <a:prstGeom prst="rect">
            <a:avLst/>
          </a:prstGeom>
          <a:ln w="19050">
            <a:solidFill>
              <a:schemeClr val="tx1"/>
            </a:solidFill>
          </a:ln>
        </p:spPr>
      </p:pic>
      <p:sp>
        <p:nvSpPr>
          <p:cNvPr id="10" name="TextBox 9">
            <a:extLst>
              <a:ext uri="{FF2B5EF4-FFF2-40B4-BE49-F238E27FC236}">
                <a16:creationId xmlns:a16="http://schemas.microsoft.com/office/drawing/2014/main" id="{14A1BE7A-64EC-8FE2-3092-3D8DC3B8C1E6}"/>
              </a:ext>
            </a:extLst>
          </p:cNvPr>
          <p:cNvSpPr txBox="1"/>
          <p:nvPr/>
        </p:nvSpPr>
        <p:spPr>
          <a:xfrm>
            <a:off x="-52917" y="4540250"/>
            <a:ext cx="27305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alibri" panose="020F0502020204030204" pitchFamily="34" charset="0"/>
                <a:cs typeface="Calibri" panose="020F0502020204030204" pitchFamily="34" charset="0"/>
              </a:rPr>
              <a:t>Source: Continental, Lycoming</a:t>
            </a:r>
          </a:p>
        </p:txBody>
      </p:sp>
    </p:spTree>
    <p:extLst>
      <p:ext uri="{BB962C8B-B14F-4D97-AF65-F5344CB8AC3E}">
        <p14:creationId xmlns:p14="http://schemas.microsoft.com/office/powerpoint/2010/main" val="1443379053"/>
      </p:ext>
    </p:extLst>
  </p:cSld>
  <p:clrMapOvr>
    <a:masterClrMapping/>
  </p:clrMapOvr>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997F8D-CD56-5300-CEC0-EE0256CF6820}"/>
              </a:ext>
            </a:extLst>
          </p:cNvPr>
          <p:cNvSpPr>
            <a:spLocks noGrp="1"/>
          </p:cNvSpPr>
          <p:nvPr>
            <p:ph type="ftr" idx="11"/>
          </p:nvPr>
        </p:nvSpPr>
        <p:spPr/>
        <p:txBody>
          <a:bodyPr/>
          <a:lstStyle/>
          <a:p>
            <a:r>
              <a:rPr lang="en-US"/>
              <a:t>Jack Sann</a:t>
            </a:r>
          </a:p>
        </p:txBody>
      </p:sp>
      <p:sp>
        <p:nvSpPr>
          <p:cNvPr id="5" name="Slide Number Placeholder 4">
            <a:extLst>
              <a:ext uri="{FF2B5EF4-FFF2-40B4-BE49-F238E27FC236}">
                <a16:creationId xmlns:a16="http://schemas.microsoft.com/office/drawing/2014/main" id="{33425FA6-35B5-DCAC-73DB-EA6325C12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
        <p:nvSpPr>
          <p:cNvPr id="3" name="Oval 2">
            <a:extLst>
              <a:ext uri="{FF2B5EF4-FFF2-40B4-BE49-F238E27FC236}">
                <a16:creationId xmlns:a16="http://schemas.microsoft.com/office/drawing/2014/main" id="{23E27449-AEC7-F7B9-BBED-A864C6371D53}"/>
              </a:ext>
            </a:extLst>
          </p:cNvPr>
          <p:cNvSpPr/>
          <p:nvPr/>
        </p:nvSpPr>
        <p:spPr>
          <a:xfrm>
            <a:off x="3508486" y="239218"/>
            <a:ext cx="2016058" cy="682438"/>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2000" b="1">
                <a:latin typeface="Calibri"/>
                <a:cs typeface="Calibri"/>
              </a:rPr>
              <a:t>Business</a:t>
            </a:r>
            <a:endParaRPr lang="en-US" sz="2000" b="1">
              <a:latin typeface="Calibri" panose="020F0502020204030204" pitchFamily="34" charset="0"/>
              <a:cs typeface="Calibri" panose="020F0502020204030204" pitchFamily="34" charset="0"/>
            </a:endParaRPr>
          </a:p>
        </p:txBody>
      </p:sp>
      <p:sp>
        <p:nvSpPr>
          <p:cNvPr id="7" name="Text Placeholder 2">
            <a:extLst>
              <a:ext uri="{FF2B5EF4-FFF2-40B4-BE49-F238E27FC236}">
                <a16:creationId xmlns:a16="http://schemas.microsoft.com/office/drawing/2014/main" id="{95E4CABC-957E-FC98-4A2C-5134095940E9}"/>
              </a:ext>
            </a:extLst>
          </p:cNvPr>
          <p:cNvSpPr>
            <a:spLocks noGrp="1"/>
          </p:cNvSpPr>
          <p:nvPr>
            <p:ph type="body" idx="1"/>
          </p:nvPr>
        </p:nvSpPr>
        <p:spPr>
          <a:xfrm>
            <a:off x="4907273" y="731156"/>
            <a:ext cx="3880965" cy="3026120"/>
          </a:xfrm>
          <a:ln>
            <a:noFill/>
          </a:ln>
        </p:spPr>
        <p:txBody>
          <a:bodyPr>
            <a:normAutofit/>
          </a:bodyPr>
          <a:lstStyle/>
          <a:p>
            <a:pPr marL="114300" indent="0" algn="ctr">
              <a:buNone/>
            </a:pPr>
            <a:endParaRPr lang="en-US" sz="1600" b="1"/>
          </a:p>
          <a:p>
            <a:pPr marL="114300" indent="0" algn="ctr">
              <a:buNone/>
            </a:pPr>
            <a:r>
              <a:rPr lang="en-US" sz="1600" b="1"/>
              <a:t>Proposed Financers</a:t>
            </a:r>
            <a:endParaRPr lang="en-US" sz="1800"/>
          </a:p>
          <a:p>
            <a:pPr>
              <a:buFont typeface="Arial" panose="020B0604020202020204" pitchFamily="34" charset="0"/>
              <a:buChar char="•"/>
            </a:pPr>
            <a:r>
              <a:rPr lang="en-US" sz="1800"/>
              <a:t>Corporate and Industry Sponsors</a:t>
            </a:r>
          </a:p>
          <a:p>
            <a:pPr>
              <a:buFont typeface="Arial" panose="020B0604020202020204" pitchFamily="34" charset="0"/>
              <a:buChar char="•"/>
            </a:pPr>
            <a:r>
              <a:rPr lang="en-US" sz="1800"/>
              <a:t>Government and Research Sponsors</a:t>
            </a:r>
          </a:p>
          <a:p>
            <a:pPr>
              <a:buFont typeface="Arial" panose="020B0604020202020204" pitchFamily="34" charset="0"/>
              <a:buChar char="•"/>
            </a:pPr>
            <a:r>
              <a:rPr lang="en-US" sz="1800"/>
              <a:t>Philanthropic and Sustainability Organizations</a:t>
            </a:r>
          </a:p>
          <a:p>
            <a:pPr>
              <a:buFont typeface="Arial" panose="020B0604020202020204" pitchFamily="34" charset="0"/>
              <a:buChar char="•"/>
            </a:pPr>
            <a:r>
              <a:rPr lang="en-US" sz="1800"/>
              <a:t>Venture Capital &amp; Private Equity</a:t>
            </a:r>
          </a:p>
          <a:p>
            <a:pPr>
              <a:buFont typeface="Arial" panose="020B0604020202020204" pitchFamily="34" charset="0"/>
              <a:buChar char="•"/>
            </a:pPr>
            <a:endParaRPr lang="en-US" sz="1800"/>
          </a:p>
        </p:txBody>
      </p:sp>
      <p:sp>
        <p:nvSpPr>
          <p:cNvPr id="10" name="Text Placeholder 2">
            <a:extLst>
              <a:ext uri="{FF2B5EF4-FFF2-40B4-BE49-F238E27FC236}">
                <a16:creationId xmlns:a16="http://schemas.microsoft.com/office/drawing/2014/main" id="{BEB1A8ED-4C37-E048-A959-64413EDB1D13}"/>
              </a:ext>
            </a:extLst>
          </p:cNvPr>
          <p:cNvSpPr txBox="1">
            <a:spLocks/>
          </p:cNvSpPr>
          <p:nvPr/>
        </p:nvSpPr>
        <p:spPr>
          <a:xfrm>
            <a:off x="534057" y="731156"/>
            <a:ext cx="3880964" cy="3026120"/>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None/>
            </a:pPr>
            <a:endParaRPr lang="en-US" sz="1600" b="1"/>
          </a:p>
          <a:p>
            <a:pPr marL="114300" indent="0" algn="ctr">
              <a:buFont typeface="Calibri"/>
              <a:buNone/>
            </a:pPr>
            <a:r>
              <a:rPr lang="en-US" sz="1600" b="1"/>
              <a:t>Major Expenses</a:t>
            </a:r>
            <a:endParaRPr lang="en-US"/>
          </a:p>
          <a:p>
            <a:pPr>
              <a:buFont typeface="Arial" panose="020B0604020202020204" pitchFamily="34" charset="0"/>
              <a:buChar char="•"/>
            </a:pPr>
            <a:r>
              <a:rPr lang="en-US" sz="1800"/>
              <a:t>Materials</a:t>
            </a:r>
          </a:p>
          <a:p>
            <a:pPr>
              <a:buFont typeface="Arial" panose="020B0604020202020204" pitchFamily="34" charset="0"/>
              <a:buChar char="•"/>
            </a:pPr>
            <a:r>
              <a:rPr lang="en-US" sz="1800"/>
              <a:t>Labor</a:t>
            </a:r>
          </a:p>
          <a:p>
            <a:pPr>
              <a:buFont typeface="Arial" panose="020B0604020202020204" pitchFamily="34" charset="0"/>
              <a:buChar char="•"/>
            </a:pPr>
            <a:r>
              <a:rPr lang="en-US" sz="1800"/>
              <a:t>Manufacturing</a:t>
            </a:r>
          </a:p>
          <a:p>
            <a:pPr>
              <a:buFont typeface="Arial" panose="020B0604020202020204" pitchFamily="34" charset="0"/>
              <a:buChar char="•"/>
            </a:pPr>
            <a:r>
              <a:rPr lang="en-US" sz="1800"/>
              <a:t>Test</a:t>
            </a:r>
          </a:p>
          <a:p>
            <a:pPr>
              <a:buFont typeface="Arial" panose="020B0604020202020204" pitchFamily="34" charset="0"/>
              <a:buChar char="•"/>
            </a:pPr>
            <a:r>
              <a:rPr lang="en-US" sz="1800"/>
              <a:t>Execution</a:t>
            </a:r>
          </a:p>
          <a:p>
            <a:pPr marL="114300" indent="0" algn="ctr">
              <a:buFont typeface="Calibri"/>
              <a:buNone/>
            </a:pPr>
            <a:endParaRPr lang="en-US" sz="1800"/>
          </a:p>
        </p:txBody>
      </p:sp>
      <p:cxnSp>
        <p:nvCxnSpPr>
          <p:cNvPr id="11" name="Straight Connector 10">
            <a:extLst>
              <a:ext uri="{FF2B5EF4-FFF2-40B4-BE49-F238E27FC236}">
                <a16:creationId xmlns:a16="http://schemas.microsoft.com/office/drawing/2014/main" id="{5A90A8EC-3221-6315-273C-29F680E15D2B}"/>
              </a:ext>
            </a:extLst>
          </p:cNvPr>
          <p:cNvCxnSpPr>
            <a:cxnSpLocks/>
          </p:cNvCxnSpPr>
          <p:nvPr/>
        </p:nvCxnSpPr>
        <p:spPr>
          <a:xfrm>
            <a:off x="4518205" y="1155645"/>
            <a:ext cx="0" cy="2177143"/>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08429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Jack </a:t>
            </a:r>
            <a:r>
              <a:rPr lang="en-US" err="1"/>
              <a:t>Sann</a:t>
            </a:r>
            <a:endParaRPr lang="en-US"/>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
        <p:nvSpPr>
          <p:cNvPr id="6" name="Text Placeholder 2">
            <a:extLst>
              <a:ext uri="{FF2B5EF4-FFF2-40B4-BE49-F238E27FC236}">
                <a16:creationId xmlns:a16="http://schemas.microsoft.com/office/drawing/2014/main" id="{9B3A0329-45FC-C9E3-DD67-E720F2D7FA30}"/>
              </a:ext>
            </a:extLst>
          </p:cNvPr>
          <p:cNvSpPr>
            <a:spLocks noGrp="1"/>
          </p:cNvSpPr>
          <p:nvPr>
            <p:ph type="body" idx="1"/>
          </p:nvPr>
        </p:nvSpPr>
        <p:spPr>
          <a:xfrm>
            <a:off x="1149" y="837097"/>
            <a:ext cx="4488158" cy="3810525"/>
          </a:xfrm>
          <a:ln>
            <a:noFill/>
          </a:ln>
        </p:spPr>
        <p:txBody>
          <a:bodyPr>
            <a:normAutofit fontScale="92500" lnSpcReduction="10000"/>
          </a:bodyPr>
          <a:lstStyle/>
          <a:p>
            <a:pPr marL="114300" indent="0" algn="ctr">
              <a:buNone/>
            </a:pPr>
            <a:r>
              <a:rPr lang="en-US" sz="1400" b="1"/>
              <a:t>Proposed Financers</a:t>
            </a:r>
            <a:endParaRPr lang="en-US" sz="1600"/>
          </a:p>
          <a:p>
            <a:pPr>
              <a:buFont typeface="Arial" panose="020B0604020202020204" pitchFamily="34" charset="0"/>
              <a:buChar char="•"/>
            </a:pPr>
            <a:r>
              <a:rPr lang="en-US" sz="1600"/>
              <a:t>Corporate and Industry Sponsors</a:t>
            </a:r>
          </a:p>
          <a:p>
            <a:pPr>
              <a:buFont typeface="Arial" panose="020B0604020202020204" pitchFamily="34" charset="0"/>
              <a:buChar char="•"/>
            </a:pPr>
            <a:r>
              <a:rPr lang="en-US" sz="1600"/>
              <a:t>Government and Research Sponsors</a:t>
            </a:r>
          </a:p>
          <a:p>
            <a:pPr>
              <a:buFont typeface="Arial" panose="020B0604020202020204" pitchFamily="34" charset="0"/>
              <a:buChar char="•"/>
            </a:pPr>
            <a:r>
              <a:rPr lang="en-US" sz="1600"/>
              <a:t>Philanthropic and Sustainability Organizations</a:t>
            </a:r>
          </a:p>
          <a:p>
            <a:pPr>
              <a:buFont typeface="Arial" panose="020B0604020202020204" pitchFamily="34" charset="0"/>
              <a:buChar char="•"/>
            </a:pPr>
            <a:r>
              <a:rPr lang="en-US" sz="1600"/>
              <a:t>Venture Capital &amp; Private Equity</a:t>
            </a:r>
          </a:p>
          <a:p>
            <a:pPr marL="114300" indent="0" algn="ctr">
              <a:buFont typeface="Calibri"/>
              <a:buNone/>
            </a:pPr>
            <a:r>
              <a:rPr lang="en-US" sz="1400" b="1"/>
              <a:t>Major Expenses</a:t>
            </a:r>
          </a:p>
          <a:p>
            <a:pPr>
              <a:buFont typeface="Arial" panose="020B0604020202020204" pitchFamily="34" charset="0"/>
              <a:buChar char="•"/>
            </a:pPr>
            <a:r>
              <a:rPr lang="en-US" sz="1600"/>
              <a:t>Materials</a:t>
            </a:r>
          </a:p>
          <a:p>
            <a:pPr>
              <a:buFont typeface="Arial" panose="020B0604020202020204" pitchFamily="34" charset="0"/>
              <a:buChar char="•"/>
            </a:pPr>
            <a:r>
              <a:rPr lang="en-US" sz="1600"/>
              <a:t>Labor</a:t>
            </a:r>
          </a:p>
          <a:p>
            <a:pPr>
              <a:buFont typeface="Arial" panose="020B0604020202020204" pitchFamily="34" charset="0"/>
              <a:buChar char="•"/>
            </a:pPr>
            <a:r>
              <a:rPr lang="en-US" sz="1600"/>
              <a:t>Manufacturing</a:t>
            </a:r>
          </a:p>
          <a:p>
            <a:pPr>
              <a:buFont typeface="Arial" panose="020B0604020202020204" pitchFamily="34" charset="0"/>
              <a:buChar char="•"/>
            </a:pPr>
            <a:r>
              <a:rPr lang="en-US" sz="1600"/>
              <a:t>Test</a:t>
            </a:r>
          </a:p>
          <a:p>
            <a:pPr>
              <a:buFont typeface="Arial" panose="020B0604020202020204" pitchFamily="34" charset="0"/>
              <a:buChar char="•"/>
            </a:pPr>
            <a:r>
              <a:rPr lang="en-US" sz="1600"/>
              <a:t>Execution</a:t>
            </a:r>
          </a:p>
          <a:p>
            <a:pPr>
              <a:buFont typeface="Arial" panose="020B0604020202020204" pitchFamily="34" charset="0"/>
              <a:buChar char="•"/>
            </a:pPr>
            <a:endParaRPr lang="en-US" sz="1600"/>
          </a:p>
          <a:p>
            <a:pPr marL="114300" indent="0">
              <a:buNone/>
            </a:pPr>
            <a:endParaRPr lang="en-US" sz="1600"/>
          </a:p>
        </p:txBody>
      </p:sp>
      <p:sp>
        <p:nvSpPr>
          <p:cNvPr id="8" name="Text Placeholder 2">
            <a:extLst>
              <a:ext uri="{FF2B5EF4-FFF2-40B4-BE49-F238E27FC236}">
                <a16:creationId xmlns:a16="http://schemas.microsoft.com/office/drawing/2014/main" id="{6C264E93-E1EA-928D-9E79-99A3784753D0}"/>
              </a:ext>
            </a:extLst>
          </p:cNvPr>
          <p:cNvSpPr txBox="1">
            <a:spLocks/>
          </p:cNvSpPr>
          <p:nvPr/>
        </p:nvSpPr>
        <p:spPr>
          <a:xfrm>
            <a:off x="4484911" y="831490"/>
            <a:ext cx="4653179" cy="38105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Font typeface="Calibri"/>
              <a:buNone/>
            </a:pPr>
            <a:r>
              <a:rPr lang="en-US" b="1"/>
              <a:t>Mission</a:t>
            </a:r>
            <a:endParaRPr lang="en-US"/>
          </a:p>
          <a:p>
            <a:pPr>
              <a:buFont typeface="Arial" panose="020B0604020202020204" pitchFamily="34" charset="0"/>
              <a:buChar char="•"/>
            </a:pPr>
            <a:r>
              <a:rPr lang="en-US"/>
              <a:t>Cross all nav-points</a:t>
            </a:r>
          </a:p>
          <a:p>
            <a:pPr>
              <a:buFont typeface="Arial" panose="020B0604020202020204" pitchFamily="34" charset="0"/>
              <a:buChar char="•"/>
            </a:pPr>
            <a:r>
              <a:rPr lang="en-US"/>
              <a:t>Communicate Telemetry</a:t>
            </a:r>
          </a:p>
          <a:p>
            <a:pPr>
              <a:buFont typeface="Arial" panose="020B0604020202020204" pitchFamily="34" charset="0"/>
              <a:buChar char="•"/>
            </a:pPr>
            <a:r>
              <a:rPr lang="en-US"/>
              <a:t>Verify Flight Performance </a:t>
            </a:r>
          </a:p>
          <a:p>
            <a:pPr marL="114300" indent="0" algn="ctr">
              <a:buNone/>
            </a:pPr>
            <a:r>
              <a:rPr lang="en-US" b="1"/>
              <a:t>Emergency Outcomes</a:t>
            </a:r>
          </a:p>
          <a:p>
            <a:pPr>
              <a:buFont typeface="Arial" panose="020B0604020202020204" pitchFamily="34" charset="0"/>
              <a:buChar char="•"/>
            </a:pPr>
            <a:r>
              <a:rPr lang="en-US"/>
              <a:t>Mid-Flight Emergency Landing</a:t>
            </a:r>
          </a:p>
          <a:p>
            <a:pPr>
              <a:buFont typeface="Arial" panose="020B0604020202020204" pitchFamily="34" charset="0"/>
              <a:buChar char="•"/>
            </a:pPr>
            <a:r>
              <a:rPr lang="en-US"/>
              <a:t>Return to Field</a:t>
            </a:r>
          </a:p>
          <a:p>
            <a:pPr>
              <a:buFont typeface="Arial" panose="020B0604020202020204" pitchFamily="34" charset="0"/>
              <a:buChar char="•"/>
            </a:pPr>
            <a:r>
              <a:rPr lang="en-US"/>
              <a:t>Water Ditching </a:t>
            </a:r>
          </a:p>
          <a:p>
            <a:pPr>
              <a:buFont typeface="Arial" panose="020B0604020202020204" pitchFamily="34" charset="0"/>
              <a:buChar char="•"/>
            </a:pPr>
            <a:endParaRPr lang="en-US" sz="1100"/>
          </a:p>
          <a:p>
            <a:pPr marL="114300" indent="0">
              <a:buNone/>
            </a:pPr>
            <a:endParaRPr lang="en-US" sz="1600">
              <a:solidFill>
                <a:srgbClr val="4D5156"/>
              </a:solidFill>
              <a:cs typeface="Arial"/>
            </a:endParaRPr>
          </a:p>
        </p:txBody>
      </p:sp>
      <p:cxnSp>
        <p:nvCxnSpPr>
          <p:cNvPr id="7" name="Straight Connector 6">
            <a:extLst>
              <a:ext uri="{FF2B5EF4-FFF2-40B4-BE49-F238E27FC236}">
                <a16:creationId xmlns:a16="http://schemas.microsoft.com/office/drawing/2014/main" id="{0BA9226B-583F-C8FD-0ECF-5B94F47A9619}"/>
              </a:ext>
            </a:extLst>
          </p:cNvPr>
          <p:cNvCxnSpPr>
            <a:cxnSpLocks/>
          </p:cNvCxnSpPr>
          <p:nvPr/>
        </p:nvCxnSpPr>
        <p:spPr>
          <a:xfrm>
            <a:off x="4484911" y="468630"/>
            <a:ext cx="3" cy="4126230"/>
          </a:xfrm>
          <a:prstGeom prst="line">
            <a:avLst/>
          </a:prstGeom>
        </p:spPr>
        <p:style>
          <a:lnRef idx="1">
            <a:schemeClr val="accent2"/>
          </a:lnRef>
          <a:fillRef idx="0">
            <a:schemeClr val="accent2"/>
          </a:fillRef>
          <a:effectRef idx="0">
            <a:schemeClr val="accent2"/>
          </a:effectRef>
          <a:fontRef idx="minor">
            <a:schemeClr val="tx1"/>
          </a:fontRef>
        </p:style>
      </p:cxnSp>
      <p:sp>
        <p:nvSpPr>
          <p:cNvPr id="13" name="Oval 12">
            <a:extLst>
              <a:ext uri="{FF2B5EF4-FFF2-40B4-BE49-F238E27FC236}">
                <a16:creationId xmlns:a16="http://schemas.microsoft.com/office/drawing/2014/main" id="{8D3E2992-3968-A77B-2452-0532F7FA1EBE}"/>
              </a:ext>
            </a:extLst>
          </p:cNvPr>
          <p:cNvSpPr/>
          <p:nvPr/>
        </p:nvSpPr>
        <p:spPr>
          <a:xfrm>
            <a:off x="1237199" y="154659"/>
            <a:ext cx="2016058" cy="682438"/>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2000" b="1">
                <a:latin typeface="Calibri"/>
                <a:cs typeface="Calibri"/>
              </a:rPr>
              <a:t>Business</a:t>
            </a:r>
            <a:endParaRPr lang="en-US" sz="2000" b="1">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DBD4D6D7-4806-3C64-8830-07EA40408E67}"/>
              </a:ext>
            </a:extLst>
          </p:cNvPr>
          <p:cNvSpPr/>
          <p:nvPr/>
        </p:nvSpPr>
        <p:spPr>
          <a:xfrm>
            <a:off x="5803473" y="154659"/>
            <a:ext cx="2016058" cy="682438"/>
          </a:xfrm>
          <a:prstGeom prst="ellipse">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en-US" sz="2000" b="1">
                <a:latin typeface="Calibri"/>
                <a:cs typeface="Calibri"/>
              </a:rPr>
              <a:t>Operations</a:t>
            </a:r>
            <a:endParaRPr lang="en-US" sz="2000" b="1">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4743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D40B3-7B5A-ED6D-9CB1-EB76F6E78CAC}"/>
              </a:ext>
            </a:extLst>
          </p:cNvPr>
          <p:cNvSpPr>
            <a:spLocks noGrp="1"/>
          </p:cNvSpPr>
          <p:nvPr>
            <p:ph type="title"/>
          </p:nvPr>
        </p:nvSpPr>
        <p:spPr/>
        <p:txBody>
          <a:bodyPr/>
          <a:lstStyle/>
          <a:p>
            <a:r>
              <a:rPr lang="en-US"/>
              <a:t>Trade Studies</a:t>
            </a:r>
          </a:p>
        </p:txBody>
      </p:sp>
      <p:sp>
        <p:nvSpPr>
          <p:cNvPr id="3" name="Text Placeholder 2">
            <a:extLst>
              <a:ext uri="{FF2B5EF4-FFF2-40B4-BE49-F238E27FC236}">
                <a16:creationId xmlns:a16="http://schemas.microsoft.com/office/drawing/2014/main" id="{D00BE762-BE47-31BC-2942-1888705ED86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20614736-05F3-91A8-A497-94315411CCCC}"/>
              </a:ext>
            </a:extLst>
          </p:cNvPr>
          <p:cNvSpPr>
            <a:spLocks noGrp="1"/>
          </p:cNvSpPr>
          <p:nvPr>
            <p:ph type="ftr" idx="11"/>
          </p:nvPr>
        </p:nvSpPr>
        <p:spPr/>
        <p:txBody>
          <a:bodyPr/>
          <a:lstStyle/>
          <a:p>
            <a:r>
              <a:rPr lang="en-US"/>
              <a:t>Competitive Assessment Briefing</a:t>
            </a:r>
          </a:p>
        </p:txBody>
      </p:sp>
      <p:sp>
        <p:nvSpPr>
          <p:cNvPr id="5" name="Slide Number Placeholder 4">
            <a:extLst>
              <a:ext uri="{FF2B5EF4-FFF2-40B4-BE49-F238E27FC236}">
                <a16:creationId xmlns:a16="http://schemas.microsoft.com/office/drawing/2014/main" id="{DA990BC3-79DA-7A10-C232-EE9E052555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13567593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Sam Coyle</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
        <p:nvSpPr>
          <p:cNvPr id="9" name="TextBox 8">
            <a:extLst>
              <a:ext uri="{FF2B5EF4-FFF2-40B4-BE49-F238E27FC236}">
                <a16:creationId xmlns:a16="http://schemas.microsoft.com/office/drawing/2014/main" id="{0ABBCBAA-A21A-F4DC-6887-F05A78751EB8}"/>
              </a:ext>
            </a:extLst>
          </p:cNvPr>
          <p:cNvSpPr txBox="1"/>
          <p:nvPr/>
        </p:nvSpPr>
        <p:spPr>
          <a:xfrm>
            <a:off x="162523" y="4409849"/>
            <a:ext cx="8114785" cy="369332"/>
          </a:xfrm>
          <a:prstGeom prst="rect">
            <a:avLst/>
          </a:prstGeom>
          <a:noFill/>
        </p:spPr>
        <p:txBody>
          <a:bodyPr wrap="square" rtlCol="0">
            <a:spAutoFit/>
          </a:bodyPr>
          <a:lstStyle/>
          <a:p>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e = 0.8</a:t>
            </a:r>
            <a:r>
              <a:rPr lang="en-US" sz="1800">
                <a:latin typeface="Calibri" panose="020F0502020204030204" pitchFamily="34" charset="0"/>
                <a:cs typeface="Calibri" panose="020F0502020204030204" pitchFamily="34" charset="0"/>
              </a:rPr>
              <a:t>,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C</a:t>
            </a:r>
            <a:r>
              <a:rPr kumimoji="0" lang="en-US" sz="1800" b="0" u="none" strike="noStrike" kern="0" cap="none" spc="0" normalizeH="0" baseline="-25000" noProof="0">
                <a:ln>
                  <a:noFill/>
                </a:ln>
                <a:solidFill>
                  <a:srgbClr val="000000"/>
                </a:solidFill>
                <a:effectLst/>
                <a:uLnTx/>
                <a:uFillTx/>
                <a:latin typeface="Calibri" panose="020F0502020204030204" pitchFamily="34" charset="0"/>
                <a:cs typeface="Calibri" panose="020F0502020204030204" pitchFamily="34" charset="0"/>
                <a:sym typeface="Arial"/>
              </a:rPr>
              <a:t>D0 </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.017, L/</a:t>
            </a:r>
            <a:r>
              <a:rPr kumimoji="0" lang="en-US" sz="1800" b="0" u="none" strike="noStrike" kern="0" cap="none" spc="0" normalizeH="0" baseline="0" noProof="0" err="1">
                <a:ln>
                  <a:noFill/>
                </a:ln>
                <a:solidFill>
                  <a:srgbClr val="000000"/>
                </a:solidFill>
                <a:effectLst/>
                <a:uLnTx/>
                <a:uFillTx/>
                <a:latin typeface="Calibri" panose="020F0502020204030204" pitchFamily="34" charset="0"/>
                <a:cs typeface="Calibri" panose="020F0502020204030204" pitchFamily="34" charset="0"/>
                <a:sym typeface="Arial"/>
              </a:rPr>
              <a:t>D</a:t>
            </a:r>
            <a:r>
              <a:rPr kumimoji="0" lang="en-US" sz="1800" b="0" u="none" strike="noStrike" kern="0" cap="none" spc="0" normalizeH="0" baseline="-25000" noProof="0" err="1">
                <a:ln>
                  <a:noFill/>
                </a:ln>
                <a:solidFill>
                  <a:srgbClr val="000000"/>
                </a:solidFill>
                <a:effectLst/>
                <a:uLnTx/>
                <a:uFillTx/>
                <a:latin typeface="Calibri" panose="020F0502020204030204" pitchFamily="34" charset="0"/>
                <a:cs typeface="Calibri" panose="020F0502020204030204" pitchFamily="34" charset="0"/>
                <a:sym typeface="Arial"/>
              </a:rPr>
              <a:t>max</a:t>
            </a:r>
            <a:r>
              <a:rPr kumimoji="0" lang="en-US" sz="1800" b="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Arial"/>
              </a:rPr>
              <a:t> = 23, AR =  37.5, W/S </a:t>
            </a:r>
            <a:r>
              <a:rPr lang="en-US" sz="1800">
                <a:latin typeface="Calibri" panose="020F0502020204030204" pitchFamily="34" charset="0"/>
                <a:cs typeface="Calibri" panose="020F0502020204030204" pitchFamily="34" charset="0"/>
              </a:rPr>
              <a:t>= 35.5 </a:t>
            </a:r>
            <a:r>
              <a:rPr lang="en-US" sz="1800" err="1">
                <a:latin typeface="Calibri" panose="020F0502020204030204" pitchFamily="34" charset="0"/>
                <a:cs typeface="Calibri" panose="020F0502020204030204" pitchFamily="34" charset="0"/>
              </a:rPr>
              <a:t>lbs</a:t>
            </a:r>
            <a:r>
              <a:rPr lang="en-US" sz="1800">
                <a:latin typeface="Calibri" panose="020F0502020204030204" pitchFamily="34" charset="0"/>
                <a:cs typeface="Calibri" panose="020F0502020204030204" pitchFamily="34" charset="0"/>
              </a:rPr>
              <a:t>/ft</a:t>
            </a:r>
            <a:r>
              <a:rPr lang="en-US" sz="1800" baseline="30000">
                <a:latin typeface="Calibri" panose="020F0502020204030204" pitchFamily="34" charset="0"/>
                <a:cs typeface="Calibri" panose="020F0502020204030204" pitchFamily="34" charset="0"/>
              </a:rPr>
              <a:t>2</a:t>
            </a:r>
            <a:endParaRPr lang="en-US" sz="1800">
              <a:latin typeface="Calibri"/>
              <a:cs typeface="Calibri"/>
            </a:endParaRPr>
          </a:p>
        </p:txBody>
      </p:sp>
      <p:grpSp>
        <p:nvGrpSpPr>
          <p:cNvPr id="27" name="Group 26">
            <a:extLst>
              <a:ext uri="{FF2B5EF4-FFF2-40B4-BE49-F238E27FC236}">
                <a16:creationId xmlns:a16="http://schemas.microsoft.com/office/drawing/2014/main" id="{7D16F4B9-BA32-EEEA-5E5D-B1367AF8EC34}"/>
              </a:ext>
            </a:extLst>
          </p:cNvPr>
          <p:cNvGrpSpPr/>
          <p:nvPr/>
        </p:nvGrpSpPr>
        <p:grpSpPr>
          <a:xfrm>
            <a:off x="76580" y="315911"/>
            <a:ext cx="8614196" cy="4234131"/>
            <a:chOff x="76580" y="315911"/>
            <a:chExt cx="8614196" cy="4234131"/>
          </a:xfrm>
        </p:grpSpPr>
        <p:grpSp>
          <p:nvGrpSpPr>
            <p:cNvPr id="25" name="Group 24">
              <a:extLst>
                <a:ext uri="{FF2B5EF4-FFF2-40B4-BE49-F238E27FC236}">
                  <a16:creationId xmlns:a16="http://schemas.microsoft.com/office/drawing/2014/main" id="{E51DB619-E04F-34DA-FC0A-E54E572D4763}"/>
                </a:ext>
              </a:extLst>
            </p:cNvPr>
            <p:cNvGrpSpPr/>
            <p:nvPr/>
          </p:nvGrpSpPr>
          <p:grpSpPr>
            <a:xfrm>
              <a:off x="76580" y="315911"/>
              <a:ext cx="8614196" cy="4234131"/>
              <a:chOff x="76580" y="315911"/>
              <a:chExt cx="8614196" cy="4234131"/>
            </a:xfrm>
          </p:grpSpPr>
          <p:pic>
            <p:nvPicPr>
              <p:cNvPr id="12" name="Picture 11">
                <a:extLst>
                  <a:ext uri="{FF2B5EF4-FFF2-40B4-BE49-F238E27FC236}">
                    <a16:creationId xmlns:a16="http://schemas.microsoft.com/office/drawing/2014/main" id="{B3A3701F-752C-8757-F936-2220FD2E6756}"/>
                  </a:ext>
                </a:extLst>
              </p:cNvPr>
              <p:cNvPicPr>
                <a:picLocks noChangeAspect="1"/>
              </p:cNvPicPr>
              <p:nvPr/>
            </p:nvPicPr>
            <p:blipFill rotWithShape="1">
              <a:blip r:embed="rId3"/>
              <a:srcRect r="96"/>
              <a:stretch/>
            </p:blipFill>
            <p:spPr>
              <a:xfrm>
                <a:off x="768314" y="315911"/>
                <a:ext cx="7922462" cy="3540558"/>
              </a:xfrm>
              <a:prstGeom prst="rect">
                <a:avLst/>
              </a:prstGeom>
              <a:ln w="19050">
                <a:solidFill>
                  <a:schemeClr val="tx1"/>
                </a:solidFill>
              </a:ln>
            </p:spPr>
          </p:pic>
          <p:sp>
            <p:nvSpPr>
              <p:cNvPr id="13" name="Title 1">
                <a:extLst>
                  <a:ext uri="{FF2B5EF4-FFF2-40B4-BE49-F238E27FC236}">
                    <a16:creationId xmlns:a16="http://schemas.microsoft.com/office/drawing/2014/main" id="{DA825885-48E1-BEE8-3B7D-792D0DDB4B50}"/>
                  </a:ext>
                </a:extLst>
              </p:cNvPr>
              <p:cNvSpPr txBox="1">
                <a:spLocks/>
              </p:cNvSpPr>
              <p:nvPr/>
            </p:nvSpPr>
            <p:spPr>
              <a:xfrm rot="16200000">
                <a:off x="-1239621" y="1888007"/>
                <a:ext cx="3028768" cy="39636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1">
                    <a:solidFill>
                      <a:schemeClr val="tx1"/>
                    </a:solidFill>
                  </a:rPr>
                  <a:t>C</a:t>
                </a:r>
                <a:r>
                  <a:rPr lang="en-US" sz="2000" b="1" baseline="-25000">
                    <a:solidFill>
                      <a:schemeClr val="tx1"/>
                    </a:solidFill>
                  </a:rPr>
                  <a:t>L</a:t>
                </a:r>
                <a:endParaRPr lang="en-US" sz="2000" b="1">
                  <a:solidFill>
                    <a:schemeClr val="tx1"/>
                  </a:solidFill>
                </a:endParaRPr>
              </a:p>
            </p:txBody>
          </p:sp>
          <p:sp>
            <p:nvSpPr>
              <p:cNvPr id="14" name="Title 1">
                <a:extLst>
                  <a:ext uri="{FF2B5EF4-FFF2-40B4-BE49-F238E27FC236}">
                    <a16:creationId xmlns:a16="http://schemas.microsoft.com/office/drawing/2014/main" id="{2DDF9E74-999B-DFA3-86DC-9872CEC0D47D}"/>
                  </a:ext>
                </a:extLst>
              </p:cNvPr>
              <p:cNvSpPr txBox="1">
                <a:spLocks/>
              </p:cNvSpPr>
              <p:nvPr/>
            </p:nvSpPr>
            <p:spPr>
              <a:xfrm>
                <a:off x="3600352" y="4151266"/>
                <a:ext cx="2258386" cy="3987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2000" b="1">
                    <a:solidFill>
                      <a:schemeClr val="tx1"/>
                    </a:solidFill>
                  </a:rPr>
                  <a:t>C</a:t>
                </a:r>
                <a:r>
                  <a:rPr lang="en-US" sz="2000" b="1" baseline="-25000">
                    <a:solidFill>
                      <a:schemeClr val="tx1"/>
                    </a:solidFill>
                  </a:rPr>
                  <a:t>D</a:t>
                </a:r>
                <a:endParaRPr lang="en-US" sz="2000" b="1">
                  <a:solidFill>
                    <a:schemeClr val="tx1"/>
                  </a:solidFill>
                </a:endParaRPr>
              </a:p>
            </p:txBody>
          </p:sp>
          <p:sp>
            <p:nvSpPr>
              <p:cNvPr id="15" name="Title 1">
                <a:extLst>
                  <a:ext uri="{FF2B5EF4-FFF2-40B4-BE49-F238E27FC236}">
                    <a16:creationId xmlns:a16="http://schemas.microsoft.com/office/drawing/2014/main" id="{69209053-3AA6-6765-CE6E-890B418E4712}"/>
                  </a:ext>
                </a:extLst>
              </p:cNvPr>
              <p:cNvSpPr txBox="1">
                <a:spLocks/>
              </p:cNvSpPr>
              <p:nvPr/>
            </p:nvSpPr>
            <p:spPr>
              <a:xfrm>
                <a:off x="274667" y="3371306"/>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1600">
                    <a:solidFill>
                      <a:schemeClr val="tx1"/>
                    </a:solidFill>
                  </a:rPr>
                  <a:t>.2</a:t>
                </a:r>
              </a:p>
            </p:txBody>
          </p:sp>
          <p:sp>
            <p:nvSpPr>
              <p:cNvPr id="16" name="Title 1">
                <a:extLst>
                  <a:ext uri="{FF2B5EF4-FFF2-40B4-BE49-F238E27FC236}">
                    <a16:creationId xmlns:a16="http://schemas.microsoft.com/office/drawing/2014/main" id="{C0B2C8CD-467D-B7A0-B479-86F358F0DC61}"/>
                  </a:ext>
                </a:extLst>
              </p:cNvPr>
              <p:cNvSpPr txBox="1">
                <a:spLocks/>
              </p:cNvSpPr>
              <p:nvPr/>
            </p:nvSpPr>
            <p:spPr>
              <a:xfrm>
                <a:off x="274666" y="2650322"/>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1600">
                    <a:solidFill>
                      <a:schemeClr val="tx1"/>
                    </a:solidFill>
                  </a:rPr>
                  <a:t>.6</a:t>
                </a:r>
              </a:p>
            </p:txBody>
          </p:sp>
          <p:sp>
            <p:nvSpPr>
              <p:cNvPr id="17" name="Title 1">
                <a:extLst>
                  <a:ext uri="{FF2B5EF4-FFF2-40B4-BE49-F238E27FC236}">
                    <a16:creationId xmlns:a16="http://schemas.microsoft.com/office/drawing/2014/main" id="{40D06F09-4377-B9F0-9AFF-EBB90D79E376}"/>
                  </a:ext>
                </a:extLst>
              </p:cNvPr>
              <p:cNvSpPr txBox="1">
                <a:spLocks/>
              </p:cNvSpPr>
              <p:nvPr/>
            </p:nvSpPr>
            <p:spPr>
              <a:xfrm>
                <a:off x="268838" y="1951784"/>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1600">
                    <a:solidFill>
                      <a:schemeClr val="tx1"/>
                    </a:solidFill>
                  </a:rPr>
                  <a:t>1.0</a:t>
                </a:r>
              </a:p>
            </p:txBody>
          </p:sp>
          <p:sp>
            <p:nvSpPr>
              <p:cNvPr id="18" name="Title 1">
                <a:extLst>
                  <a:ext uri="{FF2B5EF4-FFF2-40B4-BE49-F238E27FC236}">
                    <a16:creationId xmlns:a16="http://schemas.microsoft.com/office/drawing/2014/main" id="{CB222B63-9C6E-AFDA-0681-DBC47C863F8A}"/>
                  </a:ext>
                </a:extLst>
              </p:cNvPr>
              <p:cNvSpPr txBox="1">
                <a:spLocks/>
              </p:cNvSpPr>
              <p:nvPr/>
            </p:nvSpPr>
            <p:spPr>
              <a:xfrm>
                <a:off x="268838" y="1245295"/>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1600">
                    <a:solidFill>
                      <a:schemeClr val="tx1"/>
                    </a:solidFill>
                  </a:rPr>
                  <a:t>1.4</a:t>
                </a:r>
              </a:p>
            </p:txBody>
          </p:sp>
          <p:sp>
            <p:nvSpPr>
              <p:cNvPr id="19" name="Title 1">
                <a:extLst>
                  <a:ext uri="{FF2B5EF4-FFF2-40B4-BE49-F238E27FC236}">
                    <a16:creationId xmlns:a16="http://schemas.microsoft.com/office/drawing/2014/main" id="{8E5C1780-679E-7D69-3942-0345A4D0AE12}"/>
                  </a:ext>
                </a:extLst>
              </p:cNvPr>
              <p:cNvSpPr txBox="1">
                <a:spLocks/>
              </p:cNvSpPr>
              <p:nvPr/>
            </p:nvSpPr>
            <p:spPr>
              <a:xfrm>
                <a:off x="268838" y="523778"/>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r"/>
                <a:r>
                  <a:rPr lang="en-US" sz="1600">
                    <a:solidFill>
                      <a:schemeClr val="tx1"/>
                    </a:solidFill>
                  </a:rPr>
                  <a:t>1.8</a:t>
                </a:r>
              </a:p>
            </p:txBody>
          </p:sp>
          <p:sp>
            <p:nvSpPr>
              <p:cNvPr id="20" name="Title 1">
                <a:extLst>
                  <a:ext uri="{FF2B5EF4-FFF2-40B4-BE49-F238E27FC236}">
                    <a16:creationId xmlns:a16="http://schemas.microsoft.com/office/drawing/2014/main" id="{0C2C1FF2-BA1F-6891-9BE8-D885176E7A64}"/>
                  </a:ext>
                </a:extLst>
              </p:cNvPr>
              <p:cNvSpPr txBox="1">
                <a:spLocks/>
              </p:cNvSpPr>
              <p:nvPr/>
            </p:nvSpPr>
            <p:spPr>
              <a:xfrm>
                <a:off x="1802643" y="3898529"/>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.01</a:t>
                </a:r>
              </a:p>
            </p:txBody>
          </p:sp>
          <p:sp>
            <p:nvSpPr>
              <p:cNvPr id="21" name="Title 1">
                <a:extLst>
                  <a:ext uri="{FF2B5EF4-FFF2-40B4-BE49-F238E27FC236}">
                    <a16:creationId xmlns:a16="http://schemas.microsoft.com/office/drawing/2014/main" id="{545C0D75-5E77-726F-26ED-E6BF0E3B4D85}"/>
                  </a:ext>
                </a:extLst>
              </p:cNvPr>
              <p:cNvSpPr txBox="1">
                <a:spLocks/>
              </p:cNvSpPr>
              <p:nvPr/>
            </p:nvSpPr>
            <p:spPr>
              <a:xfrm>
                <a:off x="3132236" y="3898529"/>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.02</a:t>
                </a:r>
              </a:p>
            </p:txBody>
          </p:sp>
          <p:sp>
            <p:nvSpPr>
              <p:cNvPr id="22" name="Title 1">
                <a:extLst>
                  <a:ext uri="{FF2B5EF4-FFF2-40B4-BE49-F238E27FC236}">
                    <a16:creationId xmlns:a16="http://schemas.microsoft.com/office/drawing/2014/main" id="{BCD22E79-F8A6-C77A-D9F2-3BC09D8C083C}"/>
                  </a:ext>
                </a:extLst>
              </p:cNvPr>
              <p:cNvSpPr txBox="1">
                <a:spLocks/>
              </p:cNvSpPr>
              <p:nvPr/>
            </p:nvSpPr>
            <p:spPr>
              <a:xfrm>
                <a:off x="4454139" y="3893140"/>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.03</a:t>
                </a:r>
              </a:p>
            </p:txBody>
          </p:sp>
          <p:sp>
            <p:nvSpPr>
              <p:cNvPr id="23" name="Title 1">
                <a:extLst>
                  <a:ext uri="{FF2B5EF4-FFF2-40B4-BE49-F238E27FC236}">
                    <a16:creationId xmlns:a16="http://schemas.microsoft.com/office/drawing/2014/main" id="{E03A077F-2A96-75C6-CE45-1F05C6CB97EA}"/>
                  </a:ext>
                </a:extLst>
              </p:cNvPr>
              <p:cNvSpPr txBox="1">
                <a:spLocks/>
              </p:cNvSpPr>
              <p:nvPr/>
            </p:nvSpPr>
            <p:spPr>
              <a:xfrm>
                <a:off x="5775377" y="3891016"/>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.04</a:t>
                </a:r>
              </a:p>
            </p:txBody>
          </p:sp>
          <p:sp>
            <p:nvSpPr>
              <p:cNvPr id="24" name="Title 1">
                <a:extLst>
                  <a:ext uri="{FF2B5EF4-FFF2-40B4-BE49-F238E27FC236}">
                    <a16:creationId xmlns:a16="http://schemas.microsoft.com/office/drawing/2014/main" id="{9BEEDCE9-B683-0C01-F346-5FF1933CC3CD}"/>
                  </a:ext>
                </a:extLst>
              </p:cNvPr>
              <p:cNvSpPr txBox="1">
                <a:spLocks/>
              </p:cNvSpPr>
              <p:nvPr/>
            </p:nvSpPr>
            <p:spPr>
              <a:xfrm>
                <a:off x="7093838" y="3898529"/>
                <a:ext cx="523773" cy="28595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sz="1600">
                    <a:solidFill>
                      <a:schemeClr val="tx1"/>
                    </a:solidFill>
                  </a:rPr>
                  <a:t>.05</a:t>
                </a:r>
              </a:p>
            </p:txBody>
          </p:sp>
        </p:grpSp>
        <p:pic>
          <p:nvPicPr>
            <p:cNvPr id="26" name="Picture 25">
              <a:extLst>
                <a:ext uri="{FF2B5EF4-FFF2-40B4-BE49-F238E27FC236}">
                  <a16:creationId xmlns:a16="http://schemas.microsoft.com/office/drawing/2014/main" id="{1B477A13-9AEE-7E8F-EE0D-A9B13C99487E}"/>
                </a:ext>
              </a:extLst>
            </p:cNvPr>
            <p:cNvPicPr>
              <a:picLocks noChangeAspect="1"/>
            </p:cNvPicPr>
            <p:nvPr/>
          </p:nvPicPr>
          <p:blipFill>
            <a:blip r:embed="rId4"/>
            <a:stretch>
              <a:fillRect/>
            </a:stretch>
          </p:blipFill>
          <p:spPr>
            <a:xfrm>
              <a:off x="768314" y="315912"/>
              <a:ext cx="7922462" cy="3540558"/>
            </a:xfrm>
            <a:prstGeom prst="rect">
              <a:avLst/>
            </a:prstGeom>
            <a:ln w="19050">
              <a:solidFill>
                <a:schemeClr val="tx1"/>
              </a:solidFill>
            </a:ln>
          </p:spPr>
        </p:pic>
      </p:grpSp>
      <p:sp>
        <p:nvSpPr>
          <p:cNvPr id="28" name="Oval 27">
            <a:extLst>
              <a:ext uri="{FF2B5EF4-FFF2-40B4-BE49-F238E27FC236}">
                <a16:creationId xmlns:a16="http://schemas.microsoft.com/office/drawing/2014/main" id="{5B8D9C98-E608-0536-0075-BAE557EA449E}"/>
              </a:ext>
            </a:extLst>
          </p:cNvPr>
          <p:cNvSpPr/>
          <p:nvPr/>
        </p:nvSpPr>
        <p:spPr>
          <a:xfrm>
            <a:off x="5176299" y="1598211"/>
            <a:ext cx="103367" cy="874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28BF2E5-34D2-9376-69A0-F1EAFF0BFD81}"/>
              </a:ext>
            </a:extLst>
          </p:cNvPr>
          <p:cNvSpPr txBox="1"/>
          <p:nvPr/>
        </p:nvSpPr>
        <p:spPr>
          <a:xfrm>
            <a:off x="5568136" y="1770898"/>
            <a:ext cx="813603" cy="307777"/>
          </a:xfrm>
          <a:prstGeom prst="rect">
            <a:avLst/>
          </a:prstGeom>
          <a:noFill/>
          <a:ln>
            <a:solidFill>
              <a:schemeClr val="tx1"/>
            </a:solidFill>
          </a:ln>
        </p:spPr>
        <p:txBody>
          <a:bodyPr wrap="square" rtlCol="0">
            <a:spAutoFit/>
          </a:bodyPr>
          <a:lstStyle/>
          <a:p>
            <a:r>
              <a:rPr lang="en-US">
                <a:latin typeface="Calibri" panose="020F0502020204030204" pitchFamily="34" charset="0"/>
                <a:cs typeface="Calibri" panose="020F0502020204030204" pitchFamily="34" charset="0"/>
              </a:rPr>
              <a:t>Max L/D</a:t>
            </a:r>
          </a:p>
        </p:txBody>
      </p:sp>
      <p:cxnSp>
        <p:nvCxnSpPr>
          <p:cNvPr id="31" name="Elbow Connector 30">
            <a:extLst>
              <a:ext uri="{FF2B5EF4-FFF2-40B4-BE49-F238E27FC236}">
                <a16:creationId xmlns:a16="http://schemas.microsoft.com/office/drawing/2014/main" id="{1D8B1563-A8DF-75AC-F56C-FEBC466BBC14}"/>
              </a:ext>
            </a:extLst>
          </p:cNvPr>
          <p:cNvCxnSpPr>
            <a:cxnSpLocks/>
            <a:stCxn id="29" idx="1"/>
            <a:endCxn id="28" idx="4"/>
          </p:cNvCxnSpPr>
          <p:nvPr/>
        </p:nvCxnSpPr>
        <p:spPr>
          <a:xfrm rot="10800000">
            <a:off x="5227984" y="1685677"/>
            <a:ext cx="340153" cy="23911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A65EA5B1-2BBE-982B-D293-2932692F3E14}"/>
              </a:ext>
            </a:extLst>
          </p:cNvPr>
          <p:cNvSpPr txBox="1"/>
          <p:nvPr/>
        </p:nvSpPr>
        <p:spPr>
          <a:xfrm>
            <a:off x="6800850" y="1235134"/>
            <a:ext cx="1317432" cy="307777"/>
          </a:xfrm>
          <a:prstGeom prst="rect">
            <a:avLst/>
          </a:prstGeom>
          <a:noFill/>
          <a:ln>
            <a:solidFill>
              <a:schemeClr val="tx1"/>
            </a:solidFill>
          </a:ln>
        </p:spPr>
        <p:txBody>
          <a:bodyPr wrap="square" rtlCol="0">
            <a:spAutoFit/>
          </a:bodyPr>
          <a:lstStyle/>
          <a:p>
            <a:r>
              <a:rPr lang="en-US">
                <a:latin typeface="Calibri" panose="020F0502020204030204" pitchFamily="34" charset="0"/>
                <a:cs typeface="Calibri" panose="020F0502020204030204" pitchFamily="34" charset="0"/>
              </a:rPr>
              <a:t>Takeoff Weight</a:t>
            </a:r>
          </a:p>
        </p:txBody>
      </p:sp>
      <p:sp>
        <p:nvSpPr>
          <p:cNvPr id="34" name="TextBox 33">
            <a:extLst>
              <a:ext uri="{FF2B5EF4-FFF2-40B4-BE49-F238E27FC236}">
                <a16:creationId xmlns:a16="http://schemas.microsoft.com/office/drawing/2014/main" id="{D9793B26-4FA0-CBA0-75CD-7C738E34D674}"/>
              </a:ext>
            </a:extLst>
          </p:cNvPr>
          <p:cNvSpPr txBox="1"/>
          <p:nvPr/>
        </p:nvSpPr>
        <p:spPr>
          <a:xfrm>
            <a:off x="4219914" y="2790697"/>
            <a:ext cx="1242631" cy="307777"/>
          </a:xfrm>
          <a:prstGeom prst="rect">
            <a:avLst/>
          </a:prstGeom>
          <a:noFill/>
          <a:ln>
            <a:solidFill>
              <a:schemeClr val="tx1"/>
            </a:solidFill>
          </a:ln>
        </p:spPr>
        <p:txBody>
          <a:bodyPr wrap="square" rtlCol="0">
            <a:spAutoFit/>
          </a:bodyPr>
          <a:lstStyle/>
          <a:p>
            <a:r>
              <a:rPr lang="en-US">
                <a:latin typeface="Calibri" panose="020F0502020204030204" pitchFamily="34" charset="0"/>
                <a:cs typeface="Calibri" panose="020F0502020204030204" pitchFamily="34" charset="0"/>
              </a:rPr>
              <a:t>Empty Weight</a:t>
            </a:r>
          </a:p>
        </p:txBody>
      </p:sp>
    </p:spTree>
    <p:extLst>
      <p:ext uri="{BB962C8B-B14F-4D97-AF65-F5344CB8AC3E}">
        <p14:creationId xmlns:p14="http://schemas.microsoft.com/office/powerpoint/2010/main" val="1334950939"/>
      </p:ext>
    </p:extLst>
  </p:cSld>
  <p:clrMapOvr>
    <a:masterClrMapping/>
  </p:clrMapOvr>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0EF1-7675-AF6E-93E8-02C8670204F2}"/>
              </a:ext>
            </a:extLst>
          </p:cNvPr>
          <p:cNvSpPr>
            <a:spLocks noGrp="1"/>
          </p:cNvSpPr>
          <p:nvPr>
            <p:ph type="title"/>
          </p:nvPr>
        </p:nvSpPr>
        <p:spPr>
          <a:xfrm>
            <a:off x="604088" y="196714"/>
            <a:ext cx="7543800" cy="1088100"/>
          </a:xfrm>
        </p:spPr>
        <p:txBody>
          <a:bodyPr>
            <a:normAutofit/>
          </a:bodyPr>
          <a:lstStyle/>
          <a:p>
            <a:r>
              <a:rPr lang="en-US"/>
              <a:t>Program Approach</a:t>
            </a:r>
            <a:endParaRPr lang="en-US" sz="3200"/>
          </a:p>
        </p:txBody>
      </p:sp>
      <p:sp>
        <p:nvSpPr>
          <p:cNvPr id="4" name="Footer Placeholder 3">
            <a:extLst>
              <a:ext uri="{FF2B5EF4-FFF2-40B4-BE49-F238E27FC236}">
                <a16:creationId xmlns:a16="http://schemas.microsoft.com/office/drawing/2014/main" id="{2A997F8D-CD56-5300-CEC0-EE0256CF6820}"/>
              </a:ext>
            </a:extLst>
          </p:cNvPr>
          <p:cNvSpPr>
            <a:spLocks noGrp="1"/>
          </p:cNvSpPr>
          <p:nvPr>
            <p:ph type="ftr" idx="11"/>
          </p:nvPr>
        </p:nvSpPr>
        <p:spPr/>
        <p:txBody>
          <a:bodyPr/>
          <a:lstStyle/>
          <a:p>
            <a:r>
              <a:rPr lang="en-US"/>
              <a:t>Jack Sann</a:t>
            </a:r>
          </a:p>
        </p:txBody>
      </p:sp>
      <p:sp>
        <p:nvSpPr>
          <p:cNvPr id="5" name="Slide Number Placeholder 4">
            <a:extLst>
              <a:ext uri="{FF2B5EF4-FFF2-40B4-BE49-F238E27FC236}">
                <a16:creationId xmlns:a16="http://schemas.microsoft.com/office/drawing/2014/main" id="{33425FA6-35B5-DCAC-73DB-EA6325C12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grpSp>
        <p:nvGrpSpPr>
          <p:cNvPr id="51" name="Group 50">
            <a:extLst>
              <a:ext uri="{FF2B5EF4-FFF2-40B4-BE49-F238E27FC236}">
                <a16:creationId xmlns:a16="http://schemas.microsoft.com/office/drawing/2014/main" id="{75EAB2CC-BDFC-9FDA-E711-A6E3ECE7CA1D}"/>
              </a:ext>
            </a:extLst>
          </p:cNvPr>
          <p:cNvGrpSpPr/>
          <p:nvPr/>
        </p:nvGrpSpPr>
        <p:grpSpPr>
          <a:xfrm>
            <a:off x="89738" y="1732380"/>
            <a:ext cx="6048173" cy="2664892"/>
            <a:chOff x="1434662" y="1643001"/>
            <a:chExt cx="6274676" cy="2664892"/>
          </a:xfrm>
        </p:grpSpPr>
        <p:sp>
          <p:nvSpPr>
            <p:cNvPr id="6" name="Oval 5">
              <a:extLst>
                <a:ext uri="{FF2B5EF4-FFF2-40B4-BE49-F238E27FC236}">
                  <a16:creationId xmlns:a16="http://schemas.microsoft.com/office/drawing/2014/main" id="{8642375F-71EA-0688-25D4-963CBC816FDA}"/>
                </a:ext>
              </a:extLst>
            </p:cNvPr>
            <p:cNvSpPr/>
            <p:nvPr/>
          </p:nvSpPr>
          <p:spPr>
            <a:xfrm>
              <a:off x="1434662" y="3625455"/>
              <a:ext cx="2091559" cy="6824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a:latin typeface="Calibri" panose="020F0502020204030204" pitchFamily="34" charset="0"/>
                  <a:cs typeface="Calibri" panose="020F0502020204030204" pitchFamily="34" charset="0"/>
                </a:rPr>
                <a:t>Business</a:t>
              </a:r>
            </a:p>
          </p:txBody>
        </p:sp>
        <p:sp>
          <p:nvSpPr>
            <p:cNvPr id="15" name="Oval 14">
              <a:extLst>
                <a:ext uri="{FF2B5EF4-FFF2-40B4-BE49-F238E27FC236}">
                  <a16:creationId xmlns:a16="http://schemas.microsoft.com/office/drawing/2014/main" id="{B3A56FC1-0DC5-C270-2B26-F956D59B3190}"/>
                </a:ext>
              </a:extLst>
            </p:cNvPr>
            <p:cNvSpPr/>
            <p:nvPr/>
          </p:nvSpPr>
          <p:spPr>
            <a:xfrm>
              <a:off x="3526220" y="1643001"/>
              <a:ext cx="2091559" cy="6824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a:latin typeface="Calibri" panose="020F0502020204030204" pitchFamily="34" charset="0"/>
                  <a:cs typeface="Calibri" panose="020F0502020204030204" pitchFamily="34" charset="0"/>
                </a:rPr>
                <a:t>Regulations</a:t>
              </a:r>
            </a:p>
          </p:txBody>
        </p:sp>
        <p:sp>
          <p:nvSpPr>
            <p:cNvPr id="16" name="Oval 15">
              <a:extLst>
                <a:ext uri="{FF2B5EF4-FFF2-40B4-BE49-F238E27FC236}">
                  <a16:creationId xmlns:a16="http://schemas.microsoft.com/office/drawing/2014/main" id="{B460A00F-A3FF-BE36-4FF3-1A290307E8BD}"/>
                </a:ext>
              </a:extLst>
            </p:cNvPr>
            <p:cNvSpPr/>
            <p:nvPr/>
          </p:nvSpPr>
          <p:spPr>
            <a:xfrm>
              <a:off x="5617779" y="3625455"/>
              <a:ext cx="2091559" cy="6824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a:latin typeface="Calibri" panose="020F0502020204030204" pitchFamily="34" charset="0"/>
                  <a:cs typeface="Calibri" panose="020F0502020204030204" pitchFamily="34" charset="0"/>
                </a:rPr>
                <a:t>Operations</a:t>
              </a:r>
            </a:p>
          </p:txBody>
        </p:sp>
        <p:cxnSp>
          <p:nvCxnSpPr>
            <p:cNvPr id="18" name="Straight Arrow Connector 17">
              <a:extLst>
                <a:ext uri="{FF2B5EF4-FFF2-40B4-BE49-F238E27FC236}">
                  <a16:creationId xmlns:a16="http://schemas.microsoft.com/office/drawing/2014/main" id="{A0E9167C-FE9B-C7D1-5179-945728283A98}"/>
                </a:ext>
              </a:extLst>
            </p:cNvPr>
            <p:cNvCxnSpPr>
              <a:cxnSpLocks/>
              <a:stCxn id="6" idx="0"/>
              <a:endCxn id="15" idx="4"/>
            </p:cNvCxnSpPr>
            <p:nvPr/>
          </p:nvCxnSpPr>
          <p:spPr>
            <a:xfrm flipV="1">
              <a:off x="2480442" y="2325439"/>
              <a:ext cx="2091558" cy="130001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7757FA7-71CA-4298-D34A-B55FEE032197}"/>
                </a:ext>
              </a:extLst>
            </p:cNvPr>
            <p:cNvCxnSpPr>
              <a:cxnSpLocks/>
              <a:stCxn id="6" idx="6"/>
              <a:endCxn id="16" idx="2"/>
            </p:cNvCxnSpPr>
            <p:nvPr/>
          </p:nvCxnSpPr>
          <p:spPr>
            <a:xfrm>
              <a:off x="3526221" y="3966674"/>
              <a:ext cx="2091558"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C676AEDE-DAC2-3690-5EE8-5149E7EB5498}"/>
                </a:ext>
              </a:extLst>
            </p:cNvPr>
            <p:cNvCxnSpPr>
              <a:cxnSpLocks/>
              <a:stCxn id="15" idx="4"/>
              <a:endCxn id="16" idx="0"/>
            </p:cNvCxnSpPr>
            <p:nvPr/>
          </p:nvCxnSpPr>
          <p:spPr>
            <a:xfrm>
              <a:off x="4572000" y="2325439"/>
              <a:ext cx="2091559" cy="130001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sp>
        <p:nvSpPr>
          <p:cNvPr id="52" name="Rectangle: Rounded Corners 7">
            <a:extLst>
              <a:ext uri="{FF2B5EF4-FFF2-40B4-BE49-F238E27FC236}">
                <a16:creationId xmlns:a16="http://schemas.microsoft.com/office/drawing/2014/main" id="{FD799EBE-3B77-32C3-0956-CCD0421552BE}"/>
              </a:ext>
            </a:extLst>
          </p:cNvPr>
          <p:cNvSpPr/>
          <p:nvPr/>
        </p:nvSpPr>
        <p:spPr>
          <a:xfrm>
            <a:off x="5468867" y="1496678"/>
            <a:ext cx="2675251" cy="1653210"/>
          </a:xfrm>
          <a:prstGeom prst="round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Calibri"/>
                <a:cs typeface="Calibri"/>
              </a:rPr>
              <a:t>Program Needs</a:t>
            </a:r>
          </a:p>
          <a:p>
            <a:pPr marL="285750" indent="-285750">
              <a:lnSpc>
                <a:spcPct val="90000"/>
              </a:lnSpc>
              <a:spcBef>
                <a:spcPts val="1200"/>
              </a:spcBef>
              <a:buFont typeface="Arial,Sans-Serif"/>
              <a:buChar char="•"/>
            </a:pPr>
            <a:r>
              <a:rPr lang="en-US" sz="1600">
                <a:solidFill>
                  <a:srgbClr val="202124"/>
                </a:solidFill>
                <a:latin typeface="Calibri"/>
                <a:cs typeface="Calibri"/>
              </a:rPr>
              <a:t>World Record</a:t>
            </a:r>
          </a:p>
          <a:p>
            <a:pPr marL="285750" indent="-285750">
              <a:lnSpc>
                <a:spcPct val="90000"/>
              </a:lnSpc>
              <a:spcBef>
                <a:spcPts val="1200"/>
              </a:spcBef>
              <a:buFont typeface="Arial,Sans-Serif"/>
              <a:buChar char="•"/>
            </a:pPr>
            <a:r>
              <a:rPr lang="en-US" sz="1600">
                <a:solidFill>
                  <a:srgbClr val="202124"/>
                </a:solidFill>
                <a:latin typeface="Calibri"/>
                <a:cs typeface="Calibri"/>
              </a:rPr>
              <a:t>Safety</a:t>
            </a:r>
          </a:p>
          <a:p>
            <a:pPr marL="285750" indent="-285750">
              <a:lnSpc>
                <a:spcPct val="90000"/>
              </a:lnSpc>
              <a:spcBef>
                <a:spcPts val="1200"/>
              </a:spcBef>
              <a:buFont typeface="Arial,Sans-Serif"/>
              <a:buChar char="•"/>
            </a:pPr>
            <a:r>
              <a:rPr lang="en-US" sz="1600">
                <a:solidFill>
                  <a:srgbClr val="202124"/>
                </a:solidFill>
                <a:latin typeface="Calibri"/>
                <a:cs typeface="Calibri"/>
              </a:rPr>
              <a:t>Profitability</a:t>
            </a:r>
          </a:p>
        </p:txBody>
      </p:sp>
    </p:spTree>
    <p:extLst>
      <p:ext uri="{BB962C8B-B14F-4D97-AF65-F5344CB8AC3E}">
        <p14:creationId xmlns:p14="http://schemas.microsoft.com/office/powerpoint/2010/main" val="3726207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1485A7D-10B2-D09F-DDDD-BB58A1C77C6C}"/>
              </a:ext>
            </a:extLst>
          </p:cNvPr>
          <p:cNvSpPr>
            <a:spLocks noGrp="1"/>
          </p:cNvSpPr>
          <p:nvPr>
            <p:ph type="ftr" idx="11"/>
          </p:nvPr>
        </p:nvSpPr>
        <p:spPr/>
        <p:txBody>
          <a:bodyPr/>
          <a:lstStyle/>
          <a:p>
            <a:r>
              <a:rPr lang="en-US"/>
              <a:t>Bryan Hasselman</a:t>
            </a:r>
          </a:p>
        </p:txBody>
      </p:sp>
      <p:sp>
        <p:nvSpPr>
          <p:cNvPr id="5" name="Slide Number Placeholder 4">
            <a:extLst>
              <a:ext uri="{FF2B5EF4-FFF2-40B4-BE49-F238E27FC236}">
                <a16:creationId xmlns:a16="http://schemas.microsoft.com/office/drawing/2014/main" id="{CDAC0F64-9A3C-607A-F72C-403BA90EAD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
        <p:nvSpPr>
          <p:cNvPr id="30" name="TextBox 29">
            <a:extLst>
              <a:ext uri="{FF2B5EF4-FFF2-40B4-BE49-F238E27FC236}">
                <a16:creationId xmlns:a16="http://schemas.microsoft.com/office/drawing/2014/main" id="{3B973819-151A-36FA-7EE0-885DC344C42B}"/>
              </a:ext>
            </a:extLst>
          </p:cNvPr>
          <p:cNvSpPr txBox="1"/>
          <p:nvPr/>
        </p:nvSpPr>
        <p:spPr>
          <a:xfrm>
            <a:off x="171479" y="4360342"/>
            <a:ext cx="8114785" cy="369332"/>
          </a:xfrm>
          <a:prstGeom prst="rect">
            <a:avLst/>
          </a:prstGeom>
          <a:noFill/>
        </p:spPr>
        <p:txBody>
          <a:bodyPr wrap="square" rtlCol="0">
            <a:spAutoFit/>
          </a:bodyPr>
          <a:lstStyle/>
          <a:p>
            <a:r>
              <a:rPr lang="en-US" sz="1800">
                <a:latin typeface="Calibri"/>
                <a:cs typeface="Calibri"/>
              </a:rPr>
              <a:t>Mission Range = 20650 </a:t>
            </a:r>
            <a:r>
              <a:rPr lang="en-US" sz="1800" err="1">
                <a:latin typeface="Calibri"/>
                <a:cs typeface="Calibri"/>
              </a:rPr>
              <a:t>nmi</a:t>
            </a:r>
            <a:r>
              <a:rPr lang="en-US" sz="1800">
                <a:latin typeface="Calibri"/>
                <a:cs typeface="Calibri"/>
              </a:rPr>
              <a:t>, Payload Weight = 600 </a:t>
            </a:r>
            <a:r>
              <a:rPr lang="en-US" sz="1800" err="1">
                <a:latin typeface="Calibri"/>
                <a:cs typeface="Calibri"/>
              </a:rPr>
              <a:t>lbs</a:t>
            </a:r>
            <a:r>
              <a:rPr lang="en-US" sz="1800">
                <a:latin typeface="Calibri"/>
                <a:cs typeface="Calibri"/>
              </a:rPr>
              <a:t>, L/D = 23</a:t>
            </a:r>
          </a:p>
        </p:txBody>
      </p:sp>
      <p:grpSp>
        <p:nvGrpSpPr>
          <p:cNvPr id="18" name="Group 17">
            <a:extLst>
              <a:ext uri="{FF2B5EF4-FFF2-40B4-BE49-F238E27FC236}">
                <a16:creationId xmlns:a16="http://schemas.microsoft.com/office/drawing/2014/main" id="{0F432046-BA37-9627-9E17-6D55D45274D2}"/>
              </a:ext>
            </a:extLst>
          </p:cNvPr>
          <p:cNvGrpSpPr/>
          <p:nvPr/>
        </p:nvGrpSpPr>
        <p:grpSpPr>
          <a:xfrm>
            <a:off x="79515" y="93272"/>
            <a:ext cx="8769722" cy="4385420"/>
            <a:chOff x="79515" y="93272"/>
            <a:chExt cx="8769722" cy="4385420"/>
          </a:xfrm>
        </p:grpSpPr>
        <p:pic>
          <p:nvPicPr>
            <p:cNvPr id="17" name="Picture 16">
              <a:extLst>
                <a:ext uri="{FF2B5EF4-FFF2-40B4-BE49-F238E27FC236}">
                  <a16:creationId xmlns:a16="http://schemas.microsoft.com/office/drawing/2014/main" id="{AB6A34D1-E5F0-A38F-E2ED-E27D60CD9F36}"/>
                </a:ext>
              </a:extLst>
            </p:cNvPr>
            <p:cNvPicPr>
              <a:picLocks noChangeAspect="1"/>
            </p:cNvPicPr>
            <p:nvPr/>
          </p:nvPicPr>
          <p:blipFill rotWithShape="1">
            <a:blip r:embed="rId2"/>
            <a:srcRect t="128" b="833"/>
            <a:stretch/>
          </p:blipFill>
          <p:spPr>
            <a:xfrm>
              <a:off x="1091134" y="250602"/>
              <a:ext cx="7758103" cy="4054548"/>
            </a:xfrm>
            <a:prstGeom prst="rect">
              <a:avLst/>
            </a:prstGeom>
            <a:ln w="19050">
              <a:solidFill>
                <a:schemeClr val="tx1"/>
              </a:solidFill>
            </a:ln>
          </p:spPr>
        </p:pic>
        <p:sp>
          <p:nvSpPr>
            <p:cNvPr id="7" name="TextBox 6">
              <a:extLst>
                <a:ext uri="{FF2B5EF4-FFF2-40B4-BE49-F238E27FC236}">
                  <a16:creationId xmlns:a16="http://schemas.microsoft.com/office/drawing/2014/main" id="{F5184F84-3A0F-AC02-8BC9-32E21B8994CA}"/>
                </a:ext>
              </a:extLst>
            </p:cNvPr>
            <p:cNvSpPr txBox="1"/>
            <p:nvPr/>
          </p:nvSpPr>
          <p:spPr>
            <a:xfrm rot="19977104">
              <a:off x="7690150" y="2066474"/>
              <a:ext cx="1117230" cy="314140"/>
            </a:xfrm>
            <a:prstGeom prst="rect">
              <a:avLst/>
            </a:prstGeom>
            <a:noFill/>
          </p:spPr>
          <p:txBody>
            <a:bodyPr wrap="square" rtlCol="0">
              <a:spAutoFit/>
            </a:bodyPr>
            <a:lstStyle/>
            <a:p>
              <a:r>
                <a:rPr lang="en-US" b="1">
                  <a:solidFill>
                    <a:schemeClr val="bg2"/>
                  </a:solidFill>
                  <a:latin typeface="Calibri"/>
                  <a:cs typeface="Calibri"/>
                </a:rPr>
                <a:t>EWF = .20 </a:t>
              </a:r>
            </a:p>
          </p:txBody>
        </p:sp>
        <p:sp>
          <p:nvSpPr>
            <p:cNvPr id="19" name="TextBox 18">
              <a:extLst>
                <a:ext uri="{FF2B5EF4-FFF2-40B4-BE49-F238E27FC236}">
                  <a16:creationId xmlns:a16="http://schemas.microsoft.com/office/drawing/2014/main" id="{CBB49DCC-96E4-DED9-78E2-97096887A5A9}"/>
                </a:ext>
              </a:extLst>
            </p:cNvPr>
            <p:cNvSpPr txBox="1"/>
            <p:nvPr/>
          </p:nvSpPr>
          <p:spPr>
            <a:xfrm>
              <a:off x="137220" y="981964"/>
              <a:ext cx="959329" cy="314140"/>
            </a:xfrm>
            <a:prstGeom prst="rect">
              <a:avLst/>
            </a:prstGeom>
            <a:noFill/>
          </p:spPr>
          <p:txBody>
            <a:bodyPr wrap="square" rtlCol="0">
              <a:spAutoFit/>
            </a:bodyPr>
            <a:lstStyle/>
            <a:p>
              <a:pPr algn="r"/>
              <a:r>
                <a:rPr lang="en-US">
                  <a:latin typeface="Calibri"/>
                  <a:cs typeface="Calibri"/>
                </a:rPr>
                <a:t>16,000</a:t>
              </a:r>
            </a:p>
          </p:txBody>
        </p:sp>
        <p:sp>
          <p:nvSpPr>
            <p:cNvPr id="20" name="TextBox 19">
              <a:extLst>
                <a:ext uri="{FF2B5EF4-FFF2-40B4-BE49-F238E27FC236}">
                  <a16:creationId xmlns:a16="http://schemas.microsoft.com/office/drawing/2014/main" id="{C205B254-68BE-030C-F283-6A065B2BA994}"/>
                </a:ext>
              </a:extLst>
            </p:cNvPr>
            <p:cNvSpPr txBox="1"/>
            <p:nvPr/>
          </p:nvSpPr>
          <p:spPr>
            <a:xfrm>
              <a:off x="137220" y="534691"/>
              <a:ext cx="959329" cy="314140"/>
            </a:xfrm>
            <a:prstGeom prst="rect">
              <a:avLst/>
            </a:prstGeom>
            <a:noFill/>
          </p:spPr>
          <p:txBody>
            <a:bodyPr wrap="square" rtlCol="0">
              <a:spAutoFit/>
            </a:bodyPr>
            <a:lstStyle/>
            <a:p>
              <a:pPr algn="r"/>
              <a:r>
                <a:rPr lang="en-US">
                  <a:latin typeface="Calibri"/>
                  <a:cs typeface="Calibri"/>
                </a:rPr>
                <a:t>18,000</a:t>
              </a:r>
            </a:p>
          </p:txBody>
        </p:sp>
        <p:sp>
          <p:nvSpPr>
            <p:cNvPr id="21" name="TextBox 20">
              <a:extLst>
                <a:ext uri="{FF2B5EF4-FFF2-40B4-BE49-F238E27FC236}">
                  <a16:creationId xmlns:a16="http://schemas.microsoft.com/office/drawing/2014/main" id="{B47CB3E4-C601-278C-DAC6-0ED4288C2E9C}"/>
                </a:ext>
              </a:extLst>
            </p:cNvPr>
            <p:cNvSpPr txBox="1"/>
            <p:nvPr/>
          </p:nvSpPr>
          <p:spPr>
            <a:xfrm>
              <a:off x="137220" y="1442834"/>
              <a:ext cx="959329" cy="314140"/>
            </a:xfrm>
            <a:prstGeom prst="rect">
              <a:avLst/>
            </a:prstGeom>
            <a:noFill/>
          </p:spPr>
          <p:txBody>
            <a:bodyPr wrap="square" rtlCol="0">
              <a:spAutoFit/>
            </a:bodyPr>
            <a:lstStyle/>
            <a:p>
              <a:pPr algn="r"/>
              <a:r>
                <a:rPr lang="en-US">
                  <a:latin typeface="Calibri"/>
                  <a:cs typeface="Calibri"/>
                </a:rPr>
                <a:t>14,000</a:t>
              </a:r>
            </a:p>
          </p:txBody>
        </p:sp>
        <p:sp>
          <p:nvSpPr>
            <p:cNvPr id="22" name="TextBox 21">
              <a:extLst>
                <a:ext uri="{FF2B5EF4-FFF2-40B4-BE49-F238E27FC236}">
                  <a16:creationId xmlns:a16="http://schemas.microsoft.com/office/drawing/2014/main" id="{4F62A89D-AD8E-E370-9F5F-27D69520AABB}"/>
                </a:ext>
              </a:extLst>
            </p:cNvPr>
            <p:cNvSpPr txBox="1"/>
            <p:nvPr/>
          </p:nvSpPr>
          <p:spPr>
            <a:xfrm>
              <a:off x="137220" y="1888117"/>
              <a:ext cx="959329" cy="314140"/>
            </a:xfrm>
            <a:prstGeom prst="rect">
              <a:avLst/>
            </a:prstGeom>
            <a:noFill/>
          </p:spPr>
          <p:txBody>
            <a:bodyPr wrap="square" rtlCol="0">
              <a:spAutoFit/>
            </a:bodyPr>
            <a:lstStyle/>
            <a:p>
              <a:pPr algn="r"/>
              <a:r>
                <a:rPr lang="en-US">
                  <a:latin typeface="Calibri"/>
                  <a:cs typeface="Calibri"/>
                </a:rPr>
                <a:t>12,000</a:t>
              </a:r>
            </a:p>
          </p:txBody>
        </p:sp>
        <p:sp>
          <p:nvSpPr>
            <p:cNvPr id="23" name="TextBox 22">
              <a:extLst>
                <a:ext uri="{FF2B5EF4-FFF2-40B4-BE49-F238E27FC236}">
                  <a16:creationId xmlns:a16="http://schemas.microsoft.com/office/drawing/2014/main" id="{02327B5B-BEAC-9D84-34AB-A2C1E47D5947}"/>
                </a:ext>
              </a:extLst>
            </p:cNvPr>
            <p:cNvSpPr txBox="1"/>
            <p:nvPr/>
          </p:nvSpPr>
          <p:spPr>
            <a:xfrm>
              <a:off x="137220" y="2344164"/>
              <a:ext cx="959329" cy="314140"/>
            </a:xfrm>
            <a:prstGeom prst="rect">
              <a:avLst/>
            </a:prstGeom>
            <a:noFill/>
          </p:spPr>
          <p:txBody>
            <a:bodyPr wrap="square" rtlCol="0">
              <a:spAutoFit/>
            </a:bodyPr>
            <a:lstStyle/>
            <a:p>
              <a:pPr algn="r"/>
              <a:r>
                <a:rPr lang="en-US">
                  <a:latin typeface="Calibri"/>
                  <a:cs typeface="Calibri"/>
                </a:rPr>
                <a:t>10,000</a:t>
              </a:r>
            </a:p>
          </p:txBody>
        </p:sp>
        <p:sp>
          <p:nvSpPr>
            <p:cNvPr id="24" name="TextBox 23">
              <a:extLst>
                <a:ext uri="{FF2B5EF4-FFF2-40B4-BE49-F238E27FC236}">
                  <a16:creationId xmlns:a16="http://schemas.microsoft.com/office/drawing/2014/main" id="{90B7AC08-F882-9929-065A-6C1AB8AD2B00}"/>
                </a:ext>
              </a:extLst>
            </p:cNvPr>
            <p:cNvSpPr txBox="1"/>
            <p:nvPr/>
          </p:nvSpPr>
          <p:spPr>
            <a:xfrm>
              <a:off x="137220" y="2792771"/>
              <a:ext cx="959329" cy="314140"/>
            </a:xfrm>
            <a:prstGeom prst="rect">
              <a:avLst/>
            </a:prstGeom>
            <a:noFill/>
          </p:spPr>
          <p:txBody>
            <a:bodyPr wrap="square" rtlCol="0">
              <a:spAutoFit/>
            </a:bodyPr>
            <a:lstStyle/>
            <a:p>
              <a:pPr algn="r"/>
              <a:r>
                <a:rPr lang="en-US">
                  <a:latin typeface="Calibri"/>
                  <a:cs typeface="Calibri"/>
                </a:rPr>
                <a:t>8,000</a:t>
              </a:r>
            </a:p>
          </p:txBody>
        </p:sp>
        <p:sp>
          <p:nvSpPr>
            <p:cNvPr id="26" name="TextBox 25">
              <a:extLst>
                <a:ext uri="{FF2B5EF4-FFF2-40B4-BE49-F238E27FC236}">
                  <a16:creationId xmlns:a16="http://schemas.microsoft.com/office/drawing/2014/main" id="{33228229-A6C9-6E3A-AE54-E41A8F8DB83B}"/>
                </a:ext>
              </a:extLst>
            </p:cNvPr>
            <p:cNvSpPr txBox="1"/>
            <p:nvPr/>
          </p:nvSpPr>
          <p:spPr>
            <a:xfrm>
              <a:off x="137220" y="3246616"/>
              <a:ext cx="959329" cy="314140"/>
            </a:xfrm>
            <a:prstGeom prst="rect">
              <a:avLst/>
            </a:prstGeom>
            <a:noFill/>
          </p:spPr>
          <p:txBody>
            <a:bodyPr wrap="square" rtlCol="0">
              <a:spAutoFit/>
            </a:bodyPr>
            <a:lstStyle/>
            <a:p>
              <a:pPr algn="r"/>
              <a:r>
                <a:rPr lang="en-US">
                  <a:latin typeface="Calibri"/>
                  <a:cs typeface="Calibri"/>
                </a:rPr>
                <a:t>6,000</a:t>
              </a:r>
            </a:p>
          </p:txBody>
        </p:sp>
        <p:sp>
          <p:nvSpPr>
            <p:cNvPr id="27" name="TextBox 26">
              <a:extLst>
                <a:ext uri="{FF2B5EF4-FFF2-40B4-BE49-F238E27FC236}">
                  <a16:creationId xmlns:a16="http://schemas.microsoft.com/office/drawing/2014/main" id="{B252F274-0889-B273-1B83-9BEB9F44F3E7}"/>
                </a:ext>
              </a:extLst>
            </p:cNvPr>
            <p:cNvSpPr txBox="1"/>
            <p:nvPr/>
          </p:nvSpPr>
          <p:spPr>
            <a:xfrm>
              <a:off x="137220" y="3699118"/>
              <a:ext cx="959329" cy="314140"/>
            </a:xfrm>
            <a:prstGeom prst="rect">
              <a:avLst/>
            </a:prstGeom>
            <a:noFill/>
          </p:spPr>
          <p:txBody>
            <a:bodyPr wrap="square" rtlCol="0">
              <a:spAutoFit/>
            </a:bodyPr>
            <a:lstStyle/>
            <a:p>
              <a:pPr algn="r"/>
              <a:r>
                <a:rPr lang="en-US">
                  <a:latin typeface="Calibri"/>
                  <a:cs typeface="Calibri"/>
                </a:rPr>
                <a:t>4,000</a:t>
              </a:r>
            </a:p>
          </p:txBody>
        </p:sp>
        <p:sp>
          <p:nvSpPr>
            <p:cNvPr id="29" name="TextBox 28">
              <a:extLst>
                <a:ext uri="{FF2B5EF4-FFF2-40B4-BE49-F238E27FC236}">
                  <a16:creationId xmlns:a16="http://schemas.microsoft.com/office/drawing/2014/main" id="{F152767A-49A0-397C-8AE3-0FDC5FAD903A}"/>
                </a:ext>
              </a:extLst>
            </p:cNvPr>
            <p:cNvSpPr txBox="1"/>
            <p:nvPr/>
          </p:nvSpPr>
          <p:spPr>
            <a:xfrm rot="16200000">
              <a:off x="-1195798" y="2084499"/>
              <a:ext cx="2933219" cy="382593"/>
            </a:xfrm>
            <a:prstGeom prst="rect">
              <a:avLst/>
            </a:prstGeom>
            <a:noFill/>
          </p:spPr>
          <p:txBody>
            <a:bodyPr wrap="square" lIns="91440" tIns="45720" rIns="91440" bIns="45720" rtlCol="0" anchor="t">
              <a:spAutoFit/>
            </a:bodyPr>
            <a:lstStyle/>
            <a:p>
              <a:pPr algn="ctr"/>
              <a:r>
                <a:rPr lang="en-US" sz="1800" b="1">
                  <a:latin typeface="Calibri"/>
                  <a:cs typeface="Calibri"/>
                </a:rPr>
                <a:t>MTOW (</a:t>
              </a:r>
              <a:r>
                <a:rPr lang="en-US" sz="1800" b="1" err="1">
                  <a:latin typeface="Calibri"/>
                  <a:cs typeface="Calibri"/>
                </a:rPr>
                <a:t>lbs</a:t>
              </a:r>
              <a:r>
                <a:rPr lang="en-US" sz="1800" b="1">
                  <a:latin typeface="Calibri"/>
                  <a:cs typeface="Calibri"/>
                </a:rPr>
                <a:t>)</a:t>
              </a:r>
              <a:endParaRPr lang="en-US" sz="1800" b="1"/>
            </a:p>
          </p:txBody>
        </p:sp>
        <p:sp>
          <p:nvSpPr>
            <p:cNvPr id="34" name="TextBox 33">
              <a:extLst>
                <a:ext uri="{FF2B5EF4-FFF2-40B4-BE49-F238E27FC236}">
                  <a16:creationId xmlns:a16="http://schemas.microsoft.com/office/drawing/2014/main" id="{11229297-CCA2-18BD-1374-A7F686C347C6}"/>
                </a:ext>
              </a:extLst>
            </p:cNvPr>
            <p:cNvSpPr txBox="1"/>
            <p:nvPr/>
          </p:nvSpPr>
          <p:spPr>
            <a:xfrm rot="19374741">
              <a:off x="6880883" y="1639001"/>
              <a:ext cx="1067903" cy="314140"/>
            </a:xfrm>
            <a:prstGeom prst="rect">
              <a:avLst/>
            </a:prstGeom>
            <a:noFill/>
          </p:spPr>
          <p:txBody>
            <a:bodyPr wrap="square" rtlCol="0">
              <a:spAutoFit/>
            </a:bodyPr>
            <a:lstStyle/>
            <a:p>
              <a:r>
                <a:rPr lang="en-US" b="1">
                  <a:solidFill>
                    <a:schemeClr val="bg2"/>
                  </a:solidFill>
                  <a:latin typeface="Calibri"/>
                  <a:cs typeface="Calibri"/>
                </a:rPr>
                <a:t>EWF = .22</a:t>
              </a:r>
            </a:p>
          </p:txBody>
        </p:sp>
        <p:sp>
          <p:nvSpPr>
            <p:cNvPr id="35" name="TextBox 34">
              <a:extLst>
                <a:ext uri="{FF2B5EF4-FFF2-40B4-BE49-F238E27FC236}">
                  <a16:creationId xmlns:a16="http://schemas.microsoft.com/office/drawing/2014/main" id="{E5E65BDD-FAC1-E14E-6D74-245339A13AD7}"/>
                </a:ext>
              </a:extLst>
            </p:cNvPr>
            <p:cNvSpPr txBox="1"/>
            <p:nvPr/>
          </p:nvSpPr>
          <p:spPr>
            <a:xfrm>
              <a:off x="131805" y="4164552"/>
              <a:ext cx="959329" cy="314140"/>
            </a:xfrm>
            <a:prstGeom prst="rect">
              <a:avLst/>
            </a:prstGeom>
            <a:noFill/>
          </p:spPr>
          <p:txBody>
            <a:bodyPr wrap="square" rtlCol="0">
              <a:spAutoFit/>
            </a:bodyPr>
            <a:lstStyle/>
            <a:p>
              <a:pPr algn="r"/>
              <a:r>
                <a:rPr lang="en-US">
                  <a:latin typeface="Calibri"/>
                  <a:cs typeface="Calibri"/>
                </a:rPr>
                <a:t>2,000</a:t>
              </a:r>
            </a:p>
          </p:txBody>
        </p:sp>
        <p:sp>
          <p:nvSpPr>
            <p:cNvPr id="36" name="TextBox 35">
              <a:extLst>
                <a:ext uri="{FF2B5EF4-FFF2-40B4-BE49-F238E27FC236}">
                  <a16:creationId xmlns:a16="http://schemas.microsoft.com/office/drawing/2014/main" id="{68769757-5D6D-BA4E-3106-B74A921212BD}"/>
                </a:ext>
              </a:extLst>
            </p:cNvPr>
            <p:cNvSpPr txBox="1"/>
            <p:nvPr/>
          </p:nvSpPr>
          <p:spPr>
            <a:xfrm>
              <a:off x="131805" y="106977"/>
              <a:ext cx="959329" cy="314140"/>
            </a:xfrm>
            <a:prstGeom prst="rect">
              <a:avLst/>
            </a:prstGeom>
            <a:noFill/>
          </p:spPr>
          <p:txBody>
            <a:bodyPr wrap="square" rtlCol="0">
              <a:spAutoFit/>
            </a:bodyPr>
            <a:lstStyle/>
            <a:p>
              <a:pPr algn="r"/>
              <a:r>
                <a:rPr lang="en-US">
                  <a:latin typeface="Calibri"/>
                  <a:cs typeface="Calibri"/>
                </a:rPr>
                <a:t>20,000</a:t>
              </a:r>
            </a:p>
          </p:txBody>
        </p:sp>
        <p:sp>
          <p:nvSpPr>
            <p:cNvPr id="38" name="TextBox 37">
              <a:extLst>
                <a:ext uri="{FF2B5EF4-FFF2-40B4-BE49-F238E27FC236}">
                  <a16:creationId xmlns:a16="http://schemas.microsoft.com/office/drawing/2014/main" id="{F82CF146-DA3A-3FC3-72AF-385D099E41CF}"/>
                </a:ext>
              </a:extLst>
            </p:cNvPr>
            <p:cNvSpPr txBox="1"/>
            <p:nvPr/>
          </p:nvSpPr>
          <p:spPr>
            <a:xfrm rot="18659955">
              <a:off x="5979893" y="1140440"/>
              <a:ext cx="1067903" cy="314140"/>
            </a:xfrm>
            <a:prstGeom prst="rect">
              <a:avLst/>
            </a:prstGeom>
            <a:noFill/>
          </p:spPr>
          <p:txBody>
            <a:bodyPr wrap="square" rtlCol="0">
              <a:spAutoFit/>
            </a:bodyPr>
            <a:lstStyle/>
            <a:p>
              <a:r>
                <a:rPr lang="en-US" b="1">
                  <a:solidFill>
                    <a:schemeClr val="bg2"/>
                  </a:solidFill>
                  <a:latin typeface="Calibri"/>
                  <a:cs typeface="Calibri"/>
                </a:rPr>
                <a:t>EWF = ..24</a:t>
              </a:r>
            </a:p>
          </p:txBody>
        </p:sp>
        <p:sp>
          <p:nvSpPr>
            <p:cNvPr id="39" name="TextBox 38">
              <a:extLst>
                <a:ext uri="{FF2B5EF4-FFF2-40B4-BE49-F238E27FC236}">
                  <a16:creationId xmlns:a16="http://schemas.microsoft.com/office/drawing/2014/main" id="{857A77EC-A5DC-D35B-8167-76AAFA6E904C}"/>
                </a:ext>
              </a:extLst>
            </p:cNvPr>
            <p:cNvSpPr txBox="1"/>
            <p:nvPr/>
          </p:nvSpPr>
          <p:spPr>
            <a:xfrm rot="18380240">
              <a:off x="3696500" y="822629"/>
              <a:ext cx="1043725" cy="318828"/>
            </a:xfrm>
            <a:prstGeom prst="rect">
              <a:avLst/>
            </a:prstGeom>
            <a:noFill/>
          </p:spPr>
          <p:txBody>
            <a:bodyPr wrap="square" rtlCol="0">
              <a:spAutoFit/>
            </a:bodyPr>
            <a:lstStyle/>
            <a:p>
              <a:r>
                <a:rPr lang="en-US" b="1">
                  <a:solidFill>
                    <a:schemeClr val="bg2"/>
                  </a:solidFill>
                  <a:latin typeface="Calibri"/>
                  <a:cs typeface="Calibri"/>
                </a:rPr>
                <a:t>EWF = .28 </a:t>
              </a:r>
            </a:p>
          </p:txBody>
        </p:sp>
        <p:sp>
          <p:nvSpPr>
            <p:cNvPr id="9" name="TextBox 8">
              <a:extLst>
                <a:ext uri="{FF2B5EF4-FFF2-40B4-BE49-F238E27FC236}">
                  <a16:creationId xmlns:a16="http://schemas.microsoft.com/office/drawing/2014/main" id="{CD68C82E-EAC8-E402-D40F-8F645FD8F9C1}"/>
                </a:ext>
              </a:extLst>
            </p:cNvPr>
            <p:cNvSpPr txBox="1"/>
            <p:nvPr/>
          </p:nvSpPr>
          <p:spPr>
            <a:xfrm rot="16602829">
              <a:off x="1432426" y="2320028"/>
              <a:ext cx="1043725" cy="318828"/>
            </a:xfrm>
            <a:prstGeom prst="rect">
              <a:avLst/>
            </a:prstGeom>
            <a:noFill/>
          </p:spPr>
          <p:txBody>
            <a:bodyPr wrap="square" rtlCol="0">
              <a:spAutoFit/>
            </a:bodyPr>
            <a:lstStyle/>
            <a:p>
              <a:r>
                <a:rPr lang="en-US" b="1">
                  <a:solidFill>
                    <a:srgbClr val="FF0000"/>
                  </a:solidFill>
                  <a:latin typeface="Calibri"/>
                  <a:cs typeface="Calibri"/>
                </a:rPr>
                <a:t>SFC = .300</a:t>
              </a:r>
            </a:p>
          </p:txBody>
        </p:sp>
        <p:sp>
          <p:nvSpPr>
            <p:cNvPr id="10" name="TextBox 9">
              <a:extLst>
                <a:ext uri="{FF2B5EF4-FFF2-40B4-BE49-F238E27FC236}">
                  <a16:creationId xmlns:a16="http://schemas.microsoft.com/office/drawing/2014/main" id="{95C42E16-DB76-A3C5-5AE5-C4C5FED0004A}"/>
                </a:ext>
              </a:extLst>
            </p:cNvPr>
            <p:cNvSpPr txBox="1"/>
            <p:nvPr/>
          </p:nvSpPr>
          <p:spPr>
            <a:xfrm rot="16586756">
              <a:off x="3229395" y="1136690"/>
              <a:ext cx="1043725" cy="318828"/>
            </a:xfrm>
            <a:prstGeom prst="rect">
              <a:avLst/>
            </a:prstGeom>
            <a:noFill/>
          </p:spPr>
          <p:txBody>
            <a:bodyPr wrap="square" rtlCol="0">
              <a:spAutoFit/>
            </a:bodyPr>
            <a:lstStyle/>
            <a:p>
              <a:r>
                <a:rPr lang="en-US" b="1">
                  <a:solidFill>
                    <a:srgbClr val="FF0000"/>
                  </a:solidFill>
                  <a:latin typeface="Calibri"/>
                  <a:cs typeface="Calibri"/>
                </a:rPr>
                <a:t>SFC = .325</a:t>
              </a:r>
            </a:p>
          </p:txBody>
        </p:sp>
        <p:sp>
          <p:nvSpPr>
            <p:cNvPr id="11" name="TextBox 10">
              <a:extLst>
                <a:ext uri="{FF2B5EF4-FFF2-40B4-BE49-F238E27FC236}">
                  <a16:creationId xmlns:a16="http://schemas.microsoft.com/office/drawing/2014/main" id="{8597E419-8FF2-D8FD-B84A-50D89B2AA971}"/>
                </a:ext>
              </a:extLst>
            </p:cNvPr>
            <p:cNvSpPr txBox="1"/>
            <p:nvPr/>
          </p:nvSpPr>
          <p:spPr>
            <a:xfrm rot="16387044">
              <a:off x="4754111" y="623462"/>
              <a:ext cx="1043725" cy="318828"/>
            </a:xfrm>
            <a:prstGeom prst="rect">
              <a:avLst/>
            </a:prstGeom>
            <a:noFill/>
          </p:spPr>
          <p:txBody>
            <a:bodyPr wrap="square" rtlCol="0">
              <a:spAutoFit/>
            </a:bodyPr>
            <a:lstStyle/>
            <a:p>
              <a:r>
                <a:rPr lang="en-US" b="1">
                  <a:solidFill>
                    <a:srgbClr val="FF0000"/>
                  </a:solidFill>
                  <a:latin typeface="Calibri"/>
                  <a:cs typeface="Calibri"/>
                </a:rPr>
                <a:t>SFC = .350</a:t>
              </a:r>
            </a:p>
          </p:txBody>
        </p:sp>
        <p:sp>
          <p:nvSpPr>
            <p:cNvPr id="12" name="TextBox 11">
              <a:extLst>
                <a:ext uri="{FF2B5EF4-FFF2-40B4-BE49-F238E27FC236}">
                  <a16:creationId xmlns:a16="http://schemas.microsoft.com/office/drawing/2014/main" id="{BF271A09-A247-558E-F548-E0571F4013A1}"/>
                </a:ext>
              </a:extLst>
            </p:cNvPr>
            <p:cNvSpPr txBox="1"/>
            <p:nvPr/>
          </p:nvSpPr>
          <p:spPr>
            <a:xfrm rot="16355807">
              <a:off x="6388054" y="455721"/>
              <a:ext cx="1043725" cy="318828"/>
            </a:xfrm>
            <a:prstGeom prst="rect">
              <a:avLst/>
            </a:prstGeom>
            <a:noFill/>
          </p:spPr>
          <p:txBody>
            <a:bodyPr wrap="square" rtlCol="0">
              <a:spAutoFit/>
            </a:bodyPr>
            <a:lstStyle/>
            <a:p>
              <a:r>
                <a:rPr lang="en-US" b="1">
                  <a:solidFill>
                    <a:srgbClr val="FF0000"/>
                  </a:solidFill>
                  <a:latin typeface="Calibri"/>
                  <a:cs typeface="Calibri"/>
                </a:rPr>
                <a:t>SFC = .375</a:t>
              </a:r>
            </a:p>
          </p:txBody>
        </p:sp>
        <p:sp>
          <p:nvSpPr>
            <p:cNvPr id="13" name="TextBox 12">
              <a:extLst>
                <a:ext uri="{FF2B5EF4-FFF2-40B4-BE49-F238E27FC236}">
                  <a16:creationId xmlns:a16="http://schemas.microsoft.com/office/drawing/2014/main" id="{50F8ED7E-33B8-C78E-2F99-174BA82A60B7}"/>
                </a:ext>
              </a:extLst>
            </p:cNvPr>
            <p:cNvSpPr txBox="1"/>
            <p:nvPr/>
          </p:nvSpPr>
          <p:spPr>
            <a:xfrm rot="16424977">
              <a:off x="8020180" y="468223"/>
              <a:ext cx="1043725" cy="318828"/>
            </a:xfrm>
            <a:prstGeom prst="rect">
              <a:avLst/>
            </a:prstGeom>
            <a:noFill/>
          </p:spPr>
          <p:txBody>
            <a:bodyPr wrap="square" rtlCol="0">
              <a:spAutoFit/>
            </a:bodyPr>
            <a:lstStyle/>
            <a:p>
              <a:r>
                <a:rPr lang="en-US" b="1">
                  <a:solidFill>
                    <a:srgbClr val="FF0000"/>
                  </a:solidFill>
                  <a:latin typeface="Calibri"/>
                  <a:cs typeface="Calibri"/>
                </a:rPr>
                <a:t>SFC = .400</a:t>
              </a:r>
            </a:p>
          </p:txBody>
        </p:sp>
        <p:sp>
          <p:nvSpPr>
            <p:cNvPr id="41" name="Star: 5 Points 12">
              <a:extLst>
                <a:ext uri="{FF2B5EF4-FFF2-40B4-BE49-F238E27FC236}">
                  <a16:creationId xmlns:a16="http://schemas.microsoft.com/office/drawing/2014/main" id="{116CED82-D262-ACB3-D15B-D2A7152D47C2}"/>
                </a:ext>
              </a:extLst>
            </p:cNvPr>
            <p:cNvSpPr/>
            <p:nvPr/>
          </p:nvSpPr>
          <p:spPr>
            <a:xfrm>
              <a:off x="5099644" y="2369351"/>
              <a:ext cx="283943" cy="23569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Calibri"/>
                <a:cs typeface="Calibri"/>
              </a:endParaRPr>
            </a:p>
          </p:txBody>
        </p:sp>
        <p:sp>
          <p:nvSpPr>
            <p:cNvPr id="8" name="TextBox 7">
              <a:extLst>
                <a:ext uri="{FF2B5EF4-FFF2-40B4-BE49-F238E27FC236}">
                  <a16:creationId xmlns:a16="http://schemas.microsoft.com/office/drawing/2014/main" id="{9A9B74EB-514B-53CB-C654-CF22C77955F4}"/>
                </a:ext>
              </a:extLst>
            </p:cNvPr>
            <p:cNvSpPr txBox="1"/>
            <p:nvPr/>
          </p:nvSpPr>
          <p:spPr>
            <a:xfrm rot="18945846">
              <a:off x="4359253" y="1501030"/>
              <a:ext cx="1067903" cy="314140"/>
            </a:xfrm>
            <a:prstGeom prst="rect">
              <a:avLst/>
            </a:prstGeom>
            <a:noFill/>
          </p:spPr>
          <p:txBody>
            <a:bodyPr wrap="square" rtlCol="0">
              <a:spAutoFit/>
            </a:bodyPr>
            <a:lstStyle/>
            <a:p>
              <a:r>
                <a:rPr lang="en-US" b="1">
                  <a:solidFill>
                    <a:schemeClr val="bg2"/>
                  </a:solidFill>
                  <a:latin typeface="Calibri"/>
                  <a:cs typeface="Calibri"/>
                </a:rPr>
                <a:t>EWF = ..26</a:t>
              </a:r>
            </a:p>
          </p:txBody>
        </p:sp>
      </p:grpSp>
    </p:spTree>
    <p:extLst>
      <p:ext uri="{BB962C8B-B14F-4D97-AF65-F5344CB8AC3E}">
        <p14:creationId xmlns:p14="http://schemas.microsoft.com/office/powerpoint/2010/main" val="997576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C0EF1-7675-AF6E-93E8-02C8670204F2}"/>
              </a:ext>
            </a:extLst>
          </p:cNvPr>
          <p:cNvSpPr>
            <a:spLocks noGrp="1"/>
          </p:cNvSpPr>
          <p:nvPr>
            <p:ph type="title"/>
          </p:nvPr>
        </p:nvSpPr>
        <p:spPr>
          <a:xfrm>
            <a:off x="604088" y="196714"/>
            <a:ext cx="7543800" cy="1088100"/>
          </a:xfrm>
        </p:spPr>
        <p:txBody>
          <a:bodyPr>
            <a:normAutofit/>
          </a:bodyPr>
          <a:lstStyle/>
          <a:p>
            <a:r>
              <a:rPr lang="en-US"/>
              <a:t>Program Approach</a:t>
            </a:r>
            <a:endParaRPr lang="en-US" sz="3200"/>
          </a:p>
        </p:txBody>
      </p:sp>
      <p:sp>
        <p:nvSpPr>
          <p:cNvPr id="4" name="Footer Placeholder 3">
            <a:extLst>
              <a:ext uri="{FF2B5EF4-FFF2-40B4-BE49-F238E27FC236}">
                <a16:creationId xmlns:a16="http://schemas.microsoft.com/office/drawing/2014/main" id="{2A997F8D-CD56-5300-CEC0-EE0256CF6820}"/>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33425FA6-35B5-DCAC-73DB-EA6325C12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grpSp>
        <p:nvGrpSpPr>
          <p:cNvPr id="3" name="Group 2">
            <a:extLst>
              <a:ext uri="{FF2B5EF4-FFF2-40B4-BE49-F238E27FC236}">
                <a16:creationId xmlns:a16="http://schemas.microsoft.com/office/drawing/2014/main" id="{A52AD000-B780-A56A-8A05-A8F1705DEFE5}"/>
              </a:ext>
            </a:extLst>
          </p:cNvPr>
          <p:cNvGrpSpPr/>
          <p:nvPr/>
        </p:nvGrpSpPr>
        <p:grpSpPr>
          <a:xfrm>
            <a:off x="381031" y="2983638"/>
            <a:ext cx="8381938" cy="1653211"/>
            <a:chOff x="264512" y="2939250"/>
            <a:chExt cx="8381938" cy="1653211"/>
          </a:xfrm>
        </p:grpSpPr>
        <p:sp>
          <p:nvSpPr>
            <p:cNvPr id="8" name="Rectangle: Rounded Corners 7">
              <a:extLst>
                <a:ext uri="{FF2B5EF4-FFF2-40B4-BE49-F238E27FC236}">
                  <a16:creationId xmlns:a16="http://schemas.microsoft.com/office/drawing/2014/main" id="{A2F28B32-E34D-6548-A5D8-F4E00E6B4FD9}"/>
                </a:ext>
              </a:extLst>
            </p:cNvPr>
            <p:cNvSpPr/>
            <p:nvPr/>
          </p:nvSpPr>
          <p:spPr>
            <a:xfrm>
              <a:off x="264512" y="2939250"/>
              <a:ext cx="2675251" cy="1653210"/>
            </a:xfrm>
            <a:prstGeom prst="roundRect">
              <a:avLst/>
            </a:prstGeom>
            <a:solidFill>
              <a:schemeClr val="bg1"/>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algn="ctr"/>
              <a:r>
                <a:rPr lang="en-US" sz="1600" b="1">
                  <a:solidFill>
                    <a:srgbClr val="000000"/>
                  </a:solidFill>
                  <a:latin typeface="Calibri"/>
                  <a:cs typeface="Calibri"/>
                </a:rPr>
                <a:t>Internal Needs</a:t>
              </a:r>
            </a:p>
            <a:p>
              <a:pPr marL="285750" indent="-285750">
                <a:lnSpc>
                  <a:spcPct val="90000"/>
                </a:lnSpc>
                <a:spcBef>
                  <a:spcPts val="1200"/>
                </a:spcBef>
                <a:buFont typeface="Arial,Sans-Serif"/>
                <a:buChar char="•"/>
              </a:pPr>
              <a:r>
                <a:rPr lang="en-US" sz="1600">
                  <a:solidFill>
                    <a:srgbClr val="202124"/>
                  </a:solidFill>
                  <a:latin typeface="Calibri"/>
                  <a:cs typeface="Calibri"/>
                </a:rPr>
                <a:t>Profitability</a:t>
              </a:r>
            </a:p>
            <a:p>
              <a:pPr marL="285750" indent="-285750">
                <a:lnSpc>
                  <a:spcPct val="90000"/>
                </a:lnSpc>
                <a:spcBef>
                  <a:spcPts val="1200"/>
                </a:spcBef>
                <a:buFont typeface="Arial,Sans-Serif"/>
                <a:buChar char="•"/>
              </a:pPr>
              <a:r>
                <a:rPr lang="en-US" sz="1600">
                  <a:solidFill>
                    <a:srgbClr val="202124"/>
                  </a:solidFill>
                  <a:latin typeface="Calibri"/>
                  <a:cs typeface="Calibri"/>
                </a:rPr>
                <a:t>Logistics</a:t>
              </a:r>
            </a:p>
            <a:p>
              <a:pPr marL="285750" indent="-285750">
                <a:lnSpc>
                  <a:spcPct val="90000"/>
                </a:lnSpc>
                <a:spcBef>
                  <a:spcPts val="1200"/>
                </a:spcBef>
                <a:buFont typeface="Arial,Sans-Serif"/>
                <a:buChar char="•"/>
              </a:pPr>
              <a:r>
                <a:rPr lang="en-US" sz="1600">
                  <a:solidFill>
                    <a:srgbClr val="202124"/>
                  </a:solidFill>
                  <a:latin typeface="Calibri"/>
                  <a:cs typeface="Calibri"/>
                </a:rPr>
                <a:t>Feasibility</a:t>
              </a:r>
              <a:endParaRPr lang="en-US" sz="1600">
                <a:cs typeface="Arial"/>
              </a:endParaRPr>
            </a:p>
          </p:txBody>
        </p:sp>
        <p:sp>
          <p:nvSpPr>
            <p:cNvPr id="9" name="Rectangle: Rounded Corners 8">
              <a:extLst>
                <a:ext uri="{FF2B5EF4-FFF2-40B4-BE49-F238E27FC236}">
                  <a16:creationId xmlns:a16="http://schemas.microsoft.com/office/drawing/2014/main" id="{2B55912C-DA98-5EEC-E3F9-078485252B3E}"/>
                </a:ext>
              </a:extLst>
            </p:cNvPr>
            <p:cNvSpPr/>
            <p:nvPr/>
          </p:nvSpPr>
          <p:spPr>
            <a:xfrm>
              <a:off x="3117855" y="2939250"/>
              <a:ext cx="2675251" cy="165321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a:solidFill>
                    <a:srgbClr val="000000"/>
                  </a:solidFill>
                  <a:latin typeface="Calibri"/>
                  <a:cs typeface="Calibri"/>
                </a:rPr>
                <a:t>External Needs</a:t>
              </a:r>
            </a:p>
            <a:p>
              <a:pPr marL="285750" indent="-285750">
                <a:lnSpc>
                  <a:spcPct val="90000"/>
                </a:lnSpc>
                <a:spcBef>
                  <a:spcPts val="1200"/>
                </a:spcBef>
                <a:buFont typeface="Arial,Sans-Serif"/>
                <a:buChar char="•"/>
              </a:pPr>
              <a:r>
                <a:rPr lang="en-US" sz="1600">
                  <a:solidFill>
                    <a:srgbClr val="202124"/>
                  </a:solidFill>
                  <a:latin typeface="Calibri"/>
                  <a:cs typeface="Calibri"/>
                </a:rPr>
                <a:t>Mission Parameters</a:t>
              </a:r>
            </a:p>
            <a:p>
              <a:pPr marL="285750" indent="-285750">
                <a:lnSpc>
                  <a:spcPct val="90000"/>
                </a:lnSpc>
                <a:spcBef>
                  <a:spcPts val="1200"/>
                </a:spcBef>
                <a:buFont typeface="Arial,Sans-Serif"/>
                <a:buChar char="•"/>
              </a:pPr>
              <a:r>
                <a:rPr lang="en-US" sz="1600">
                  <a:solidFill>
                    <a:srgbClr val="202124"/>
                  </a:solidFill>
                  <a:latin typeface="Calibri"/>
                  <a:cs typeface="Calibri"/>
                </a:rPr>
                <a:t>External Safety</a:t>
              </a:r>
            </a:p>
            <a:p>
              <a:pPr marL="285750" indent="-285750">
                <a:lnSpc>
                  <a:spcPct val="90000"/>
                </a:lnSpc>
                <a:spcBef>
                  <a:spcPts val="1200"/>
                </a:spcBef>
                <a:buFont typeface="Arial,Sans-Serif"/>
                <a:buChar char="•"/>
              </a:pPr>
              <a:r>
                <a:rPr lang="en-US" sz="1600">
                  <a:solidFill>
                    <a:srgbClr val="202124"/>
                  </a:solidFill>
                  <a:latin typeface="Calibri"/>
                  <a:cs typeface="Calibri"/>
                </a:rPr>
                <a:t>Communication</a:t>
              </a:r>
              <a:endParaRPr lang="en-US" sz="1600"/>
            </a:p>
          </p:txBody>
        </p:sp>
        <p:sp>
          <p:nvSpPr>
            <p:cNvPr id="11" name="Rectangle: Rounded Corners 10">
              <a:extLst>
                <a:ext uri="{FF2B5EF4-FFF2-40B4-BE49-F238E27FC236}">
                  <a16:creationId xmlns:a16="http://schemas.microsoft.com/office/drawing/2014/main" id="{0E60F5F1-D7D3-B635-7298-58031280BDBC}"/>
                </a:ext>
              </a:extLst>
            </p:cNvPr>
            <p:cNvSpPr/>
            <p:nvPr/>
          </p:nvSpPr>
          <p:spPr>
            <a:xfrm>
              <a:off x="5971199" y="2939251"/>
              <a:ext cx="2675251" cy="165321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600" b="1">
                  <a:solidFill>
                    <a:srgbClr val="000000"/>
                  </a:solidFill>
                  <a:latin typeface="Calibri"/>
                  <a:cs typeface="Calibri"/>
                </a:rPr>
                <a:t>End-User Needs</a:t>
              </a:r>
            </a:p>
            <a:p>
              <a:pPr marL="285750" indent="-285750">
                <a:lnSpc>
                  <a:spcPct val="90000"/>
                </a:lnSpc>
                <a:spcBef>
                  <a:spcPts val="1200"/>
                </a:spcBef>
                <a:buFont typeface="Arial,Sans-Serif"/>
                <a:buChar char="•"/>
              </a:pPr>
              <a:r>
                <a:rPr lang="en-US" sz="1600">
                  <a:solidFill>
                    <a:srgbClr val="202124"/>
                  </a:solidFill>
                  <a:latin typeface="Calibri"/>
                  <a:cs typeface="Calibri"/>
                </a:rPr>
                <a:t>Marketing</a:t>
              </a:r>
            </a:p>
            <a:p>
              <a:pPr marL="285750" indent="-285750">
                <a:lnSpc>
                  <a:spcPct val="90000"/>
                </a:lnSpc>
                <a:spcBef>
                  <a:spcPts val="1200"/>
                </a:spcBef>
                <a:buFont typeface="Arial,Sans-Serif"/>
                <a:buChar char="•"/>
              </a:pPr>
              <a:r>
                <a:rPr lang="en-US" sz="1600">
                  <a:solidFill>
                    <a:srgbClr val="202124"/>
                  </a:solidFill>
                  <a:latin typeface="Calibri"/>
                  <a:cs typeface="Calibri"/>
                </a:rPr>
                <a:t>Mission Success</a:t>
              </a:r>
            </a:p>
            <a:p>
              <a:pPr marL="285750" indent="-285750">
                <a:lnSpc>
                  <a:spcPct val="90000"/>
                </a:lnSpc>
                <a:spcBef>
                  <a:spcPts val="1200"/>
                </a:spcBef>
                <a:buFont typeface="Arial,Sans-Serif"/>
                <a:buChar char="•"/>
              </a:pPr>
              <a:r>
                <a:rPr lang="en-US" sz="1600">
                  <a:solidFill>
                    <a:srgbClr val="202124"/>
                  </a:solidFill>
                  <a:latin typeface="Calibri"/>
                  <a:cs typeface="Calibri"/>
                </a:rPr>
                <a:t>Safety</a:t>
              </a:r>
              <a:endParaRPr lang="en-US" sz="1600"/>
            </a:p>
          </p:txBody>
        </p:sp>
      </p:grpSp>
      <p:grpSp>
        <p:nvGrpSpPr>
          <p:cNvPr id="14" name="Group 13">
            <a:extLst>
              <a:ext uri="{FF2B5EF4-FFF2-40B4-BE49-F238E27FC236}">
                <a16:creationId xmlns:a16="http://schemas.microsoft.com/office/drawing/2014/main" id="{084950F3-D36A-BE33-48EE-36E03E02616E}"/>
              </a:ext>
            </a:extLst>
          </p:cNvPr>
          <p:cNvGrpSpPr/>
          <p:nvPr/>
        </p:nvGrpSpPr>
        <p:grpSpPr>
          <a:xfrm>
            <a:off x="381030" y="1374562"/>
            <a:ext cx="8381938" cy="1420172"/>
            <a:chOff x="386579" y="1418950"/>
            <a:chExt cx="8381938" cy="2540977"/>
          </a:xfrm>
        </p:grpSpPr>
        <p:sp>
          <p:nvSpPr>
            <p:cNvPr id="7" name="TextBox 1">
              <a:extLst>
                <a:ext uri="{FF2B5EF4-FFF2-40B4-BE49-F238E27FC236}">
                  <a16:creationId xmlns:a16="http://schemas.microsoft.com/office/drawing/2014/main" id="{F531808A-D398-0277-ACFF-EB2FF363B264}"/>
                </a:ext>
              </a:extLst>
            </p:cNvPr>
            <p:cNvSpPr txBox="1"/>
            <p:nvPr/>
          </p:nvSpPr>
          <p:spPr>
            <a:xfrm>
              <a:off x="1806655" y="2723042"/>
              <a:ext cx="223570" cy="60574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a:p>
          </p:txBody>
        </p:sp>
        <p:sp>
          <p:nvSpPr>
            <p:cNvPr id="10" name="Rectangle: Rounded Corners 9">
              <a:extLst>
                <a:ext uri="{FF2B5EF4-FFF2-40B4-BE49-F238E27FC236}">
                  <a16:creationId xmlns:a16="http://schemas.microsoft.com/office/drawing/2014/main" id="{80856E3F-2B7B-0A85-5405-FDA92AC48317}"/>
                </a:ext>
              </a:extLst>
            </p:cNvPr>
            <p:cNvSpPr/>
            <p:nvPr/>
          </p:nvSpPr>
          <p:spPr>
            <a:xfrm>
              <a:off x="386579" y="1418950"/>
              <a:ext cx="2675251" cy="2540975"/>
            </a:xfrm>
            <a:prstGeom prst="roundRect">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600" b="1">
                  <a:solidFill>
                    <a:srgbClr val="000000"/>
                  </a:solidFill>
                  <a:latin typeface="Calibri"/>
                  <a:cs typeface="Calibri"/>
                </a:rPr>
                <a:t>Internal Stakeholders</a:t>
              </a:r>
            </a:p>
            <a:p>
              <a:pPr marL="285750" indent="-285750">
                <a:lnSpc>
                  <a:spcPct val="90000"/>
                </a:lnSpc>
                <a:spcBef>
                  <a:spcPts val="1200"/>
                </a:spcBef>
                <a:buFont typeface="Arial,Sans-Serif"/>
                <a:buChar char="•"/>
              </a:pPr>
              <a:r>
                <a:rPr lang="en-US" sz="1600">
                  <a:solidFill>
                    <a:srgbClr val="202124"/>
                  </a:solidFill>
                  <a:latin typeface="Calibri"/>
                  <a:cs typeface="Calibri"/>
                </a:rPr>
                <a:t>Company Management</a:t>
              </a:r>
            </a:p>
            <a:p>
              <a:pPr marL="285750" indent="-285750">
                <a:lnSpc>
                  <a:spcPct val="90000"/>
                </a:lnSpc>
                <a:spcBef>
                  <a:spcPts val="1200"/>
                </a:spcBef>
                <a:buFont typeface="Arial,Sans-Serif"/>
                <a:buChar char="•"/>
              </a:pPr>
              <a:r>
                <a:rPr lang="en-US" sz="1600">
                  <a:solidFill>
                    <a:srgbClr val="202124"/>
                  </a:solidFill>
                  <a:latin typeface="Calibri"/>
                  <a:cs typeface="Calibri"/>
                </a:rPr>
                <a:t>Engineering Team</a:t>
              </a:r>
              <a:endParaRPr lang="en-US" sz="1600">
                <a:cs typeface="Arial"/>
              </a:endParaRPr>
            </a:p>
            <a:p>
              <a:pPr algn="ctr"/>
              <a:endParaRPr lang="en-US" sz="1600">
                <a:solidFill>
                  <a:srgbClr val="000000"/>
                </a:solidFill>
                <a:latin typeface="Calibri"/>
                <a:cs typeface="Calibri"/>
              </a:endParaRPr>
            </a:p>
          </p:txBody>
        </p:sp>
        <p:sp>
          <p:nvSpPr>
            <p:cNvPr id="12" name="Rectangle: Rounded Corners 11">
              <a:extLst>
                <a:ext uri="{FF2B5EF4-FFF2-40B4-BE49-F238E27FC236}">
                  <a16:creationId xmlns:a16="http://schemas.microsoft.com/office/drawing/2014/main" id="{993FD5E4-7F10-4F11-4AE2-74A0C2F8D156}"/>
                </a:ext>
              </a:extLst>
            </p:cNvPr>
            <p:cNvSpPr/>
            <p:nvPr/>
          </p:nvSpPr>
          <p:spPr>
            <a:xfrm>
              <a:off x="3239922" y="1418950"/>
              <a:ext cx="2675251" cy="2540976"/>
            </a:xfrm>
            <a:prstGeom prst="roundRect">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600" b="1">
                  <a:solidFill>
                    <a:srgbClr val="000000"/>
                  </a:solidFill>
                  <a:latin typeface="Calibri"/>
                  <a:cs typeface="Calibri"/>
                </a:rPr>
                <a:t>External Stakeholders</a:t>
              </a:r>
            </a:p>
            <a:p>
              <a:pPr marL="285750" indent="-285750">
                <a:lnSpc>
                  <a:spcPct val="90000"/>
                </a:lnSpc>
                <a:spcBef>
                  <a:spcPts val="1200"/>
                </a:spcBef>
                <a:buFont typeface="Arial,Sans-Serif"/>
                <a:buChar char="•"/>
              </a:pPr>
              <a:r>
                <a:rPr lang="en-US" sz="1600">
                  <a:solidFill>
                    <a:srgbClr val="202124"/>
                  </a:solidFill>
                  <a:latin typeface="Calibri"/>
                  <a:cs typeface="Calibri"/>
                </a:rPr>
                <a:t>FAA &amp; other regulatory agencies</a:t>
              </a:r>
            </a:p>
            <a:p>
              <a:pPr marL="285750" indent="-285750">
                <a:lnSpc>
                  <a:spcPct val="90000"/>
                </a:lnSpc>
                <a:spcBef>
                  <a:spcPts val="1200"/>
                </a:spcBef>
                <a:buFont typeface="Arial,Sans-Serif"/>
                <a:buChar char="•"/>
              </a:pPr>
              <a:r>
                <a:rPr lang="en-US" sz="1600">
                  <a:solidFill>
                    <a:srgbClr val="202124"/>
                  </a:solidFill>
                  <a:latin typeface="Calibri"/>
                  <a:cs typeface="Calibri"/>
                </a:rPr>
                <a:t>FAI</a:t>
              </a:r>
              <a:endParaRPr lang="en-US" sz="1600"/>
            </a:p>
          </p:txBody>
        </p:sp>
        <p:sp>
          <p:nvSpPr>
            <p:cNvPr id="13" name="Rectangle: Rounded Corners 12">
              <a:extLst>
                <a:ext uri="{FF2B5EF4-FFF2-40B4-BE49-F238E27FC236}">
                  <a16:creationId xmlns:a16="http://schemas.microsoft.com/office/drawing/2014/main" id="{B0674B5F-A8B6-C06D-696C-DD38F41FCE49}"/>
                </a:ext>
              </a:extLst>
            </p:cNvPr>
            <p:cNvSpPr/>
            <p:nvPr/>
          </p:nvSpPr>
          <p:spPr>
            <a:xfrm>
              <a:off x="6093266" y="1418951"/>
              <a:ext cx="2675251" cy="2540976"/>
            </a:xfrm>
            <a:prstGeom prst="roundRect">
              <a:avLst/>
            </a:prstGeom>
            <a:solidFill>
              <a:schemeClr val="bg1"/>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600" b="1">
                  <a:solidFill>
                    <a:srgbClr val="000000"/>
                  </a:solidFill>
                  <a:latin typeface="Calibri"/>
                  <a:cs typeface="Calibri"/>
                </a:rPr>
                <a:t>End-Users</a:t>
              </a:r>
            </a:p>
            <a:p>
              <a:pPr marL="285750" indent="-285750">
                <a:lnSpc>
                  <a:spcPct val="90000"/>
                </a:lnSpc>
                <a:spcBef>
                  <a:spcPts val="1200"/>
                </a:spcBef>
                <a:buFont typeface="Arial,Sans-Serif"/>
                <a:buChar char="•"/>
              </a:pPr>
              <a:r>
                <a:rPr lang="en-US" sz="1600">
                  <a:solidFill>
                    <a:srgbClr val="202124"/>
                  </a:solidFill>
                  <a:latin typeface="Calibri"/>
                  <a:cs typeface="Calibri"/>
                </a:rPr>
                <a:t>Sponsors &amp; Investors</a:t>
              </a:r>
            </a:p>
            <a:p>
              <a:pPr marL="285750" indent="-285750">
                <a:lnSpc>
                  <a:spcPct val="90000"/>
                </a:lnSpc>
                <a:spcBef>
                  <a:spcPts val="1200"/>
                </a:spcBef>
                <a:buFont typeface="Arial,Sans-Serif"/>
                <a:buChar char="•"/>
              </a:pPr>
              <a:r>
                <a:rPr lang="en-US" sz="1600">
                  <a:solidFill>
                    <a:srgbClr val="202124"/>
                  </a:solidFill>
                  <a:latin typeface="Calibri"/>
                  <a:cs typeface="Calibri"/>
                </a:rPr>
                <a:t>Pilots</a:t>
              </a:r>
              <a:endParaRPr lang="en-US" sz="1600">
                <a:cs typeface="Arial"/>
              </a:endParaRPr>
            </a:p>
          </p:txBody>
        </p:sp>
      </p:grpSp>
    </p:spTree>
    <p:extLst>
      <p:ext uri="{BB962C8B-B14F-4D97-AF65-F5344CB8AC3E}">
        <p14:creationId xmlns:p14="http://schemas.microsoft.com/office/powerpoint/2010/main" val="2993729918"/>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997F8D-CD56-5300-CEC0-EE0256CF6820}"/>
              </a:ext>
            </a:extLst>
          </p:cNvPr>
          <p:cNvSpPr>
            <a:spLocks noGrp="1"/>
          </p:cNvSpPr>
          <p:nvPr>
            <p:ph type="ftr" idx="11"/>
          </p:nvPr>
        </p:nvSpPr>
        <p:spPr/>
        <p:txBody>
          <a:bodyPr/>
          <a:lstStyle/>
          <a:p>
            <a:r>
              <a:rPr lang="en-US"/>
              <a:t>Jack </a:t>
            </a:r>
            <a:r>
              <a:rPr lang="en-US" err="1"/>
              <a:t>Sann</a:t>
            </a:r>
            <a:endParaRPr lang="en-US"/>
          </a:p>
        </p:txBody>
      </p:sp>
      <p:sp>
        <p:nvSpPr>
          <p:cNvPr id="5" name="Slide Number Placeholder 4">
            <a:extLst>
              <a:ext uri="{FF2B5EF4-FFF2-40B4-BE49-F238E27FC236}">
                <a16:creationId xmlns:a16="http://schemas.microsoft.com/office/drawing/2014/main" id="{33425FA6-35B5-DCAC-73DB-EA6325C12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6" name="TextBox 5">
            <a:extLst>
              <a:ext uri="{FF2B5EF4-FFF2-40B4-BE49-F238E27FC236}">
                <a16:creationId xmlns:a16="http://schemas.microsoft.com/office/drawing/2014/main" id="{4440CC49-BFBB-E598-6C60-6B0C57941EC0}"/>
              </a:ext>
            </a:extLst>
          </p:cNvPr>
          <p:cNvSpPr txBox="1"/>
          <p:nvPr/>
        </p:nvSpPr>
        <p:spPr>
          <a:xfrm>
            <a:off x="4747779" y="1137447"/>
            <a:ext cx="41907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3F3F3F"/>
                </a:solidFill>
                <a:latin typeface="Calibri" panose="020F0502020204030204" pitchFamily="34" charset="0"/>
                <a:cs typeface="Calibri" panose="020F0502020204030204" pitchFamily="34" charset="0"/>
              </a:rPr>
              <a:t>FAI Sporting Code Section 2, part 4.6.4:</a:t>
            </a:r>
            <a:r>
              <a:rPr lang="en-US" sz="1600">
                <a:solidFill>
                  <a:srgbClr val="3F3F3F"/>
                </a:solidFill>
                <a:latin typeface="Calibri" panose="020F0502020204030204" pitchFamily="34" charset="0"/>
                <a:cs typeface="Calibri" panose="020F0502020204030204" pitchFamily="34" charset="0"/>
              </a:rPr>
              <a:t> Speed Around the World, Nonstop and Non-refueled</a:t>
            </a:r>
          </a:p>
        </p:txBody>
      </p:sp>
      <p:sp>
        <p:nvSpPr>
          <p:cNvPr id="9" name="Text Placeholder 2">
            <a:extLst>
              <a:ext uri="{FF2B5EF4-FFF2-40B4-BE49-F238E27FC236}">
                <a16:creationId xmlns:a16="http://schemas.microsoft.com/office/drawing/2014/main" id="{51B76DE0-DA64-47BA-4E58-84E4AE180BB2}"/>
              </a:ext>
            </a:extLst>
          </p:cNvPr>
          <p:cNvSpPr>
            <a:spLocks noGrp="1"/>
          </p:cNvSpPr>
          <p:nvPr>
            <p:ph type="body" idx="1"/>
          </p:nvPr>
        </p:nvSpPr>
        <p:spPr>
          <a:xfrm>
            <a:off x="4450049" y="1722222"/>
            <a:ext cx="4420202" cy="2500924"/>
          </a:xfrm>
        </p:spPr>
        <p:txBody>
          <a:bodyPr>
            <a:normAutofit/>
          </a:bodyPr>
          <a:lstStyle/>
          <a:p>
            <a:pPr fontAlgn="base">
              <a:buFont typeface="Arial" panose="020B0604020202020204" pitchFamily="34" charset="0"/>
              <a:buChar char="•"/>
            </a:pPr>
            <a:r>
              <a:rPr lang="en-US" sz="1800" b="1"/>
              <a:t>Minimum Distance: </a:t>
            </a:r>
            <a:r>
              <a:rPr lang="en-US" sz="1800"/>
              <a:t>36,770km (19850 nm)</a:t>
            </a:r>
          </a:p>
          <a:p>
            <a:pPr>
              <a:buFont typeface="Arial" panose="020B0604020202020204" pitchFamily="34" charset="0"/>
              <a:buChar char="•"/>
            </a:pPr>
            <a:r>
              <a:rPr lang="en-US" sz="1800"/>
              <a:t>Pre-declared closed-circuit course</a:t>
            </a:r>
          </a:p>
          <a:p>
            <a:pPr>
              <a:buFont typeface="Arial" panose="020B0604020202020204" pitchFamily="34" charset="0"/>
              <a:buChar char="•"/>
            </a:pPr>
            <a:r>
              <a:rPr lang="en-US" sz="1800"/>
              <a:t>No landing or refueling</a:t>
            </a:r>
          </a:p>
          <a:p>
            <a:pPr>
              <a:buFont typeface="Arial" panose="020B0604020202020204" pitchFamily="34" charset="0"/>
              <a:buChar char="•"/>
            </a:pPr>
            <a:r>
              <a:rPr lang="en-US" sz="1800"/>
              <a:t>Cross all meridians</a:t>
            </a:r>
          </a:p>
          <a:p>
            <a:pPr>
              <a:buFont typeface="Arial" panose="020B0604020202020204" pitchFamily="34" charset="0"/>
              <a:buChar char="•"/>
            </a:pPr>
            <a:r>
              <a:rPr lang="en-US" sz="1800"/>
              <a:t>Lateral limits: +/- 66°</a:t>
            </a:r>
          </a:p>
        </p:txBody>
      </p:sp>
      <p:sp>
        <p:nvSpPr>
          <p:cNvPr id="7" name="Title 1">
            <a:extLst>
              <a:ext uri="{FF2B5EF4-FFF2-40B4-BE49-F238E27FC236}">
                <a16:creationId xmlns:a16="http://schemas.microsoft.com/office/drawing/2014/main" id="{C34D6587-AC6A-36AD-A6E0-1DDC73CA6559}"/>
              </a:ext>
            </a:extLst>
          </p:cNvPr>
          <p:cNvSpPr>
            <a:spLocks noGrp="1"/>
          </p:cNvSpPr>
          <p:nvPr>
            <p:ph type="title"/>
          </p:nvPr>
        </p:nvSpPr>
        <p:spPr>
          <a:xfrm>
            <a:off x="822960" y="214953"/>
            <a:ext cx="5752765" cy="1088100"/>
          </a:xfrm>
        </p:spPr>
        <p:txBody>
          <a:bodyPr anchor="b"/>
          <a:lstStyle/>
          <a:p>
            <a:r>
              <a:rPr lang="en-US"/>
              <a:t>Mission Design</a:t>
            </a:r>
          </a:p>
        </p:txBody>
      </p:sp>
      <p:sp>
        <p:nvSpPr>
          <p:cNvPr id="8" name="Text Placeholder 2">
            <a:extLst>
              <a:ext uri="{FF2B5EF4-FFF2-40B4-BE49-F238E27FC236}">
                <a16:creationId xmlns:a16="http://schemas.microsoft.com/office/drawing/2014/main" id="{08487A3C-04E0-9028-95E5-919F7BA147F0}"/>
              </a:ext>
            </a:extLst>
          </p:cNvPr>
          <p:cNvSpPr txBox="1">
            <a:spLocks/>
          </p:cNvSpPr>
          <p:nvPr/>
        </p:nvSpPr>
        <p:spPr>
          <a:xfrm>
            <a:off x="876787" y="1303053"/>
            <a:ext cx="3519435" cy="32555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buFont typeface="Calibri"/>
              <a:buNone/>
            </a:pPr>
            <a:r>
              <a:rPr lang="en-US" b="1"/>
              <a:t>Considerations</a:t>
            </a:r>
            <a:endParaRPr lang="en-US">
              <a:solidFill>
                <a:srgbClr val="4D5156"/>
              </a:solidFill>
            </a:endParaRPr>
          </a:p>
          <a:p>
            <a:pPr>
              <a:buFont typeface="Arial" panose="020B0604020202020204" pitchFamily="34" charset="0"/>
              <a:buChar char="•"/>
            </a:pPr>
            <a:r>
              <a:rPr lang="en-US">
                <a:solidFill>
                  <a:srgbClr val="4D5156"/>
                </a:solidFill>
              </a:rPr>
              <a:t>Record (FAI)</a:t>
            </a:r>
          </a:p>
          <a:p>
            <a:pPr>
              <a:buFont typeface="Arial" panose="020B0604020202020204" pitchFamily="34" charset="0"/>
              <a:buChar char="•"/>
            </a:pPr>
            <a:r>
              <a:rPr lang="en-US">
                <a:solidFill>
                  <a:srgbClr val="4D5156"/>
                </a:solidFill>
              </a:rPr>
              <a:t>Safety</a:t>
            </a:r>
          </a:p>
          <a:p>
            <a:pPr>
              <a:buFont typeface="Arial" panose="020B0604020202020204" pitchFamily="34" charset="0"/>
              <a:buChar char="•"/>
            </a:pPr>
            <a:r>
              <a:rPr lang="en-US">
                <a:solidFill>
                  <a:srgbClr val="4D5156"/>
                </a:solidFill>
              </a:rPr>
              <a:t>Profitability</a:t>
            </a:r>
          </a:p>
          <a:p>
            <a:pPr>
              <a:buFont typeface="Arial" panose="020B0604020202020204" pitchFamily="34" charset="0"/>
              <a:buChar char="•"/>
            </a:pPr>
            <a:endParaRPr lang="en-US" sz="1600">
              <a:solidFill>
                <a:srgbClr val="4D5156"/>
              </a:solidFill>
            </a:endParaRPr>
          </a:p>
          <a:p>
            <a:pPr>
              <a:buFont typeface="Arial" panose="020B0604020202020204" pitchFamily="34" charset="0"/>
              <a:buChar char="•"/>
            </a:pPr>
            <a:endParaRPr lang="en-US" sz="1600">
              <a:solidFill>
                <a:srgbClr val="4D5156"/>
              </a:solidFill>
            </a:endParaRPr>
          </a:p>
        </p:txBody>
      </p:sp>
      <p:cxnSp>
        <p:nvCxnSpPr>
          <p:cNvPr id="10" name="Straight Connector 9">
            <a:extLst>
              <a:ext uri="{FF2B5EF4-FFF2-40B4-BE49-F238E27FC236}">
                <a16:creationId xmlns:a16="http://schemas.microsoft.com/office/drawing/2014/main" id="{5A1C8B6C-159D-36AA-B46D-42D0C4B21436}"/>
              </a:ext>
            </a:extLst>
          </p:cNvPr>
          <p:cNvCxnSpPr>
            <a:cxnSpLocks/>
          </p:cNvCxnSpPr>
          <p:nvPr/>
        </p:nvCxnSpPr>
        <p:spPr>
          <a:xfrm>
            <a:off x="4150418" y="1635478"/>
            <a:ext cx="0" cy="224977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89EAE67-2FA4-80DD-2955-8DB9CAE5A8F2}"/>
                  </a:ext>
                </a:extLst>
              </p:cNvPr>
              <p:cNvSpPr txBox="1"/>
              <p:nvPr/>
            </p:nvSpPr>
            <p:spPr>
              <a:xfrm>
                <a:off x="1527349" y="4006053"/>
                <a:ext cx="5445080" cy="706027"/>
              </a:xfrm>
              <a:prstGeom prst="rect">
                <a:avLst/>
              </a:prstGeom>
              <a:noFill/>
            </p:spPr>
            <p:txBody>
              <a:bodyPr wrap="square" anchor="ctr">
                <a:spAutoFit/>
              </a:bodyPr>
              <a:lstStyle/>
              <a:p>
                <a:pPr marL="114300" indent="0" algn="ctr">
                  <a:lnSpc>
                    <a:spcPct val="114000"/>
                  </a:lnSpc>
                  <a:buNone/>
                </a:pPr>
                <a:r>
                  <a:rPr lang="en-US" sz="1400" b="1">
                    <a:solidFill>
                      <a:srgbClr val="3F3F3F"/>
                    </a:solidFill>
                  </a:rPr>
                  <a:t>Record Speed  =  </a:t>
                </a:r>
                <a14:m>
                  <m:oMath xmlns:m="http://schemas.openxmlformats.org/officeDocument/2006/math">
                    <m:f>
                      <m:fPr>
                        <m:ctrlPr>
                          <a:rPr lang="en-US" sz="1400" b="1" i="1" smtClean="0">
                            <a:solidFill>
                              <a:srgbClr val="3F3F3F"/>
                            </a:solidFill>
                            <a:latin typeface="Cambria Math" panose="02040503050406030204" pitchFamily="18" charset="0"/>
                          </a:rPr>
                        </m:ctrlPr>
                      </m:fPr>
                      <m:num>
                        <m:nary>
                          <m:naryPr>
                            <m:chr m:val="∑"/>
                            <m:subHide m:val="on"/>
                            <m:supHide m:val="on"/>
                            <m:ctrlPr>
                              <a:rPr lang="en-US" sz="1400" b="1" i="1" smtClean="0">
                                <a:solidFill>
                                  <a:srgbClr val="3F3F3F"/>
                                </a:solidFill>
                                <a:latin typeface="Cambria Math" panose="02040503050406030204" pitchFamily="18" charset="0"/>
                              </a:rPr>
                            </m:ctrlPr>
                          </m:naryPr>
                          <m:sub/>
                          <m:sup/>
                          <m:e>
                            <m:r>
                              <m:rPr>
                                <m:nor/>
                              </m:rPr>
                              <a:rPr lang="en-US" b="1" dirty="0">
                                <a:solidFill>
                                  <a:srgbClr val="3F3F3F"/>
                                </a:solidFill>
                              </a:rPr>
                              <m:t>declared</m:t>
                            </m:r>
                            <m:r>
                              <m:rPr>
                                <m:nor/>
                              </m:rPr>
                              <a:rPr lang="en-US" b="1" dirty="0">
                                <a:solidFill>
                                  <a:srgbClr val="3F3F3F"/>
                                </a:solidFill>
                              </a:rPr>
                              <m:t> </m:t>
                            </m:r>
                            <m:r>
                              <m:rPr>
                                <m:nor/>
                              </m:rPr>
                              <a:rPr lang="en-US" b="1" dirty="0">
                                <a:solidFill>
                                  <a:srgbClr val="3F3F3F"/>
                                </a:solidFill>
                              </a:rPr>
                              <m:t>distance</m:t>
                            </m:r>
                            <m:r>
                              <m:rPr>
                                <m:nor/>
                              </m:rPr>
                              <a:rPr lang="en-US" b="1" dirty="0">
                                <a:solidFill>
                                  <a:srgbClr val="3F3F3F"/>
                                </a:solidFill>
                              </a:rPr>
                              <m:t> </m:t>
                            </m:r>
                            <m:r>
                              <m:rPr>
                                <m:nor/>
                              </m:rPr>
                              <a:rPr lang="en-US" b="1" dirty="0">
                                <a:solidFill>
                                  <a:srgbClr val="3F3F3F"/>
                                </a:solidFill>
                              </a:rPr>
                              <m:t>between</m:t>
                            </m:r>
                            <m:r>
                              <m:rPr>
                                <m:nor/>
                              </m:rPr>
                              <a:rPr lang="en-US" b="1" dirty="0">
                                <a:solidFill>
                                  <a:srgbClr val="3F3F3F"/>
                                </a:solidFill>
                              </a:rPr>
                              <m:t> </m:t>
                            </m:r>
                            <m:r>
                              <m:rPr>
                                <m:nor/>
                              </m:rPr>
                              <a:rPr lang="en-US" b="1" dirty="0">
                                <a:solidFill>
                                  <a:srgbClr val="3F3F3F"/>
                                </a:solidFill>
                              </a:rPr>
                              <m:t>control</m:t>
                            </m:r>
                            <m:r>
                              <m:rPr>
                                <m:nor/>
                              </m:rPr>
                              <a:rPr lang="en-US" b="1" dirty="0">
                                <a:solidFill>
                                  <a:srgbClr val="3F3F3F"/>
                                </a:solidFill>
                              </a:rPr>
                              <m:t> </m:t>
                            </m:r>
                            <m:r>
                              <m:rPr>
                                <m:nor/>
                              </m:rPr>
                              <a:rPr lang="en-US" b="1" dirty="0">
                                <a:solidFill>
                                  <a:srgbClr val="3F3F3F"/>
                                </a:solidFill>
                              </a:rPr>
                              <m:t>points</m:t>
                            </m:r>
                          </m:e>
                        </m:nary>
                      </m:num>
                      <m:den>
                        <m:eqArr>
                          <m:eqArrPr>
                            <m:ctrlPr>
                              <a:rPr lang="en-US" b="1" i="1" dirty="0" smtClean="0">
                                <a:solidFill>
                                  <a:srgbClr val="3F3F3F"/>
                                </a:solidFill>
                                <a:latin typeface="Cambria Math" panose="02040503050406030204" pitchFamily="18" charset="0"/>
                              </a:rPr>
                            </m:ctrlPr>
                          </m:eqArrPr>
                          <m:e>
                            <m:r>
                              <m:rPr>
                                <m:nor/>
                              </m:rPr>
                              <a:rPr lang="en-US" b="1" dirty="0">
                                <a:solidFill>
                                  <a:srgbClr val="3F3F3F"/>
                                </a:solidFill>
                              </a:rPr>
                              <m:t>total</m:t>
                            </m:r>
                            <m:r>
                              <m:rPr>
                                <m:nor/>
                              </m:rPr>
                              <a:rPr lang="en-US" b="1" dirty="0">
                                <a:solidFill>
                                  <a:srgbClr val="3F3F3F"/>
                                </a:solidFill>
                              </a:rPr>
                              <m:t> </m:t>
                            </m:r>
                            <m:r>
                              <m:rPr>
                                <m:nor/>
                              </m:rPr>
                              <a:rPr lang="en-US" b="1" dirty="0">
                                <a:solidFill>
                                  <a:srgbClr val="3F3F3F"/>
                                </a:solidFill>
                              </a:rPr>
                              <m:t>flight</m:t>
                            </m:r>
                            <m:r>
                              <m:rPr>
                                <m:nor/>
                              </m:rPr>
                              <a:rPr lang="en-US" b="1" dirty="0">
                                <a:solidFill>
                                  <a:srgbClr val="3F3F3F"/>
                                </a:solidFill>
                              </a:rPr>
                              <m:t> </m:t>
                            </m:r>
                            <m:r>
                              <m:rPr>
                                <m:nor/>
                              </m:rPr>
                              <a:rPr lang="en-US" b="1" dirty="0">
                                <a:solidFill>
                                  <a:srgbClr val="3F3F3F"/>
                                </a:solidFill>
                              </a:rPr>
                              <m:t>time</m:t>
                            </m:r>
                          </m:e>
                          <m:e/>
                        </m:eqArr>
                      </m:den>
                    </m:f>
                  </m:oMath>
                </a14:m>
                <a:endParaRPr lang="en-US" sz="1400" b="1">
                  <a:solidFill>
                    <a:srgbClr val="3F3F3F"/>
                  </a:solidFill>
                </a:endParaRPr>
              </a:p>
            </p:txBody>
          </p:sp>
        </mc:Choice>
        <mc:Fallback xmlns="">
          <p:sp>
            <p:nvSpPr>
              <p:cNvPr id="12" name="TextBox 11">
                <a:extLst>
                  <a:ext uri="{FF2B5EF4-FFF2-40B4-BE49-F238E27FC236}">
                    <a16:creationId xmlns:a16="http://schemas.microsoft.com/office/drawing/2014/main" id="{189EAE67-2FA4-80DD-2955-8DB9CAE5A8F2}"/>
                  </a:ext>
                </a:extLst>
              </p:cNvPr>
              <p:cNvSpPr txBox="1">
                <a:spLocks noRot="1" noChangeAspect="1" noMove="1" noResize="1" noEditPoints="1" noAdjustHandles="1" noChangeArrowheads="1" noChangeShapeType="1" noTextEdit="1"/>
              </p:cNvSpPr>
              <p:nvPr/>
            </p:nvSpPr>
            <p:spPr>
              <a:xfrm>
                <a:off x="1527349" y="4006053"/>
                <a:ext cx="5445080" cy="706027"/>
              </a:xfrm>
              <a:prstGeom prst="rect">
                <a:avLst/>
              </a:prstGeom>
              <a:blipFill>
                <a:blip r:embed="rId3"/>
                <a:stretch>
                  <a:fillRect t="-14655" b="-862"/>
                </a:stretch>
              </a:blipFill>
            </p:spPr>
            <p:txBody>
              <a:bodyPr/>
              <a:lstStyle/>
              <a:p>
                <a:r>
                  <a:rPr lang="en-US">
                    <a:noFill/>
                  </a:rPr>
                  <a:t> </a:t>
                </a:r>
              </a:p>
            </p:txBody>
          </p:sp>
        </mc:Fallback>
      </mc:AlternateContent>
    </p:spTree>
    <p:extLst>
      <p:ext uri="{BB962C8B-B14F-4D97-AF65-F5344CB8AC3E}">
        <p14:creationId xmlns:p14="http://schemas.microsoft.com/office/powerpoint/2010/main" val="11849172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7998605-05A3-79D5-701F-DED223E3D136}"/>
              </a:ext>
            </a:extLst>
          </p:cNvPr>
          <p:cNvSpPr/>
          <p:nvPr/>
        </p:nvSpPr>
        <p:spPr>
          <a:xfrm>
            <a:off x="-491" y="0"/>
            <a:ext cx="9144000" cy="407231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15FB07-91A7-A4DE-D9E6-7B0C947566B9}"/>
              </a:ext>
            </a:extLst>
          </p:cNvPr>
          <p:cNvSpPr>
            <a:spLocks noGrp="1"/>
          </p:cNvSpPr>
          <p:nvPr>
            <p:ph type="title"/>
          </p:nvPr>
        </p:nvSpPr>
        <p:spPr>
          <a:xfrm>
            <a:off x="79250" y="141939"/>
            <a:ext cx="4532032" cy="1088100"/>
          </a:xfrm>
        </p:spPr>
        <p:txBody>
          <a:bodyPr anchor="t">
            <a:normAutofit/>
          </a:bodyPr>
          <a:lstStyle/>
          <a:p>
            <a:r>
              <a:rPr lang="en-US"/>
              <a:t>Concept of Operations</a:t>
            </a:r>
          </a:p>
        </p:txBody>
      </p:sp>
      <p:sp>
        <p:nvSpPr>
          <p:cNvPr id="4" name="Footer Placeholder 3">
            <a:extLst>
              <a:ext uri="{FF2B5EF4-FFF2-40B4-BE49-F238E27FC236}">
                <a16:creationId xmlns:a16="http://schemas.microsoft.com/office/drawing/2014/main" id="{312BAE26-ABDC-D2C2-8539-A1820060841A}"/>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B91B2EF6-EA77-EF8C-C843-95632E6C1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
        <p:nvSpPr>
          <p:cNvPr id="6" name="Rectangle 5">
            <a:extLst>
              <a:ext uri="{FF2B5EF4-FFF2-40B4-BE49-F238E27FC236}">
                <a16:creationId xmlns:a16="http://schemas.microsoft.com/office/drawing/2014/main" id="{5BEE8B99-530C-A553-C682-B4F8D74812FB}"/>
              </a:ext>
            </a:extLst>
          </p:cNvPr>
          <p:cNvSpPr/>
          <p:nvPr/>
        </p:nvSpPr>
        <p:spPr>
          <a:xfrm>
            <a:off x="1524000" y="4072313"/>
            <a:ext cx="6842760" cy="6842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a:extLst>
              <a:ext uri="{FF2B5EF4-FFF2-40B4-BE49-F238E27FC236}">
                <a16:creationId xmlns:a16="http://schemas.microsoft.com/office/drawing/2014/main" id="{9E39BBB1-E3EB-F4BF-AB75-E98B988D575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r="7053" b="13738"/>
          <a:stretch/>
        </p:blipFill>
        <p:spPr bwMode="auto">
          <a:xfrm>
            <a:off x="5501701" y="3450137"/>
            <a:ext cx="902017" cy="83712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380BDCF-A052-B819-7835-9129CC8243E1}"/>
              </a:ext>
            </a:extLst>
          </p:cNvPr>
          <p:cNvCxnSpPr>
            <a:cxnSpLocks/>
          </p:cNvCxnSpPr>
          <p:nvPr/>
        </p:nvCxnSpPr>
        <p:spPr>
          <a:xfrm>
            <a:off x="4201886" y="4374263"/>
            <a:ext cx="1833214" cy="0"/>
          </a:xfrm>
          <a:prstGeom prst="line">
            <a:avLst/>
          </a:prstGeom>
          <a:ln w="152400">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F84406C0-49D6-08BE-4BC2-035D1CC41D7F}"/>
              </a:ext>
            </a:extLst>
          </p:cNvPr>
          <p:cNvCxnSpPr/>
          <p:nvPr/>
        </p:nvCxnSpPr>
        <p:spPr>
          <a:xfrm>
            <a:off x="4201886" y="4374263"/>
            <a:ext cx="1833214"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D1C6D78-D61A-4450-27D0-3183A31FB103}"/>
              </a:ext>
            </a:extLst>
          </p:cNvPr>
          <p:cNvSpPr/>
          <p:nvPr/>
        </p:nvSpPr>
        <p:spPr>
          <a:xfrm>
            <a:off x="0" y="4072312"/>
            <a:ext cx="1519734" cy="68425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6A8ADAB-B7A0-82B6-0F78-5FCD1591BD7F}"/>
              </a:ext>
            </a:extLst>
          </p:cNvPr>
          <p:cNvSpPr/>
          <p:nvPr/>
        </p:nvSpPr>
        <p:spPr>
          <a:xfrm>
            <a:off x="8321100" y="4072311"/>
            <a:ext cx="822900" cy="6842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8" descr="Cloud PNG Images, Download 200000+ Cloud PNG Resources with Transparent  Background">
            <a:extLst>
              <a:ext uri="{FF2B5EF4-FFF2-40B4-BE49-F238E27FC236}">
                <a16:creationId xmlns:a16="http://schemas.microsoft.com/office/drawing/2014/main" id="{6299DA31-53F6-2CC4-D2D5-4E88FADD00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6" y="511448"/>
            <a:ext cx="1785823" cy="86567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DBC9521E-29D6-C515-A07F-9B671C92D191}"/>
              </a:ext>
            </a:extLst>
          </p:cNvPr>
          <p:cNvCxnSpPr>
            <a:cxnSpLocks/>
          </p:cNvCxnSpPr>
          <p:nvPr/>
        </p:nvCxnSpPr>
        <p:spPr>
          <a:xfrm flipH="1">
            <a:off x="6188813" y="3515545"/>
            <a:ext cx="693776" cy="52031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17CA71-BDF3-6FA4-81BE-9465A80AF3C0}"/>
              </a:ext>
            </a:extLst>
          </p:cNvPr>
          <p:cNvCxnSpPr>
            <a:cxnSpLocks/>
          </p:cNvCxnSpPr>
          <p:nvPr/>
        </p:nvCxnSpPr>
        <p:spPr>
          <a:xfrm flipH="1">
            <a:off x="7467686" y="2808225"/>
            <a:ext cx="693776" cy="520312"/>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7FBE145-5BDF-ACC5-044E-20C9C7C70950}"/>
              </a:ext>
            </a:extLst>
          </p:cNvPr>
          <p:cNvCxnSpPr>
            <a:cxnSpLocks/>
          </p:cNvCxnSpPr>
          <p:nvPr/>
        </p:nvCxnSpPr>
        <p:spPr>
          <a:xfrm flipH="1" flipV="1">
            <a:off x="1723065" y="3019114"/>
            <a:ext cx="711792" cy="282495"/>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9225" name="Straight Arrow Connector 9224">
            <a:extLst>
              <a:ext uri="{FF2B5EF4-FFF2-40B4-BE49-F238E27FC236}">
                <a16:creationId xmlns:a16="http://schemas.microsoft.com/office/drawing/2014/main" id="{821A12C9-2C48-DB87-3687-98A16B8CA64B}"/>
              </a:ext>
            </a:extLst>
          </p:cNvPr>
          <p:cNvCxnSpPr>
            <a:cxnSpLocks/>
          </p:cNvCxnSpPr>
          <p:nvPr/>
        </p:nvCxnSpPr>
        <p:spPr>
          <a:xfrm flipH="1" flipV="1">
            <a:off x="3656070" y="3684008"/>
            <a:ext cx="753637" cy="213009"/>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9229" name="Straight Connector 9228">
            <a:extLst>
              <a:ext uri="{FF2B5EF4-FFF2-40B4-BE49-F238E27FC236}">
                <a16:creationId xmlns:a16="http://schemas.microsoft.com/office/drawing/2014/main" id="{8506C207-C62F-F138-CAD1-1CCA6A4052AF}"/>
              </a:ext>
            </a:extLst>
          </p:cNvPr>
          <p:cNvCxnSpPr>
            <a:cxnSpLocks/>
          </p:cNvCxnSpPr>
          <p:nvPr/>
        </p:nvCxnSpPr>
        <p:spPr>
          <a:xfrm flipH="1">
            <a:off x="116692" y="2812837"/>
            <a:ext cx="404303"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30" name="Straight Connector 9229">
            <a:extLst>
              <a:ext uri="{FF2B5EF4-FFF2-40B4-BE49-F238E27FC236}">
                <a16:creationId xmlns:a16="http://schemas.microsoft.com/office/drawing/2014/main" id="{908C9A2E-8FB7-3FE2-6EEC-DF931C83C35C}"/>
              </a:ext>
            </a:extLst>
          </p:cNvPr>
          <p:cNvCxnSpPr>
            <a:cxnSpLocks/>
          </p:cNvCxnSpPr>
          <p:nvPr/>
        </p:nvCxnSpPr>
        <p:spPr>
          <a:xfrm flipH="1">
            <a:off x="8153400" y="2808225"/>
            <a:ext cx="836705" cy="4612"/>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34" name="Straight Connector 9233">
            <a:extLst>
              <a:ext uri="{FF2B5EF4-FFF2-40B4-BE49-F238E27FC236}">
                <a16:creationId xmlns:a16="http://schemas.microsoft.com/office/drawing/2014/main" id="{63135EF8-BE61-22A6-95E5-37D1A478BC1D}"/>
              </a:ext>
            </a:extLst>
          </p:cNvPr>
          <p:cNvCxnSpPr>
            <a:cxnSpLocks/>
          </p:cNvCxnSpPr>
          <p:nvPr/>
        </p:nvCxnSpPr>
        <p:spPr>
          <a:xfrm flipV="1">
            <a:off x="57463" y="2724128"/>
            <a:ext cx="117475" cy="177418"/>
          </a:xfrm>
          <a:prstGeom prst="line">
            <a:avLst/>
          </a:prstGeom>
        </p:spPr>
        <p:style>
          <a:lnRef idx="1">
            <a:schemeClr val="dk1"/>
          </a:lnRef>
          <a:fillRef idx="0">
            <a:schemeClr val="dk1"/>
          </a:fillRef>
          <a:effectRef idx="0">
            <a:schemeClr val="dk1"/>
          </a:effectRef>
          <a:fontRef idx="minor">
            <a:schemeClr val="tx1"/>
          </a:fontRef>
        </p:style>
      </p:cxnSp>
      <p:cxnSp>
        <p:nvCxnSpPr>
          <p:cNvPr id="9236" name="Straight Connector 9235">
            <a:extLst>
              <a:ext uri="{FF2B5EF4-FFF2-40B4-BE49-F238E27FC236}">
                <a16:creationId xmlns:a16="http://schemas.microsoft.com/office/drawing/2014/main" id="{E5535389-DA93-B1CA-C1AF-ACDCA7737566}"/>
              </a:ext>
            </a:extLst>
          </p:cNvPr>
          <p:cNvCxnSpPr>
            <a:cxnSpLocks/>
          </p:cNvCxnSpPr>
          <p:nvPr/>
        </p:nvCxnSpPr>
        <p:spPr>
          <a:xfrm flipV="1">
            <a:off x="8931613" y="2724133"/>
            <a:ext cx="117475" cy="177418"/>
          </a:xfrm>
          <a:prstGeom prst="line">
            <a:avLst/>
          </a:prstGeom>
        </p:spPr>
        <p:style>
          <a:lnRef idx="1">
            <a:schemeClr val="dk1"/>
          </a:lnRef>
          <a:fillRef idx="0">
            <a:schemeClr val="dk1"/>
          </a:fillRef>
          <a:effectRef idx="0">
            <a:schemeClr val="dk1"/>
          </a:effectRef>
          <a:fontRef idx="minor">
            <a:schemeClr val="tx1"/>
          </a:fontRef>
        </p:style>
      </p:cxnSp>
      <p:sp>
        <p:nvSpPr>
          <p:cNvPr id="9237" name="TextBox 9236">
            <a:extLst>
              <a:ext uri="{FF2B5EF4-FFF2-40B4-BE49-F238E27FC236}">
                <a16:creationId xmlns:a16="http://schemas.microsoft.com/office/drawing/2014/main" id="{3FB52917-065E-2AC6-1C03-E2A4B70D2B90}"/>
              </a:ext>
            </a:extLst>
          </p:cNvPr>
          <p:cNvSpPr txBox="1"/>
          <p:nvPr/>
        </p:nvSpPr>
        <p:spPr>
          <a:xfrm>
            <a:off x="3915831" y="3501679"/>
            <a:ext cx="2230673"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(1) Takeoff &amp; (5) Landing</a:t>
            </a:r>
          </a:p>
        </p:txBody>
      </p:sp>
      <p:sp>
        <p:nvSpPr>
          <p:cNvPr id="9241" name="TextBox 9240">
            <a:extLst>
              <a:ext uri="{FF2B5EF4-FFF2-40B4-BE49-F238E27FC236}">
                <a16:creationId xmlns:a16="http://schemas.microsoft.com/office/drawing/2014/main" id="{DE461CF8-353E-4371-1646-117B687DBEA1}"/>
              </a:ext>
            </a:extLst>
          </p:cNvPr>
          <p:cNvSpPr txBox="1"/>
          <p:nvPr/>
        </p:nvSpPr>
        <p:spPr>
          <a:xfrm>
            <a:off x="2469630" y="2773120"/>
            <a:ext cx="1660650" cy="523220"/>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(2) Climb</a:t>
            </a:r>
          </a:p>
          <a:p>
            <a:r>
              <a:rPr lang="en-US">
                <a:latin typeface="Calibri" panose="020F0502020204030204" pitchFamily="34" charset="0"/>
                <a:cs typeface="Calibri" panose="020F0502020204030204" pitchFamily="34" charset="0"/>
              </a:rPr>
              <a:t>- Both engines on</a:t>
            </a:r>
          </a:p>
        </p:txBody>
      </p:sp>
      <p:sp>
        <p:nvSpPr>
          <p:cNvPr id="9242" name="TextBox 9241">
            <a:extLst>
              <a:ext uri="{FF2B5EF4-FFF2-40B4-BE49-F238E27FC236}">
                <a16:creationId xmlns:a16="http://schemas.microsoft.com/office/drawing/2014/main" id="{9E6BED0D-EA42-B41A-D71C-1D0167DF3F35}"/>
              </a:ext>
            </a:extLst>
          </p:cNvPr>
          <p:cNvSpPr txBox="1"/>
          <p:nvPr/>
        </p:nvSpPr>
        <p:spPr>
          <a:xfrm>
            <a:off x="482956" y="2139308"/>
            <a:ext cx="1433190" cy="523220"/>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(3) Cruise</a:t>
            </a:r>
          </a:p>
          <a:p>
            <a:r>
              <a:rPr lang="en-US">
                <a:latin typeface="Calibri" panose="020F0502020204030204" pitchFamily="34" charset="0"/>
                <a:cs typeface="Calibri" panose="020F0502020204030204" pitchFamily="34" charset="0"/>
              </a:rPr>
              <a:t>-front engine on</a:t>
            </a:r>
          </a:p>
        </p:txBody>
      </p:sp>
      <p:sp>
        <p:nvSpPr>
          <p:cNvPr id="9243" name="TextBox 9242">
            <a:extLst>
              <a:ext uri="{FF2B5EF4-FFF2-40B4-BE49-F238E27FC236}">
                <a16:creationId xmlns:a16="http://schemas.microsoft.com/office/drawing/2014/main" id="{BDB93005-9ED1-C846-AF62-DFF87E7F9304}"/>
              </a:ext>
            </a:extLst>
          </p:cNvPr>
          <p:cNvSpPr txBox="1"/>
          <p:nvPr/>
        </p:nvSpPr>
        <p:spPr>
          <a:xfrm>
            <a:off x="6538510" y="2827428"/>
            <a:ext cx="1158735"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(4) Descent</a:t>
            </a:r>
          </a:p>
        </p:txBody>
      </p:sp>
      <p:pic>
        <p:nvPicPr>
          <p:cNvPr id="9256" name="Picture 18">
            <a:extLst>
              <a:ext uri="{FF2B5EF4-FFF2-40B4-BE49-F238E27FC236}">
                <a16:creationId xmlns:a16="http://schemas.microsoft.com/office/drawing/2014/main" id="{A39AD249-D56B-863F-037B-956D11B072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6123" y="624055"/>
            <a:ext cx="895865" cy="624753"/>
          </a:xfrm>
          <a:prstGeom prst="rect">
            <a:avLst/>
          </a:prstGeom>
          <a:noFill/>
          <a:extLst>
            <a:ext uri="{909E8E84-426E-40DD-AFC4-6F175D3DCCD1}">
              <a14:hiddenFill xmlns:a14="http://schemas.microsoft.com/office/drawing/2010/main">
                <a:solidFill>
                  <a:srgbClr val="FFFFFF"/>
                </a:solidFill>
              </a14:hiddenFill>
            </a:ext>
          </a:extLst>
        </p:spPr>
      </p:pic>
      <p:sp>
        <p:nvSpPr>
          <p:cNvPr id="9259" name="TextBox 9258">
            <a:extLst>
              <a:ext uri="{FF2B5EF4-FFF2-40B4-BE49-F238E27FC236}">
                <a16:creationId xmlns:a16="http://schemas.microsoft.com/office/drawing/2014/main" id="{60BADE73-5352-F6D4-2E77-A20EF9D33A8C}"/>
              </a:ext>
            </a:extLst>
          </p:cNvPr>
          <p:cNvSpPr txBox="1"/>
          <p:nvPr/>
        </p:nvSpPr>
        <p:spPr>
          <a:xfrm>
            <a:off x="2112372" y="4115726"/>
            <a:ext cx="1512084" cy="523220"/>
          </a:xfrm>
          <a:prstGeom prst="rect">
            <a:avLst/>
          </a:prstGeom>
          <a:noFill/>
        </p:spPr>
        <p:txBody>
          <a:bodyPr wrap="square" rtlCol="0">
            <a:spAutoFit/>
          </a:bodyPr>
          <a:lstStyle/>
          <a:p>
            <a:r>
              <a:rPr lang="en-US">
                <a:solidFill>
                  <a:schemeClr val="bg1"/>
                </a:solidFill>
                <a:latin typeface="Calibri" panose="020F0502020204030204" pitchFamily="34" charset="0"/>
                <a:cs typeface="Calibri" panose="020F0502020204030204" pitchFamily="34" charset="0"/>
              </a:rPr>
              <a:t>Ground Support Station</a:t>
            </a:r>
          </a:p>
        </p:txBody>
      </p:sp>
      <p:cxnSp>
        <p:nvCxnSpPr>
          <p:cNvPr id="9266" name="Straight Arrow Connector 9265">
            <a:extLst>
              <a:ext uri="{FF2B5EF4-FFF2-40B4-BE49-F238E27FC236}">
                <a16:creationId xmlns:a16="http://schemas.microsoft.com/office/drawing/2014/main" id="{817E1C11-ECCD-377B-C629-94D4CD4699AE}"/>
              </a:ext>
            </a:extLst>
          </p:cNvPr>
          <p:cNvCxnSpPr>
            <a:cxnSpLocks/>
          </p:cNvCxnSpPr>
          <p:nvPr/>
        </p:nvCxnSpPr>
        <p:spPr>
          <a:xfrm flipV="1">
            <a:off x="2025570" y="1377121"/>
            <a:ext cx="86448" cy="2208540"/>
          </a:xfrm>
          <a:prstGeom prst="straightConnector1">
            <a:avLst/>
          </a:prstGeom>
          <a:ln>
            <a:prstDash val="dashDot"/>
            <a:headEnd type="triangle"/>
            <a:tailEnd type="triangle"/>
          </a:ln>
        </p:spPr>
        <p:style>
          <a:lnRef idx="1">
            <a:schemeClr val="dk1"/>
          </a:lnRef>
          <a:fillRef idx="0">
            <a:schemeClr val="dk1"/>
          </a:fillRef>
          <a:effectRef idx="0">
            <a:schemeClr val="dk1"/>
          </a:effectRef>
          <a:fontRef idx="minor">
            <a:schemeClr val="tx1"/>
          </a:fontRef>
        </p:style>
      </p:cxnSp>
      <p:cxnSp>
        <p:nvCxnSpPr>
          <p:cNvPr id="9267" name="Straight Arrow Connector 9266">
            <a:extLst>
              <a:ext uri="{FF2B5EF4-FFF2-40B4-BE49-F238E27FC236}">
                <a16:creationId xmlns:a16="http://schemas.microsoft.com/office/drawing/2014/main" id="{30E89CE8-B047-CBF7-DE64-EE730661D631}"/>
              </a:ext>
            </a:extLst>
          </p:cNvPr>
          <p:cNvCxnSpPr>
            <a:cxnSpLocks/>
          </p:cNvCxnSpPr>
          <p:nvPr/>
        </p:nvCxnSpPr>
        <p:spPr>
          <a:xfrm flipH="1">
            <a:off x="1226916" y="1341016"/>
            <a:ext cx="645033" cy="854260"/>
          </a:xfrm>
          <a:prstGeom prst="straightConnector1">
            <a:avLst/>
          </a:prstGeom>
          <a:ln>
            <a:prstDash val="dashDot"/>
            <a:headEnd type="triangle"/>
            <a:tailEnd type="triangle"/>
          </a:ln>
        </p:spPr>
        <p:style>
          <a:lnRef idx="1">
            <a:schemeClr val="dk1"/>
          </a:lnRef>
          <a:fillRef idx="0">
            <a:schemeClr val="dk1"/>
          </a:fillRef>
          <a:effectRef idx="0">
            <a:schemeClr val="dk1"/>
          </a:effectRef>
          <a:fontRef idx="minor">
            <a:schemeClr val="tx1"/>
          </a:fontRef>
        </p:style>
      </p:cxnSp>
      <p:cxnSp>
        <p:nvCxnSpPr>
          <p:cNvPr id="9270" name="Straight Arrow Connector 9269">
            <a:extLst>
              <a:ext uri="{FF2B5EF4-FFF2-40B4-BE49-F238E27FC236}">
                <a16:creationId xmlns:a16="http://schemas.microsoft.com/office/drawing/2014/main" id="{109747C8-09AB-482B-E11F-3C70C4DBFAC6}"/>
              </a:ext>
            </a:extLst>
          </p:cNvPr>
          <p:cNvCxnSpPr>
            <a:cxnSpLocks/>
          </p:cNvCxnSpPr>
          <p:nvPr/>
        </p:nvCxnSpPr>
        <p:spPr>
          <a:xfrm>
            <a:off x="2621277" y="1311233"/>
            <a:ext cx="3927521" cy="2125904"/>
          </a:xfrm>
          <a:prstGeom prst="straightConnector1">
            <a:avLst/>
          </a:prstGeom>
          <a:ln>
            <a:prstDash val="dashDot"/>
            <a:headEnd type="triangle"/>
            <a:tailEnd type="triangle"/>
          </a:ln>
        </p:spPr>
        <p:style>
          <a:lnRef idx="1">
            <a:schemeClr val="dk1"/>
          </a:lnRef>
          <a:fillRef idx="0">
            <a:schemeClr val="dk1"/>
          </a:fillRef>
          <a:effectRef idx="0">
            <a:schemeClr val="dk1"/>
          </a:effectRef>
          <a:fontRef idx="minor">
            <a:schemeClr val="tx1"/>
          </a:fontRef>
        </p:style>
      </p:cxnSp>
      <p:sp>
        <p:nvSpPr>
          <p:cNvPr id="9274" name="TextBox 9273">
            <a:extLst>
              <a:ext uri="{FF2B5EF4-FFF2-40B4-BE49-F238E27FC236}">
                <a16:creationId xmlns:a16="http://schemas.microsoft.com/office/drawing/2014/main" id="{F0054C1C-750F-DD79-AA7B-1D04078D4659}"/>
              </a:ext>
            </a:extLst>
          </p:cNvPr>
          <p:cNvSpPr txBox="1"/>
          <p:nvPr/>
        </p:nvSpPr>
        <p:spPr>
          <a:xfrm>
            <a:off x="6096720" y="4115726"/>
            <a:ext cx="2056680" cy="307777"/>
          </a:xfrm>
          <a:prstGeom prst="rect">
            <a:avLst/>
          </a:prstGeom>
          <a:noFill/>
        </p:spPr>
        <p:txBody>
          <a:bodyPr wrap="square" rtlCol="0">
            <a:spAutoFit/>
          </a:bodyPr>
          <a:lstStyle/>
          <a:p>
            <a:r>
              <a:rPr lang="en-US">
                <a:solidFill>
                  <a:schemeClr val="bg1"/>
                </a:solidFill>
                <a:latin typeface="Calibri" panose="020F0502020204030204" pitchFamily="34" charset="0"/>
                <a:cs typeface="Calibri" panose="020F0502020204030204" pitchFamily="34" charset="0"/>
              </a:rPr>
              <a:t>Airport: Edwards AFB, CA</a:t>
            </a:r>
          </a:p>
        </p:txBody>
      </p:sp>
      <p:cxnSp>
        <p:nvCxnSpPr>
          <p:cNvPr id="9278" name="Straight Arrow Connector 9277">
            <a:extLst>
              <a:ext uri="{FF2B5EF4-FFF2-40B4-BE49-F238E27FC236}">
                <a16:creationId xmlns:a16="http://schemas.microsoft.com/office/drawing/2014/main" id="{C329DC7B-9858-ABB3-1AE5-121803EB88BA}"/>
              </a:ext>
            </a:extLst>
          </p:cNvPr>
          <p:cNvCxnSpPr>
            <a:cxnSpLocks/>
          </p:cNvCxnSpPr>
          <p:nvPr/>
        </p:nvCxnSpPr>
        <p:spPr>
          <a:xfrm flipH="1" flipV="1">
            <a:off x="2330867" y="1347936"/>
            <a:ext cx="869777" cy="1397989"/>
          </a:xfrm>
          <a:prstGeom prst="straightConnector1">
            <a:avLst/>
          </a:prstGeom>
          <a:ln>
            <a:prstDash val="dashDot"/>
            <a:headEnd type="triangle"/>
            <a:tailEnd type="triangle"/>
          </a:ln>
        </p:spPr>
        <p:style>
          <a:lnRef idx="1">
            <a:schemeClr val="dk1"/>
          </a:lnRef>
          <a:fillRef idx="0">
            <a:schemeClr val="dk1"/>
          </a:fillRef>
          <a:effectRef idx="0">
            <a:schemeClr val="dk1"/>
          </a:effectRef>
          <a:fontRef idx="minor">
            <a:schemeClr val="tx1"/>
          </a:fontRef>
        </p:style>
      </p:cxnSp>
      <p:pic>
        <p:nvPicPr>
          <p:cNvPr id="9258" name="Picture 22">
            <a:extLst>
              <a:ext uri="{FF2B5EF4-FFF2-40B4-BE49-F238E27FC236}">
                <a16:creationId xmlns:a16="http://schemas.microsoft.com/office/drawing/2014/main" id="{A9530BBC-B8D9-2DB2-8A26-E317819B49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3065" y="3684008"/>
            <a:ext cx="605009" cy="6980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 green and white airplane&#10;&#10;Description automatically generated">
            <a:extLst>
              <a:ext uri="{FF2B5EF4-FFF2-40B4-BE49-F238E27FC236}">
                <a16:creationId xmlns:a16="http://schemas.microsoft.com/office/drawing/2014/main" id="{12F0FFD1-79A9-73D1-B400-813E4F32D30E}"/>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0">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t="10513" b="30006"/>
          <a:stretch/>
        </p:blipFill>
        <p:spPr bwMode="auto">
          <a:xfrm>
            <a:off x="540318" y="2559093"/>
            <a:ext cx="1158735" cy="557574"/>
          </a:xfrm>
          <a:prstGeom prst="rect">
            <a:avLst/>
          </a:prstGeom>
          <a:noFill/>
        </p:spPr>
      </p:pic>
      <p:pic>
        <p:nvPicPr>
          <p:cNvPr id="22" name="Picture 2" descr="A green and white airplane&#10;&#10;Description automatically generated">
            <a:extLst>
              <a:ext uri="{FF2B5EF4-FFF2-40B4-BE49-F238E27FC236}">
                <a16:creationId xmlns:a16="http://schemas.microsoft.com/office/drawing/2014/main" id="{4C9AC573-A281-8D0F-5C85-06D39148FA40}"/>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1">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t="10513" b="30006"/>
          <a:stretch/>
        </p:blipFill>
        <p:spPr bwMode="auto">
          <a:xfrm>
            <a:off x="6575220" y="3150197"/>
            <a:ext cx="1158735" cy="557574"/>
          </a:xfrm>
          <a:prstGeom prst="rect">
            <a:avLst/>
          </a:prstGeom>
          <a:noFill/>
        </p:spPr>
      </p:pic>
      <p:pic>
        <p:nvPicPr>
          <p:cNvPr id="23" name="Picture 2" descr="A green and white airplane&#10;&#10;Description automatically generated">
            <a:extLst>
              <a:ext uri="{FF2B5EF4-FFF2-40B4-BE49-F238E27FC236}">
                <a16:creationId xmlns:a16="http://schemas.microsoft.com/office/drawing/2014/main" id="{6BDFFA01-8500-1922-76B7-3098920A07DE}"/>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2">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t="10513" b="30006"/>
          <a:stretch/>
        </p:blipFill>
        <p:spPr bwMode="auto">
          <a:xfrm>
            <a:off x="4566186" y="3754264"/>
            <a:ext cx="1158735" cy="557574"/>
          </a:xfrm>
          <a:prstGeom prst="rect">
            <a:avLst/>
          </a:prstGeom>
          <a:noFill/>
        </p:spPr>
      </p:pic>
      <p:pic>
        <p:nvPicPr>
          <p:cNvPr id="24" name="Picture 2" descr="A green and white airplane&#10;&#10;Description automatically generated">
            <a:extLst>
              <a:ext uri="{FF2B5EF4-FFF2-40B4-BE49-F238E27FC236}">
                <a16:creationId xmlns:a16="http://schemas.microsoft.com/office/drawing/2014/main" id="{66B9FCA4-3611-C431-1B76-AF43FE428414}"/>
              </a:ext>
            </a:extLst>
          </p:cNvPr>
          <p:cNvPicPr>
            <a:picLocks noChangeAspect="1" noChangeArrowheads="1"/>
          </p:cNvPicPr>
          <p:nvPr/>
        </p:nvPicPr>
        <p:blipFill rotWithShape="1">
          <a:blip r:embed="rId9">
            <a:alphaModFix/>
            <a:extLst>
              <a:ext uri="{BEBA8EAE-BF5A-486C-A8C5-ECC9F3942E4B}">
                <a14:imgProps xmlns:a14="http://schemas.microsoft.com/office/drawing/2010/main">
                  <a14:imgLayer r:embed="rId13">
                    <a14:imgEffect>
                      <a14:artisticChalkSketch/>
                    </a14:imgEffect>
                    <a14:imgEffect>
                      <a14:brightnessContrast bright="-100000"/>
                    </a14:imgEffect>
                  </a14:imgLayer>
                </a14:imgProps>
              </a:ext>
              <a:ext uri="{28A0092B-C50C-407E-A947-70E740481C1C}">
                <a14:useLocalDpi xmlns:a14="http://schemas.microsoft.com/office/drawing/2010/main" val="0"/>
              </a:ext>
            </a:extLst>
          </a:blip>
          <a:srcRect t="10513" b="30006"/>
          <a:stretch/>
        </p:blipFill>
        <p:spPr bwMode="auto">
          <a:xfrm rot="7611">
            <a:off x="2496719" y="3173768"/>
            <a:ext cx="1158735" cy="557574"/>
          </a:xfrm>
          <a:prstGeom prst="rect">
            <a:avLst/>
          </a:prstGeom>
          <a:noFill/>
        </p:spPr>
      </p:pic>
      <p:pic>
        <p:nvPicPr>
          <p:cNvPr id="51" name="Picture 50" descr="A map of the world&#10;&#10;Description automatically generated">
            <a:extLst>
              <a:ext uri="{FF2B5EF4-FFF2-40B4-BE49-F238E27FC236}">
                <a16:creationId xmlns:a16="http://schemas.microsoft.com/office/drawing/2014/main" id="{21C1886F-6BFC-F734-FEDC-FCFFC4467B6C}"/>
              </a:ext>
            </a:extLst>
          </p:cNvPr>
          <p:cNvPicPr>
            <a:picLocks noChangeAspect="1"/>
          </p:cNvPicPr>
          <p:nvPr/>
        </p:nvPicPr>
        <p:blipFill rotWithShape="1">
          <a:blip r:embed="rId14"/>
          <a:srcRect l="17962" t="11446" r="13593" b="15015"/>
          <a:stretch/>
        </p:blipFill>
        <p:spPr>
          <a:xfrm>
            <a:off x="4551133" y="70023"/>
            <a:ext cx="4513617" cy="2215432"/>
          </a:xfrm>
          <a:prstGeom prst="rect">
            <a:avLst/>
          </a:prstGeom>
          <a:ln w="19050">
            <a:solidFill>
              <a:schemeClr val="tx1"/>
            </a:solidFill>
          </a:ln>
        </p:spPr>
      </p:pic>
      <p:pic>
        <p:nvPicPr>
          <p:cNvPr id="9216" name="Picture 8" descr="Cloud PNG Images, Download 200000+ Cloud PNG Resources with Transparent  Background">
            <a:extLst>
              <a:ext uri="{FF2B5EF4-FFF2-40B4-BE49-F238E27FC236}">
                <a16:creationId xmlns:a16="http://schemas.microsoft.com/office/drawing/2014/main" id="{A1959399-E47A-5CEE-80BF-4B76758BA7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45" y="503594"/>
            <a:ext cx="1785823" cy="865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96428"/>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A997F8D-CD56-5300-CEC0-EE0256CF6820}"/>
              </a:ext>
            </a:extLst>
          </p:cNvPr>
          <p:cNvSpPr>
            <a:spLocks noGrp="1"/>
          </p:cNvSpPr>
          <p:nvPr>
            <p:ph type="ftr" idx="11"/>
          </p:nvPr>
        </p:nvSpPr>
        <p:spPr/>
        <p:txBody>
          <a:bodyPr/>
          <a:lstStyle/>
          <a:p>
            <a:r>
              <a:rPr lang="en-US"/>
              <a:t>Jack Sann</a:t>
            </a:r>
          </a:p>
        </p:txBody>
      </p:sp>
      <p:sp>
        <p:nvSpPr>
          <p:cNvPr id="5" name="Slide Number Placeholder 4">
            <a:extLst>
              <a:ext uri="{FF2B5EF4-FFF2-40B4-BE49-F238E27FC236}">
                <a16:creationId xmlns:a16="http://schemas.microsoft.com/office/drawing/2014/main" id="{33425FA6-35B5-DCAC-73DB-EA6325C127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sp>
        <p:nvSpPr>
          <p:cNvPr id="7" name="Text Placeholder 2">
            <a:extLst>
              <a:ext uri="{FF2B5EF4-FFF2-40B4-BE49-F238E27FC236}">
                <a16:creationId xmlns:a16="http://schemas.microsoft.com/office/drawing/2014/main" id="{95E4CABC-957E-FC98-4A2C-5134095940E9}"/>
              </a:ext>
            </a:extLst>
          </p:cNvPr>
          <p:cNvSpPr>
            <a:spLocks noGrp="1"/>
          </p:cNvSpPr>
          <p:nvPr>
            <p:ph type="body" idx="1"/>
          </p:nvPr>
        </p:nvSpPr>
        <p:spPr>
          <a:xfrm>
            <a:off x="423179" y="1309169"/>
            <a:ext cx="3880965" cy="3026120"/>
          </a:xfrm>
          <a:ln>
            <a:noFill/>
          </a:ln>
        </p:spPr>
        <p:txBody>
          <a:bodyPr>
            <a:normAutofit/>
          </a:bodyPr>
          <a:lstStyle/>
          <a:p>
            <a:pPr marL="114300" indent="0" algn="ctr">
              <a:buNone/>
            </a:pPr>
            <a:r>
              <a:rPr lang="en-US" sz="1800" b="1"/>
              <a:t>Mission</a:t>
            </a:r>
            <a:endParaRPr lang="en-US"/>
          </a:p>
          <a:p>
            <a:pPr>
              <a:buFont typeface="Arial" panose="020B0604020202020204" pitchFamily="34" charset="0"/>
              <a:buChar char="•"/>
            </a:pPr>
            <a:r>
              <a:rPr lang="en-US"/>
              <a:t>Cross all nav-points</a:t>
            </a:r>
          </a:p>
          <a:p>
            <a:pPr>
              <a:buFont typeface="Arial" panose="020B0604020202020204" pitchFamily="34" charset="0"/>
              <a:buChar char="•"/>
            </a:pPr>
            <a:r>
              <a:rPr lang="en-US"/>
              <a:t>Communicate Telemetry</a:t>
            </a:r>
          </a:p>
          <a:p>
            <a:pPr>
              <a:buFont typeface="Arial" panose="020B0604020202020204" pitchFamily="34" charset="0"/>
              <a:buChar char="•"/>
            </a:pPr>
            <a:r>
              <a:rPr lang="en-US"/>
              <a:t>Verify Flight Performance </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0" name="Text Placeholder 2">
            <a:extLst>
              <a:ext uri="{FF2B5EF4-FFF2-40B4-BE49-F238E27FC236}">
                <a16:creationId xmlns:a16="http://schemas.microsoft.com/office/drawing/2014/main" id="{BEB1A8ED-4C37-E048-A959-64413EDB1D13}"/>
              </a:ext>
            </a:extLst>
          </p:cNvPr>
          <p:cNvSpPr txBox="1">
            <a:spLocks/>
          </p:cNvSpPr>
          <p:nvPr/>
        </p:nvSpPr>
        <p:spPr>
          <a:xfrm>
            <a:off x="4907274" y="1303053"/>
            <a:ext cx="3880964" cy="3026120"/>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lgn="ctr">
              <a:buNone/>
            </a:pPr>
            <a:r>
              <a:rPr lang="en-US" sz="1800" b="1"/>
              <a:t>Emergency Outcomes</a:t>
            </a:r>
          </a:p>
          <a:p>
            <a:pPr>
              <a:buFont typeface="Arial" panose="020B0604020202020204" pitchFamily="34" charset="0"/>
              <a:buChar char="•"/>
            </a:pPr>
            <a:r>
              <a:rPr lang="en-US"/>
              <a:t>Mid-Flight Emergency Landing</a:t>
            </a:r>
          </a:p>
          <a:p>
            <a:pPr>
              <a:buFont typeface="Arial" panose="020B0604020202020204" pitchFamily="34" charset="0"/>
              <a:buChar char="•"/>
            </a:pPr>
            <a:r>
              <a:rPr lang="en-US"/>
              <a:t>Return to Field</a:t>
            </a:r>
          </a:p>
          <a:p>
            <a:pPr>
              <a:buFont typeface="Arial" panose="020B0604020202020204" pitchFamily="34" charset="0"/>
              <a:buChar char="•"/>
            </a:pPr>
            <a:r>
              <a:rPr lang="en-US"/>
              <a:t>Water Ditching </a:t>
            </a:r>
          </a:p>
          <a:p>
            <a:pPr>
              <a:buFont typeface="Arial" panose="020B0604020202020204" pitchFamily="34" charset="0"/>
              <a:buChar char="•"/>
            </a:pPr>
            <a:endParaRPr lang="en-US"/>
          </a:p>
          <a:p>
            <a:pPr>
              <a:buFont typeface="Arial" panose="020B0604020202020204" pitchFamily="34" charset="0"/>
              <a:buChar char="•"/>
            </a:pPr>
            <a:endParaRPr lang="en-US"/>
          </a:p>
          <a:p>
            <a:pPr marL="114300" indent="0" algn="ctr">
              <a:buNone/>
            </a:pPr>
            <a:endParaRPr lang="en-US"/>
          </a:p>
        </p:txBody>
      </p:sp>
      <p:cxnSp>
        <p:nvCxnSpPr>
          <p:cNvPr id="11" name="Straight Connector 10">
            <a:extLst>
              <a:ext uri="{FF2B5EF4-FFF2-40B4-BE49-F238E27FC236}">
                <a16:creationId xmlns:a16="http://schemas.microsoft.com/office/drawing/2014/main" id="{5A90A8EC-3221-6315-273C-29F680E15D2B}"/>
              </a:ext>
            </a:extLst>
          </p:cNvPr>
          <p:cNvCxnSpPr>
            <a:cxnSpLocks/>
          </p:cNvCxnSpPr>
          <p:nvPr/>
        </p:nvCxnSpPr>
        <p:spPr>
          <a:xfrm>
            <a:off x="4484914" y="1480457"/>
            <a:ext cx="0" cy="251460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17791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CC04-49A6-8961-3988-8B185E742C2C}"/>
              </a:ext>
            </a:extLst>
          </p:cNvPr>
          <p:cNvSpPr>
            <a:spLocks noGrp="1"/>
          </p:cNvSpPr>
          <p:nvPr>
            <p:ph type="title"/>
          </p:nvPr>
        </p:nvSpPr>
        <p:spPr/>
        <p:txBody>
          <a:bodyPr/>
          <a:lstStyle/>
          <a:p>
            <a:r>
              <a:rPr lang="en-US"/>
              <a:t>Program Sizing Process</a:t>
            </a:r>
          </a:p>
        </p:txBody>
      </p:sp>
      <p:sp>
        <p:nvSpPr>
          <p:cNvPr id="4" name="Footer Placeholder 3">
            <a:extLst>
              <a:ext uri="{FF2B5EF4-FFF2-40B4-BE49-F238E27FC236}">
                <a16:creationId xmlns:a16="http://schemas.microsoft.com/office/drawing/2014/main" id="{F97B30A4-A16F-9DB5-73A9-4696A722E72A}"/>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1D937417-8370-7588-6D9F-73DA8CA34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grpSp>
        <p:nvGrpSpPr>
          <p:cNvPr id="23" name="Group 22">
            <a:extLst>
              <a:ext uri="{FF2B5EF4-FFF2-40B4-BE49-F238E27FC236}">
                <a16:creationId xmlns:a16="http://schemas.microsoft.com/office/drawing/2014/main" id="{3C293DD5-E22E-0822-C647-32F661C3D908}"/>
              </a:ext>
            </a:extLst>
          </p:cNvPr>
          <p:cNvGrpSpPr/>
          <p:nvPr/>
        </p:nvGrpSpPr>
        <p:grpSpPr>
          <a:xfrm>
            <a:off x="666974" y="1318497"/>
            <a:ext cx="7855772" cy="618565"/>
            <a:chOff x="781072" y="1504446"/>
            <a:chExt cx="7585688" cy="618565"/>
          </a:xfrm>
        </p:grpSpPr>
        <p:sp>
          <p:nvSpPr>
            <p:cNvPr id="18" name="Rectangle 17">
              <a:extLst>
                <a:ext uri="{FF2B5EF4-FFF2-40B4-BE49-F238E27FC236}">
                  <a16:creationId xmlns:a16="http://schemas.microsoft.com/office/drawing/2014/main" id="{3028E1E1-2E65-3B78-F902-A1EFDF140AE8}"/>
                </a:ext>
              </a:extLst>
            </p:cNvPr>
            <p:cNvSpPr/>
            <p:nvPr/>
          </p:nvSpPr>
          <p:spPr>
            <a:xfrm>
              <a:off x="781072" y="1504446"/>
              <a:ext cx="1595717" cy="6185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Estimates of Sizing Inputs</a:t>
              </a:r>
            </a:p>
          </p:txBody>
        </p:sp>
        <p:sp>
          <p:nvSpPr>
            <p:cNvPr id="19" name="Rectangle 18">
              <a:extLst>
                <a:ext uri="{FF2B5EF4-FFF2-40B4-BE49-F238E27FC236}">
                  <a16:creationId xmlns:a16="http://schemas.microsoft.com/office/drawing/2014/main" id="{B81884B9-4F5E-E43B-297A-4DDFDC09D495}"/>
                </a:ext>
              </a:extLst>
            </p:cNvPr>
            <p:cNvSpPr/>
            <p:nvPr/>
          </p:nvSpPr>
          <p:spPr>
            <a:xfrm>
              <a:off x="2777729" y="1504446"/>
              <a:ext cx="1595717" cy="6185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Group Sizing Calculations</a:t>
              </a:r>
            </a:p>
          </p:txBody>
        </p:sp>
        <p:sp>
          <p:nvSpPr>
            <p:cNvPr id="20" name="Rectangle 19">
              <a:extLst>
                <a:ext uri="{FF2B5EF4-FFF2-40B4-BE49-F238E27FC236}">
                  <a16:creationId xmlns:a16="http://schemas.microsoft.com/office/drawing/2014/main" id="{B9BC93EA-E3D1-275A-556A-23888278B399}"/>
                </a:ext>
              </a:extLst>
            </p:cNvPr>
            <p:cNvSpPr/>
            <p:nvPr/>
          </p:nvSpPr>
          <p:spPr>
            <a:xfrm>
              <a:off x="4774386" y="1504446"/>
              <a:ext cx="1595717" cy="6185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sz="1600">
                  <a:latin typeface="Calibri"/>
                  <a:cs typeface="Calibri"/>
                </a:rPr>
                <a:t>Build-Up Calculations</a:t>
              </a:r>
            </a:p>
          </p:txBody>
        </p:sp>
        <p:sp>
          <p:nvSpPr>
            <p:cNvPr id="22" name="Rectangle 21">
              <a:extLst>
                <a:ext uri="{FF2B5EF4-FFF2-40B4-BE49-F238E27FC236}">
                  <a16:creationId xmlns:a16="http://schemas.microsoft.com/office/drawing/2014/main" id="{225ED697-E59C-B583-7A3D-F07A44CFAD42}"/>
                </a:ext>
              </a:extLst>
            </p:cNvPr>
            <p:cNvSpPr/>
            <p:nvPr/>
          </p:nvSpPr>
          <p:spPr>
            <a:xfrm>
              <a:off x="6771043" y="1504446"/>
              <a:ext cx="1595717" cy="6185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a:latin typeface="Calibri" panose="020F0502020204030204" pitchFamily="34" charset="0"/>
                  <a:cs typeface="Calibri" panose="020F0502020204030204" pitchFamily="34" charset="0"/>
                </a:rPr>
                <a:t>Testing of Actual Parts</a:t>
              </a:r>
            </a:p>
          </p:txBody>
        </p:sp>
      </p:grpSp>
      <p:cxnSp>
        <p:nvCxnSpPr>
          <p:cNvPr id="25" name="Straight Arrow Connector 24">
            <a:extLst>
              <a:ext uri="{FF2B5EF4-FFF2-40B4-BE49-F238E27FC236}">
                <a16:creationId xmlns:a16="http://schemas.microsoft.com/office/drawing/2014/main" id="{7D86B95C-D02F-E931-CFC2-2CF5D149466D}"/>
              </a:ext>
            </a:extLst>
          </p:cNvPr>
          <p:cNvCxnSpPr>
            <a:stCxn id="18" idx="3"/>
            <a:endCxn id="19" idx="1"/>
          </p:cNvCxnSpPr>
          <p:nvPr/>
        </p:nvCxnSpPr>
        <p:spPr>
          <a:xfrm>
            <a:off x="2319506" y="1627780"/>
            <a:ext cx="4152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47F5BF4-C167-A2CC-1ACF-4236D181681B}"/>
              </a:ext>
            </a:extLst>
          </p:cNvPr>
          <p:cNvCxnSpPr>
            <a:cxnSpLocks/>
            <a:stCxn id="19" idx="3"/>
            <a:endCxn id="20" idx="1"/>
          </p:cNvCxnSpPr>
          <p:nvPr/>
        </p:nvCxnSpPr>
        <p:spPr>
          <a:xfrm>
            <a:off x="4387253" y="1627780"/>
            <a:ext cx="4152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20CCEDD-D528-CA0A-EC5B-60123A2EA3FF}"/>
              </a:ext>
            </a:extLst>
          </p:cNvPr>
          <p:cNvCxnSpPr>
            <a:stCxn id="20" idx="3"/>
            <a:endCxn id="22" idx="1"/>
          </p:cNvCxnSpPr>
          <p:nvPr/>
        </p:nvCxnSpPr>
        <p:spPr>
          <a:xfrm>
            <a:off x="6455000" y="1627780"/>
            <a:ext cx="415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Left Brace 33">
            <a:extLst>
              <a:ext uri="{FF2B5EF4-FFF2-40B4-BE49-F238E27FC236}">
                <a16:creationId xmlns:a16="http://schemas.microsoft.com/office/drawing/2014/main" id="{3E445BEC-1532-8738-78BF-0886E6A627C9}"/>
              </a:ext>
            </a:extLst>
          </p:cNvPr>
          <p:cNvSpPr/>
          <p:nvPr/>
        </p:nvSpPr>
        <p:spPr>
          <a:xfrm rot="16200000">
            <a:off x="2443914" y="1068509"/>
            <a:ext cx="231024" cy="2124636"/>
          </a:xfrm>
          <a:prstGeom prst="leftBrace">
            <a:avLst>
              <a:gd name="adj1" fmla="val 8333"/>
              <a:gd name="adj2" fmla="val 5048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5" name="Left Brace 34">
            <a:extLst>
              <a:ext uri="{FF2B5EF4-FFF2-40B4-BE49-F238E27FC236}">
                <a16:creationId xmlns:a16="http://schemas.microsoft.com/office/drawing/2014/main" id="{948A7648-A066-5564-823C-6893DAD4457D}"/>
              </a:ext>
            </a:extLst>
          </p:cNvPr>
          <p:cNvSpPr/>
          <p:nvPr/>
        </p:nvSpPr>
        <p:spPr>
          <a:xfrm rot="16200000">
            <a:off x="5561997" y="75059"/>
            <a:ext cx="216815" cy="4097322"/>
          </a:xfrm>
          <a:prstGeom prst="leftBrace">
            <a:avLst>
              <a:gd name="adj1" fmla="val 8333"/>
              <a:gd name="adj2" fmla="val 5048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0CA31961-F26C-EAFE-B3BB-EDC30614D35E}"/>
              </a:ext>
            </a:extLst>
          </p:cNvPr>
          <p:cNvSpPr txBox="1"/>
          <p:nvPr/>
        </p:nvSpPr>
        <p:spPr>
          <a:xfrm>
            <a:off x="1969358" y="2270217"/>
            <a:ext cx="118013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atin typeface="Calibri" panose="020F0502020204030204" pitchFamily="34" charset="0"/>
                <a:cs typeface="Calibri" panose="020F0502020204030204" pitchFamily="34" charset="0"/>
              </a:rPr>
              <a:t>Initial Design</a:t>
            </a:r>
          </a:p>
        </p:txBody>
      </p:sp>
      <p:sp>
        <p:nvSpPr>
          <p:cNvPr id="38" name="TextBox 37">
            <a:extLst>
              <a:ext uri="{FF2B5EF4-FFF2-40B4-BE49-F238E27FC236}">
                <a16:creationId xmlns:a16="http://schemas.microsoft.com/office/drawing/2014/main" id="{0A1512A0-3313-77E8-3A4B-05EE423ADD6F}"/>
              </a:ext>
            </a:extLst>
          </p:cNvPr>
          <p:cNvSpPr txBox="1"/>
          <p:nvPr/>
        </p:nvSpPr>
        <p:spPr>
          <a:xfrm>
            <a:off x="5164167" y="2270216"/>
            <a:ext cx="1180135"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atin typeface="Calibri" panose="020F0502020204030204" pitchFamily="34" charset="0"/>
                <a:cs typeface="Calibri" panose="020F0502020204030204" pitchFamily="34" charset="0"/>
              </a:rPr>
              <a:t>Detail Design</a:t>
            </a:r>
          </a:p>
        </p:txBody>
      </p:sp>
      <p:sp>
        <p:nvSpPr>
          <p:cNvPr id="42" name="TextBox 41">
            <a:extLst>
              <a:ext uri="{FF2B5EF4-FFF2-40B4-BE49-F238E27FC236}">
                <a16:creationId xmlns:a16="http://schemas.microsoft.com/office/drawing/2014/main" id="{67AA8BB3-D570-2A3C-2DA5-3A0C4247AFD2}"/>
              </a:ext>
            </a:extLst>
          </p:cNvPr>
          <p:cNvSpPr txBox="1"/>
          <p:nvPr/>
        </p:nvSpPr>
        <p:spPr>
          <a:xfrm>
            <a:off x="7174642" y="2267470"/>
            <a:ext cx="1432039"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atin typeface="Calibri" panose="020F0502020204030204" pitchFamily="34" charset="0"/>
                <a:cs typeface="Calibri" panose="020F0502020204030204" pitchFamily="34" charset="0"/>
              </a:rPr>
              <a:t>Manufacturing</a:t>
            </a:r>
          </a:p>
        </p:txBody>
      </p:sp>
      <p:pic>
        <p:nvPicPr>
          <p:cNvPr id="52" name="Picture 51">
            <a:extLst>
              <a:ext uri="{FF2B5EF4-FFF2-40B4-BE49-F238E27FC236}">
                <a16:creationId xmlns:a16="http://schemas.microsoft.com/office/drawing/2014/main" id="{545008AA-FFD8-05FF-3345-DD385192F4E5}"/>
              </a:ext>
            </a:extLst>
          </p:cNvPr>
          <p:cNvPicPr>
            <a:picLocks noChangeAspect="1"/>
          </p:cNvPicPr>
          <p:nvPr/>
        </p:nvPicPr>
        <p:blipFill rotWithShape="1">
          <a:blip r:embed="rId4"/>
          <a:srcRect l="1" t="-51031" r="51690" b="-36368"/>
          <a:stretch/>
        </p:blipFill>
        <p:spPr>
          <a:xfrm>
            <a:off x="7719065" y="1853342"/>
            <a:ext cx="803681" cy="516494"/>
          </a:xfrm>
          <a:prstGeom prst="rect">
            <a:avLst/>
          </a:prstGeom>
        </p:spPr>
      </p:pic>
      <p:cxnSp>
        <p:nvCxnSpPr>
          <p:cNvPr id="56" name="Elbow Connector 55">
            <a:extLst>
              <a:ext uri="{FF2B5EF4-FFF2-40B4-BE49-F238E27FC236}">
                <a16:creationId xmlns:a16="http://schemas.microsoft.com/office/drawing/2014/main" id="{F3E5A7D2-F9FE-42BD-90D0-709832AF8444}"/>
              </a:ext>
            </a:extLst>
          </p:cNvPr>
          <p:cNvCxnSpPr>
            <a:cxnSpLocks/>
            <a:stCxn id="42" idx="0"/>
            <a:endCxn id="22" idx="3"/>
          </p:cNvCxnSpPr>
          <p:nvPr/>
        </p:nvCxnSpPr>
        <p:spPr>
          <a:xfrm rot="5400000" flipH="1" flipV="1">
            <a:off x="7886859" y="1631583"/>
            <a:ext cx="639690" cy="632084"/>
          </a:xfrm>
          <a:prstGeom prst="bentConnector4">
            <a:avLst>
              <a:gd name="adj1" fmla="val 10411"/>
              <a:gd name="adj2" fmla="val 100709"/>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AB13C6AE-4472-71C1-12A9-6D9ADA7E33E8}"/>
              </a:ext>
            </a:extLst>
          </p:cNvPr>
          <p:cNvPicPr>
            <a:picLocks noChangeAspect="1"/>
          </p:cNvPicPr>
          <p:nvPr/>
        </p:nvPicPr>
        <p:blipFill rotWithShape="1">
          <a:blip r:embed="rId5"/>
          <a:srcRect l="1764" t="8157" r="1546" b="51849"/>
          <a:stretch/>
        </p:blipFill>
        <p:spPr>
          <a:xfrm>
            <a:off x="298660" y="2699581"/>
            <a:ext cx="8546680" cy="1988492"/>
          </a:xfrm>
          <a:prstGeom prst="rect">
            <a:avLst/>
          </a:prstGeom>
          <a:ln w="19050">
            <a:solidFill>
              <a:schemeClr val="tx1"/>
            </a:solidFill>
          </a:ln>
        </p:spPr>
      </p:pic>
      <p:cxnSp>
        <p:nvCxnSpPr>
          <p:cNvPr id="9" name="Straight Connector 8">
            <a:extLst>
              <a:ext uri="{FF2B5EF4-FFF2-40B4-BE49-F238E27FC236}">
                <a16:creationId xmlns:a16="http://schemas.microsoft.com/office/drawing/2014/main" id="{A6BAE6A0-211C-A0BD-B41F-FD22B817AF85}"/>
              </a:ext>
            </a:extLst>
          </p:cNvPr>
          <p:cNvCxnSpPr>
            <a:cxnSpLocks/>
          </p:cNvCxnSpPr>
          <p:nvPr/>
        </p:nvCxnSpPr>
        <p:spPr>
          <a:xfrm>
            <a:off x="3434587" y="3331597"/>
            <a:ext cx="0" cy="135647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375990"/>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2BB7-09E1-0164-0EE7-342C145EDF81}"/>
              </a:ext>
            </a:extLst>
          </p:cNvPr>
          <p:cNvSpPr>
            <a:spLocks noGrp="1"/>
          </p:cNvSpPr>
          <p:nvPr>
            <p:ph type="title"/>
          </p:nvPr>
        </p:nvSpPr>
        <p:spPr>
          <a:xfrm>
            <a:off x="800100" y="541424"/>
            <a:ext cx="7543800" cy="724555"/>
          </a:xfrm>
        </p:spPr>
        <p:txBody>
          <a:bodyPr/>
          <a:lstStyle/>
          <a:p>
            <a:r>
              <a:rPr lang="en-US"/>
              <a:t>CL, max Analysis</a:t>
            </a:r>
          </a:p>
        </p:txBody>
      </p:sp>
      <p:sp>
        <p:nvSpPr>
          <p:cNvPr id="4" name="Footer Placeholder 3">
            <a:extLst>
              <a:ext uri="{FF2B5EF4-FFF2-40B4-BE49-F238E27FC236}">
                <a16:creationId xmlns:a16="http://schemas.microsoft.com/office/drawing/2014/main" id="{04059A50-49DA-C7B6-2967-39DBF2AF6462}"/>
              </a:ext>
            </a:extLst>
          </p:cNvPr>
          <p:cNvSpPr>
            <a:spLocks noGrp="1"/>
          </p:cNvSpPr>
          <p:nvPr>
            <p:ph type="ftr" idx="11"/>
          </p:nvPr>
        </p:nvSpPr>
        <p:spPr/>
        <p:txBody>
          <a:bodyPr/>
          <a:lstStyle/>
          <a:p>
            <a:r>
              <a:rPr lang="en-US"/>
              <a:t>Competitive Assessment Briefing</a:t>
            </a:r>
          </a:p>
        </p:txBody>
      </p:sp>
      <p:sp>
        <p:nvSpPr>
          <p:cNvPr id="5" name="Slide Number Placeholder 4">
            <a:extLst>
              <a:ext uri="{FF2B5EF4-FFF2-40B4-BE49-F238E27FC236}">
                <a16:creationId xmlns:a16="http://schemas.microsoft.com/office/drawing/2014/main" id="{2E52BBAA-E23F-C0FF-83FF-82C580C9A6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graphicFrame>
        <p:nvGraphicFramePr>
          <p:cNvPr id="7" name="Table 6">
            <a:extLst>
              <a:ext uri="{FF2B5EF4-FFF2-40B4-BE49-F238E27FC236}">
                <a16:creationId xmlns:a16="http://schemas.microsoft.com/office/drawing/2014/main" id="{273B6228-2CA4-6203-38B6-D25C2B6EA3C2}"/>
              </a:ext>
            </a:extLst>
          </p:cNvPr>
          <p:cNvGraphicFramePr>
            <a:graphicFrameLocks noGrp="1"/>
          </p:cNvGraphicFramePr>
          <p:nvPr>
            <p:extLst>
              <p:ext uri="{D42A27DB-BD31-4B8C-83A1-F6EECF244321}">
                <p14:modId xmlns:p14="http://schemas.microsoft.com/office/powerpoint/2010/main" val="1726862079"/>
              </p:ext>
            </p:extLst>
          </p:nvPr>
        </p:nvGraphicFramePr>
        <p:xfrm>
          <a:off x="800100" y="1432895"/>
          <a:ext cx="7085964" cy="2882751"/>
        </p:xfrm>
        <a:graphic>
          <a:graphicData uri="http://schemas.openxmlformats.org/drawingml/2006/table">
            <a:tbl>
              <a:tblPr firstRow="1" bandRow="1">
                <a:tableStyleId>{5C22544A-7EE6-4342-B048-85BDC9FD1C3A}</a:tableStyleId>
              </a:tblPr>
              <a:tblGrid>
                <a:gridCol w="1969056">
                  <a:extLst>
                    <a:ext uri="{9D8B030D-6E8A-4147-A177-3AD203B41FA5}">
                      <a16:colId xmlns:a16="http://schemas.microsoft.com/office/drawing/2014/main" val="1143969672"/>
                    </a:ext>
                  </a:extLst>
                </a:gridCol>
                <a:gridCol w="1573926">
                  <a:extLst>
                    <a:ext uri="{9D8B030D-6E8A-4147-A177-3AD203B41FA5}">
                      <a16:colId xmlns:a16="http://schemas.microsoft.com/office/drawing/2014/main" val="2345490866"/>
                    </a:ext>
                  </a:extLst>
                </a:gridCol>
                <a:gridCol w="1771491">
                  <a:extLst>
                    <a:ext uri="{9D8B030D-6E8A-4147-A177-3AD203B41FA5}">
                      <a16:colId xmlns:a16="http://schemas.microsoft.com/office/drawing/2014/main" val="1795697211"/>
                    </a:ext>
                  </a:extLst>
                </a:gridCol>
                <a:gridCol w="1771491">
                  <a:extLst>
                    <a:ext uri="{9D8B030D-6E8A-4147-A177-3AD203B41FA5}">
                      <a16:colId xmlns:a16="http://schemas.microsoft.com/office/drawing/2014/main" val="2494211423"/>
                    </a:ext>
                  </a:extLst>
                </a:gridCol>
              </a:tblGrid>
              <a:tr h="560077">
                <a:tc>
                  <a:txBody>
                    <a:bodyPr/>
                    <a:lstStyle/>
                    <a:p>
                      <a:endParaRPr lang="en-US"/>
                    </a:p>
                  </a:txBody>
                  <a:tcPr/>
                </a:tc>
                <a:tc>
                  <a:txBody>
                    <a:bodyPr/>
                    <a:lstStyle/>
                    <a:p>
                      <a:r>
                        <a:rPr lang="en-US" err="1"/>
                        <a:t>CL,max</a:t>
                      </a:r>
                      <a:endParaRPr lang="en-US"/>
                    </a:p>
                  </a:txBody>
                  <a:tcPr/>
                </a:tc>
                <a:tc>
                  <a:txBody>
                    <a:bodyPr/>
                    <a:lstStyle/>
                    <a:p>
                      <a:r>
                        <a:rPr lang="en-US" err="1"/>
                        <a:t>CL,max</a:t>
                      </a:r>
                      <a:r>
                        <a:rPr lang="en-US"/>
                        <a:t> Take-Off</a:t>
                      </a:r>
                    </a:p>
                  </a:txBody>
                  <a:tcPr/>
                </a:tc>
                <a:tc>
                  <a:txBody>
                    <a:bodyPr/>
                    <a:lstStyle/>
                    <a:p>
                      <a:r>
                        <a:rPr lang="en-US"/>
                        <a:t>CL, L</a:t>
                      </a:r>
                    </a:p>
                  </a:txBody>
                  <a:tcPr/>
                </a:tc>
                <a:extLst>
                  <a:ext uri="{0D108BD9-81ED-4DB2-BD59-A6C34878D82A}">
                    <a16:rowId xmlns:a16="http://schemas.microsoft.com/office/drawing/2014/main" val="2797220791"/>
                  </a:ext>
                </a:extLst>
              </a:tr>
              <a:tr h="560077">
                <a:tc>
                  <a:txBody>
                    <a:bodyPr/>
                    <a:lstStyle/>
                    <a:p>
                      <a:r>
                        <a:rPr lang="en-US"/>
                        <a:t>Twin engine propeller </a:t>
                      </a:r>
                    </a:p>
                  </a:txBody>
                  <a:tcPr/>
                </a:tc>
                <a:tc>
                  <a:txBody>
                    <a:bodyPr/>
                    <a:lstStyle/>
                    <a:p>
                      <a:r>
                        <a:rPr lang="en-US"/>
                        <a:t>1.2 – 1.8</a:t>
                      </a:r>
                    </a:p>
                  </a:txBody>
                  <a:tcPr/>
                </a:tc>
                <a:tc>
                  <a:txBody>
                    <a:bodyPr/>
                    <a:lstStyle/>
                    <a:p>
                      <a:r>
                        <a:rPr lang="en-US"/>
                        <a:t>1.4 – 2.0 </a:t>
                      </a:r>
                    </a:p>
                  </a:txBody>
                  <a:tcPr/>
                </a:tc>
                <a:tc>
                  <a:txBody>
                    <a:bodyPr/>
                    <a:lstStyle/>
                    <a:p>
                      <a:r>
                        <a:rPr lang="en-US"/>
                        <a:t>1.6 – 2.5</a:t>
                      </a:r>
                    </a:p>
                  </a:txBody>
                  <a:tcPr/>
                </a:tc>
                <a:extLst>
                  <a:ext uri="{0D108BD9-81ED-4DB2-BD59-A6C34878D82A}">
                    <a16:rowId xmlns:a16="http://schemas.microsoft.com/office/drawing/2014/main" val="485827356"/>
                  </a:ext>
                </a:extLst>
              </a:tr>
              <a:tr h="560077">
                <a:tc>
                  <a:txBody>
                    <a:bodyPr/>
                    <a:lstStyle/>
                    <a:p>
                      <a:r>
                        <a:rPr lang="en-US"/>
                        <a:t>Regional turboprop </a:t>
                      </a:r>
                    </a:p>
                  </a:txBody>
                  <a:tcPr/>
                </a:tc>
                <a:tc>
                  <a:txBody>
                    <a:bodyPr/>
                    <a:lstStyle/>
                    <a:p>
                      <a:r>
                        <a:rPr lang="en-US"/>
                        <a:t>1.5 – 1.9</a:t>
                      </a:r>
                    </a:p>
                  </a:txBody>
                  <a:tcPr/>
                </a:tc>
                <a:tc>
                  <a:txBody>
                    <a:bodyPr/>
                    <a:lstStyle/>
                    <a:p>
                      <a:r>
                        <a:rPr lang="en-US"/>
                        <a:t>1.7 – 2.1</a:t>
                      </a:r>
                    </a:p>
                  </a:txBody>
                  <a:tcPr/>
                </a:tc>
                <a:tc>
                  <a:txBody>
                    <a:bodyPr/>
                    <a:lstStyle/>
                    <a:p>
                      <a:r>
                        <a:rPr lang="en-US"/>
                        <a:t>1.9 – 3.3</a:t>
                      </a:r>
                    </a:p>
                  </a:txBody>
                  <a:tcPr/>
                </a:tc>
                <a:extLst>
                  <a:ext uri="{0D108BD9-81ED-4DB2-BD59-A6C34878D82A}">
                    <a16:rowId xmlns:a16="http://schemas.microsoft.com/office/drawing/2014/main" val="263282139"/>
                  </a:ext>
                </a:extLst>
              </a:tr>
              <a:tr h="400840">
                <a:tc>
                  <a:txBody>
                    <a:bodyPr/>
                    <a:lstStyle/>
                    <a:p>
                      <a:r>
                        <a:rPr lang="en-US"/>
                        <a:t>Business jets </a:t>
                      </a:r>
                    </a:p>
                  </a:txBody>
                  <a:tcPr/>
                </a:tc>
                <a:tc>
                  <a:txBody>
                    <a:bodyPr/>
                    <a:lstStyle/>
                    <a:p>
                      <a:r>
                        <a:rPr lang="en-US"/>
                        <a:t>1.4 – 1.8</a:t>
                      </a:r>
                    </a:p>
                  </a:txBody>
                  <a:tcPr/>
                </a:tc>
                <a:tc>
                  <a:txBody>
                    <a:bodyPr/>
                    <a:lstStyle/>
                    <a:p>
                      <a:r>
                        <a:rPr lang="en-US"/>
                        <a:t>1.6 – 2.2 </a:t>
                      </a:r>
                    </a:p>
                  </a:txBody>
                  <a:tcPr/>
                </a:tc>
                <a:tc>
                  <a:txBody>
                    <a:bodyPr/>
                    <a:lstStyle/>
                    <a:p>
                      <a:r>
                        <a:rPr lang="en-US"/>
                        <a:t>1.6 – 2.6</a:t>
                      </a:r>
                    </a:p>
                  </a:txBody>
                  <a:tcPr/>
                </a:tc>
                <a:extLst>
                  <a:ext uri="{0D108BD9-81ED-4DB2-BD59-A6C34878D82A}">
                    <a16:rowId xmlns:a16="http://schemas.microsoft.com/office/drawing/2014/main" val="1713350705"/>
                  </a:ext>
                </a:extLst>
              </a:tr>
              <a:tr h="400840">
                <a:tc>
                  <a:txBody>
                    <a:bodyPr/>
                    <a:lstStyle/>
                    <a:p>
                      <a:r>
                        <a:rPr lang="en-US"/>
                        <a:t>Transport jets </a:t>
                      </a:r>
                    </a:p>
                  </a:txBody>
                  <a:tcPr/>
                </a:tc>
                <a:tc>
                  <a:txBody>
                    <a:bodyPr/>
                    <a:lstStyle/>
                    <a:p>
                      <a:r>
                        <a:rPr lang="en-US"/>
                        <a:t>1.2 – 1.8 </a:t>
                      </a:r>
                    </a:p>
                  </a:txBody>
                  <a:tcPr/>
                </a:tc>
                <a:tc>
                  <a:txBody>
                    <a:bodyPr/>
                    <a:lstStyle/>
                    <a:p>
                      <a:r>
                        <a:rPr lang="en-US"/>
                        <a:t>1.6 – 2.2 </a:t>
                      </a:r>
                    </a:p>
                  </a:txBody>
                  <a:tcPr/>
                </a:tc>
                <a:tc>
                  <a:txBody>
                    <a:bodyPr/>
                    <a:lstStyle/>
                    <a:p>
                      <a:r>
                        <a:rPr lang="en-US"/>
                        <a:t>1.8 – 3.2</a:t>
                      </a:r>
                    </a:p>
                  </a:txBody>
                  <a:tcPr/>
                </a:tc>
                <a:extLst>
                  <a:ext uri="{0D108BD9-81ED-4DB2-BD59-A6C34878D82A}">
                    <a16:rowId xmlns:a16="http://schemas.microsoft.com/office/drawing/2014/main" val="173994396"/>
                  </a:ext>
                </a:extLst>
              </a:tr>
              <a:tr h="400840">
                <a:tc>
                  <a:txBody>
                    <a:bodyPr/>
                    <a:lstStyle/>
                    <a:p>
                      <a:r>
                        <a:rPr lang="en-US"/>
                        <a:t>Military trainers </a:t>
                      </a:r>
                    </a:p>
                  </a:txBody>
                  <a:tcPr/>
                </a:tc>
                <a:tc>
                  <a:txBody>
                    <a:bodyPr/>
                    <a:lstStyle/>
                    <a:p>
                      <a:r>
                        <a:rPr lang="en-US"/>
                        <a:t>1.2 – 1.8 </a:t>
                      </a:r>
                    </a:p>
                  </a:txBody>
                  <a:tcPr/>
                </a:tc>
                <a:tc>
                  <a:txBody>
                    <a:bodyPr/>
                    <a:lstStyle/>
                    <a:p>
                      <a:r>
                        <a:rPr lang="en-US"/>
                        <a:t>1.4 – 2.0</a:t>
                      </a:r>
                    </a:p>
                  </a:txBody>
                  <a:tcPr/>
                </a:tc>
                <a:tc>
                  <a:txBody>
                    <a:bodyPr/>
                    <a:lstStyle/>
                    <a:p>
                      <a:r>
                        <a:rPr lang="en-US"/>
                        <a:t>1.6 – 2.2</a:t>
                      </a:r>
                    </a:p>
                  </a:txBody>
                  <a:tcPr/>
                </a:tc>
                <a:extLst>
                  <a:ext uri="{0D108BD9-81ED-4DB2-BD59-A6C34878D82A}">
                    <a16:rowId xmlns:a16="http://schemas.microsoft.com/office/drawing/2014/main" val="1870309301"/>
                  </a:ext>
                </a:extLst>
              </a:tr>
            </a:tbl>
          </a:graphicData>
        </a:graphic>
      </p:graphicFrame>
    </p:spTree>
    <p:extLst>
      <p:ext uri="{BB962C8B-B14F-4D97-AF65-F5344CB8AC3E}">
        <p14:creationId xmlns:p14="http://schemas.microsoft.com/office/powerpoint/2010/main" val="2466665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AB392-58ED-2E39-DA88-B33C9C6A3C8E}"/>
              </a:ext>
            </a:extLst>
          </p:cNvPr>
          <p:cNvSpPr>
            <a:spLocks noGrp="1"/>
          </p:cNvSpPr>
          <p:nvPr>
            <p:ph type="title"/>
          </p:nvPr>
        </p:nvSpPr>
        <p:spPr/>
        <p:txBody>
          <a:bodyPr/>
          <a:lstStyle/>
          <a:p>
            <a:r>
              <a:rPr lang="en-US"/>
              <a:t>Sizing Input Process (Edit to Reflect Reality)</a:t>
            </a:r>
          </a:p>
        </p:txBody>
      </p:sp>
      <p:sp>
        <p:nvSpPr>
          <p:cNvPr id="4" name="Footer Placeholder 3">
            <a:extLst>
              <a:ext uri="{FF2B5EF4-FFF2-40B4-BE49-F238E27FC236}">
                <a16:creationId xmlns:a16="http://schemas.microsoft.com/office/drawing/2014/main" id="{A8075A60-5B0A-E688-9828-FAAEEA7E32A2}"/>
              </a:ext>
            </a:extLst>
          </p:cNvPr>
          <p:cNvSpPr>
            <a:spLocks noGrp="1"/>
          </p:cNvSpPr>
          <p:nvPr>
            <p:ph type="ftr" idx="11"/>
          </p:nvPr>
        </p:nvSpPr>
        <p:spPr/>
        <p:txBody>
          <a:bodyPr/>
          <a:lstStyle/>
          <a:p>
            <a:r>
              <a:rPr lang="en-US"/>
              <a:t>William Ho</a:t>
            </a:r>
          </a:p>
        </p:txBody>
      </p:sp>
      <p:sp>
        <p:nvSpPr>
          <p:cNvPr id="5" name="Slide Number Placeholder 4">
            <a:extLst>
              <a:ext uri="{FF2B5EF4-FFF2-40B4-BE49-F238E27FC236}">
                <a16:creationId xmlns:a16="http://schemas.microsoft.com/office/drawing/2014/main" id="{EEACEE12-A146-E007-9756-0F19C5D810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grpSp>
        <p:nvGrpSpPr>
          <p:cNvPr id="169" name="Group 168">
            <a:extLst>
              <a:ext uri="{FF2B5EF4-FFF2-40B4-BE49-F238E27FC236}">
                <a16:creationId xmlns:a16="http://schemas.microsoft.com/office/drawing/2014/main" id="{660F94BA-F552-E694-D370-C672BBD8B5B6}"/>
              </a:ext>
            </a:extLst>
          </p:cNvPr>
          <p:cNvGrpSpPr/>
          <p:nvPr/>
        </p:nvGrpSpPr>
        <p:grpSpPr>
          <a:xfrm>
            <a:off x="777240" y="1303053"/>
            <a:ext cx="7401414" cy="3251179"/>
            <a:chOff x="777240" y="1303053"/>
            <a:chExt cx="7401414" cy="3251179"/>
          </a:xfrm>
        </p:grpSpPr>
        <p:sp>
          <p:nvSpPr>
            <p:cNvPr id="6" name="Rectangle 5">
              <a:extLst>
                <a:ext uri="{FF2B5EF4-FFF2-40B4-BE49-F238E27FC236}">
                  <a16:creationId xmlns:a16="http://schemas.microsoft.com/office/drawing/2014/main" id="{6894CC86-F921-D241-160D-C1A2F603A8F3}"/>
                </a:ext>
              </a:extLst>
            </p:cNvPr>
            <p:cNvSpPr/>
            <p:nvPr/>
          </p:nvSpPr>
          <p:spPr>
            <a:xfrm>
              <a:off x="1266740" y="1303053"/>
              <a:ext cx="1362088" cy="62020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Stakeholder Needs &amp; Requirements</a:t>
              </a:r>
            </a:p>
          </p:txBody>
        </p:sp>
        <p:cxnSp>
          <p:nvCxnSpPr>
            <p:cNvPr id="8" name="Straight Arrow Connector 7">
              <a:extLst>
                <a:ext uri="{FF2B5EF4-FFF2-40B4-BE49-F238E27FC236}">
                  <a16:creationId xmlns:a16="http://schemas.microsoft.com/office/drawing/2014/main" id="{22E192F5-D1AB-DB6A-5A22-DE04BF316E2D}"/>
                </a:ext>
              </a:extLst>
            </p:cNvPr>
            <p:cNvCxnSpPr>
              <a:cxnSpLocks/>
              <a:stCxn id="6" idx="3"/>
              <a:endCxn id="10" idx="1"/>
            </p:cNvCxnSpPr>
            <p:nvPr/>
          </p:nvCxnSpPr>
          <p:spPr>
            <a:xfrm>
              <a:off x="2628828" y="1613154"/>
              <a:ext cx="23297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55AC205C-DBF8-9421-EB9E-1BA8A94C9369}"/>
                </a:ext>
              </a:extLst>
            </p:cNvPr>
            <p:cNvSpPr/>
            <p:nvPr/>
          </p:nvSpPr>
          <p:spPr>
            <a:xfrm>
              <a:off x="4958559" y="1446176"/>
              <a:ext cx="2241094" cy="33395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Configuration</a:t>
              </a:r>
            </a:p>
          </p:txBody>
        </p:sp>
        <p:cxnSp>
          <p:nvCxnSpPr>
            <p:cNvPr id="19" name="Elbow Connector 18">
              <a:extLst>
                <a:ext uri="{FF2B5EF4-FFF2-40B4-BE49-F238E27FC236}">
                  <a16:creationId xmlns:a16="http://schemas.microsoft.com/office/drawing/2014/main" id="{9020237C-F090-700C-7AAC-093C71721C11}"/>
                </a:ext>
              </a:extLst>
            </p:cNvPr>
            <p:cNvCxnSpPr>
              <a:cxnSpLocks/>
              <a:stCxn id="10" idx="2"/>
              <a:endCxn id="20" idx="0"/>
            </p:cNvCxnSpPr>
            <p:nvPr/>
          </p:nvCxnSpPr>
          <p:spPr>
            <a:xfrm rot="16200000" flipH="1">
              <a:off x="6758730" y="1100507"/>
              <a:ext cx="250800" cy="161004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1115356B-0C28-1DC5-B28E-3E08D79B0C18}"/>
                </a:ext>
              </a:extLst>
            </p:cNvPr>
            <p:cNvSpPr/>
            <p:nvPr/>
          </p:nvSpPr>
          <p:spPr>
            <a:xfrm>
              <a:off x="7199653" y="2030931"/>
              <a:ext cx="979001" cy="33395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W</a:t>
              </a:r>
              <a:r>
                <a:rPr lang="en-US" sz="1200" baseline="-25000">
                  <a:solidFill>
                    <a:schemeClr val="tx1"/>
                  </a:solidFill>
                  <a:latin typeface="Calibri" panose="020F0502020204030204" pitchFamily="34" charset="0"/>
                  <a:cs typeface="Calibri" panose="020F0502020204030204" pitchFamily="34" charset="0"/>
                </a:rPr>
                <a:t>e</a:t>
              </a:r>
              <a:r>
                <a:rPr lang="en-US" sz="1200">
                  <a:solidFill>
                    <a:schemeClr val="tx1"/>
                  </a:solidFill>
                  <a:latin typeface="Calibri" panose="020F0502020204030204" pitchFamily="34" charset="0"/>
                  <a:cs typeface="Calibri" panose="020F0502020204030204" pitchFamily="34" charset="0"/>
                </a:rPr>
                <a:t>/</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endParaRPr lang="en-US" sz="1200" baseline="-25000">
                <a:solidFill>
                  <a:schemeClr val="tx1"/>
                </a:solidFill>
                <a:latin typeface="Calibri" panose="020F0502020204030204" pitchFamily="34" charset="0"/>
                <a:cs typeface="Calibri" panose="020F0502020204030204" pitchFamily="34" charset="0"/>
              </a:endParaRPr>
            </a:p>
          </p:txBody>
        </p:sp>
        <p:sp>
          <p:nvSpPr>
            <p:cNvPr id="30" name="Rectangle 29">
              <a:extLst>
                <a:ext uri="{FF2B5EF4-FFF2-40B4-BE49-F238E27FC236}">
                  <a16:creationId xmlns:a16="http://schemas.microsoft.com/office/drawing/2014/main" id="{0AB21290-E906-1B87-FF8A-A0B92B1BDE8C}"/>
                </a:ext>
              </a:extLst>
            </p:cNvPr>
            <p:cNvSpPr/>
            <p:nvPr/>
          </p:nvSpPr>
          <p:spPr>
            <a:xfrm>
              <a:off x="5589607" y="2021610"/>
              <a:ext cx="979001" cy="33395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SFC</a:t>
              </a:r>
            </a:p>
          </p:txBody>
        </p:sp>
        <p:sp>
          <p:nvSpPr>
            <p:cNvPr id="32" name="Rectangle 31">
              <a:extLst>
                <a:ext uri="{FF2B5EF4-FFF2-40B4-BE49-F238E27FC236}">
                  <a16:creationId xmlns:a16="http://schemas.microsoft.com/office/drawing/2014/main" id="{DEB4FC69-6F13-A549-F1FB-B6254819DE28}"/>
                </a:ext>
              </a:extLst>
            </p:cNvPr>
            <p:cNvSpPr/>
            <p:nvPr/>
          </p:nvSpPr>
          <p:spPr>
            <a:xfrm>
              <a:off x="4075694" y="2024017"/>
              <a:ext cx="979001" cy="33395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L/D</a:t>
              </a:r>
            </a:p>
          </p:txBody>
        </p:sp>
        <p:cxnSp>
          <p:nvCxnSpPr>
            <p:cNvPr id="33" name="Elbow Connector 32">
              <a:extLst>
                <a:ext uri="{FF2B5EF4-FFF2-40B4-BE49-F238E27FC236}">
                  <a16:creationId xmlns:a16="http://schemas.microsoft.com/office/drawing/2014/main" id="{F2A77F43-A384-7F58-B511-C9CED0569349}"/>
                </a:ext>
              </a:extLst>
            </p:cNvPr>
            <p:cNvCxnSpPr>
              <a:cxnSpLocks/>
              <a:stCxn id="10" idx="2"/>
              <a:endCxn id="32" idx="0"/>
            </p:cNvCxnSpPr>
            <p:nvPr/>
          </p:nvCxnSpPr>
          <p:spPr>
            <a:xfrm rot="5400000">
              <a:off x="5200208" y="1145119"/>
              <a:ext cx="243886" cy="151391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69B15FBE-ABCE-88A2-5A3F-BEAF7E2566D2}"/>
                </a:ext>
              </a:extLst>
            </p:cNvPr>
            <p:cNvCxnSpPr>
              <a:stCxn id="10" idx="2"/>
              <a:endCxn id="30" idx="0"/>
            </p:cNvCxnSpPr>
            <p:nvPr/>
          </p:nvCxnSpPr>
          <p:spPr>
            <a:xfrm>
              <a:off x="6079106" y="1780131"/>
              <a:ext cx="2" cy="241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E17C79A8-F65D-0319-5049-AB9755F10821}"/>
                </a:ext>
              </a:extLst>
            </p:cNvPr>
            <p:cNvSpPr/>
            <p:nvPr/>
          </p:nvSpPr>
          <p:spPr>
            <a:xfrm>
              <a:off x="3979558" y="2605054"/>
              <a:ext cx="2589050" cy="3498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Breguet Range Eqn.</a:t>
              </a:r>
            </a:p>
          </p:txBody>
        </p:sp>
        <p:cxnSp>
          <p:nvCxnSpPr>
            <p:cNvPr id="50" name="Elbow Connector 49">
              <a:extLst>
                <a:ext uri="{FF2B5EF4-FFF2-40B4-BE49-F238E27FC236}">
                  <a16:creationId xmlns:a16="http://schemas.microsoft.com/office/drawing/2014/main" id="{C4DDEEC5-3952-D4D8-8F38-9B3C2E882236}"/>
                </a:ext>
              </a:extLst>
            </p:cNvPr>
            <p:cNvCxnSpPr>
              <a:stCxn id="32" idx="2"/>
              <a:endCxn id="48" idx="0"/>
            </p:cNvCxnSpPr>
            <p:nvPr/>
          </p:nvCxnSpPr>
          <p:spPr>
            <a:xfrm rot="16200000" flipH="1">
              <a:off x="4796098" y="2127069"/>
              <a:ext cx="247082" cy="7088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1" name="Elbow Connector 50">
              <a:extLst>
                <a:ext uri="{FF2B5EF4-FFF2-40B4-BE49-F238E27FC236}">
                  <a16:creationId xmlns:a16="http://schemas.microsoft.com/office/drawing/2014/main" id="{7F488294-63A5-3654-FBD0-096929E2A707}"/>
                </a:ext>
              </a:extLst>
            </p:cNvPr>
            <p:cNvCxnSpPr>
              <a:cxnSpLocks/>
              <a:stCxn id="30" idx="2"/>
              <a:endCxn id="48" idx="0"/>
            </p:cNvCxnSpPr>
            <p:nvPr/>
          </p:nvCxnSpPr>
          <p:spPr>
            <a:xfrm rot="5400000">
              <a:off x="5551852" y="2077797"/>
              <a:ext cx="249489" cy="8050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D13AF30E-3F67-9752-85A8-57CE3DEDBB8A}"/>
                </a:ext>
              </a:extLst>
            </p:cNvPr>
            <p:cNvCxnSpPr>
              <a:cxnSpLocks/>
              <a:stCxn id="48" idx="2"/>
              <a:endCxn id="153" idx="0"/>
            </p:cNvCxnSpPr>
            <p:nvPr/>
          </p:nvCxnSpPr>
          <p:spPr>
            <a:xfrm>
              <a:off x="5274083" y="2954911"/>
              <a:ext cx="0" cy="162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6BA9072E-9626-FDF0-B75E-5590EB621CB8}"/>
                </a:ext>
              </a:extLst>
            </p:cNvPr>
            <p:cNvSpPr/>
            <p:nvPr/>
          </p:nvSpPr>
          <p:spPr>
            <a:xfrm>
              <a:off x="1149885" y="2695734"/>
              <a:ext cx="1595797" cy="3498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Constraint Diagram</a:t>
              </a:r>
            </a:p>
          </p:txBody>
        </p:sp>
        <p:cxnSp>
          <p:nvCxnSpPr>
            <p:cNvPr id="72" name="Straight Arrow Connector 71">
              <a:extLst>
                <a:ext uri="{FF2B5EF4-FFF2-40B4-BE49-F238E27FC236}">
                  <a16:creationId xmlns:a16="http://schemas.microsoft.com/office/drawing/2014/main" id="{4D07CECA-414D-257B-F653-A4D162E6F5FA}"/>
                </a:ext>
              </a:extLst>
            </p:cNvPr>
            <p:cNvCxnSpPr>
              <a:cxnSpLocks/>
              <a:stCxn id="6" idx="2"/>
              <a:endCxn id="70" idx="0"/>
            </p:cNvCxnSpPr>
            <p:nvPr/>
          </p:nvCxnSpPr>
          <p:spPr>
            <a:xfrm>
              <a:off x="1947784" y="1923255"/>
              <a:ext cx="0" cy="7724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5FCF2146-4E13-4C84-7C2A-2D91CB139351}"/>
                </a:ext>
              </a:extLst>
            </p:cNvPr>
            <p:cNvSpPr/>
            <p:nvPr/>
          </p:nvSpPr>
          <p:spPr>
            <a:xfrm>
              <a:off x="2139328" y="3465794"/>
              <a:ext cx="979001" cy="33395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T/</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endParaRPr lang="en-US" sz="1200" baseline="-25000">
                <a:solidFill>
                  <a:schemeClr val="tx1"/>
                </a:solidFill>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B1B50258-9BE1-3D3A-CD20-1FF12C5E828D}"/>
                </a:ext>
              </a:extLst>
            </p:cNvPr>
            <p:cNvSpPr/>
            <p:nvPr/>
          </p:nvSpPr>
          <p:spPr>
            <a:xfrm>
              <a:off x="4784582" y="3563168"/>
              <a:ext cx="979001" cy="33395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endParaRPr lang="en-US" sz="1200" baseline="-25000">
                <a:solidFill>
                  <a:schemeClr val="tx1"/>
                </a:solidFill>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D6A58975-C632-8661-FD10-41C50B28B8FF}"/>
                </a:ext>
              </a:extLst>
            </p:cNvPr>
            <p:cNvSpPr/>
            <p:nvPr/>
          </p:nvSpPr>
          <p:spPr>
            <a:xfrm>
              <a:off x="777240" y="3465794"/>
              <a:ext cx="979001" cy="33395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r>
                <a:rPr lang="en-US" sz="1200">
                  <a:solidFill>
                    <a:schemeClr val="tx1"/>
                  </a:solidFill>
                  <a:latin typeface="Calibri" panose="020F0502020204030204" pitchFamily="34" charset="0"/>
                  <a:cs typeface="Calibri" panose="020F0502020204030204" pitchFamily="34" charset="0"/>
                </a:rPr>
                <a:t>/</a:t>
              </a:r>
              <a:r>
                <a:rPr lang="en-US" sz="1200" err="1">
                  <a:solidFill>
                    <a:schemeClr val="tx1"/>
                  </a:solidFill>
                  <a:latin typeface="Calibri" panose="020F0502020204030204" pitchFamily="34" charset="0"/>
                  <a:cs typeface="Calibri" panose="020F0502020204030204" pitchFamily="34" charset="0"/>
                </a:rPr>
                <a:t>S</a:t>
              </a:r>
              <a:r>
                <a:rPr lang="en-US" sz="1200" baseline="-25000" err="1">
                  <a:solidFill>
                    <a:schemeClr val="tx1"/>
                  </a:solidFill>
                  <a:latin typeface="Calibri" panose="020F0502020204030204" pitchFamily="34" charset="0"/>
                  <a:cs typeface="Calibri" panose="020F0502020204030204" pitchFamily="34" charset="0"/>
                </a:rPr>
                <a:t>ref</a:t>
              </a:r>
              <a:endParaRPr lang="en-US" sz="1200" baseline="-25000">
                <a:solidFill>
                  <a:schemeClr val="tx1"/>
                </a:solidFill>
                <a:latin typeface="Calibri" panose="020F0502020204030204" pitchFamily="34" charset="0"/>
                <a:cs typeface="Calibri" panose="020F0502020204030204" pitchFamily="34" charset="0"/>
              </a:endParaRPr>
            </a:p>
          </p:txBody>
        </p:sp>
        <p:sp>
          <p:nvSpPr>
            <p:cNvPr id="77" name="Rectangle 76">
              <a:extLst>
                <a:ext uri="{FF2B5EF4-FFF2-40B4-BE49-F238E27FC236}">
                  <a16:creationId xmlns:a16="http://schemas.microsoft.com/office/drawing/2014/main" id="{A11419D5-810D-EA9C-2CDE-175007529334}"/>
                </a:ext>
              </a:extLst>
            </p:cNvPr>
            <p:cNvSpPr/>
            <p:nvPr/>
          </p:nvSpPr>
          <p:spPr>
            <a:xfrm>
              <a:off x="3348546" y="4220277"/>
              <a:ext cx="3220062" cy="333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a:solidFill>
                    <a:schemeClr val="tx1"/>
                  </a:solidFill>
                  <a:latin typeface="Calibri" panose="020F0502020204030204" pitchFamily="34" charset="0"/>
                  <a:cs typeface="Calibri" panose="020F0502020204030204" pitchFamily="34" charset="0"/>
                </a:rPr>
                <a:t>Output: </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r>
                <a:rPr lang="en-US" sz="1200">
                  <a:solidFill>
                    <a:schemeClr val="tx1"/>
                  </a:solidFill>
                  <a:latin typeface="Calibri" panose="020F0502020204030204" pitchFamily="34" charset="0"/>
                  <a:cs typeface="Calibri" panose="020F0502020204030204" pitchFamily="34" charset="0"/>
                </a:rPr>
                <a:t>, W</a:t>
              </a:r>
              <a:r>
                <a:rPr lang="en-US" sz="1200" baseline="-25000">
                  <a:solidFill>
                    <a:schemeClr val="tx1"/>
                  </a:solidFill>
                  <a:latin typeface="Calibri" panose="020F0502020204030204" pitchFamily="34" charset="0"/>
                  <a:cs typeface="Calibri" panose="020F0502020204030204" pitchFamily="34" charset="0"/>
                </a:rPr>
                <a:t>e</a:t>
              </a:r>
              <a:r>
                <a:rPr lang="en-US" sz="1200">
                  <a:solidFill>
                    <a:schemeClr val="tx1"/>
                  </a:solidFill>
                  <a:latin typeface="Calibri" panose="020F0502020204030204" pitchFamily="34" charset="0"/>
                  <a:cs typeface="Calibri" panose="020F0502020204030204" pitchFamily="34" charset="0"/>
                </a:rPr>
                <a:t>, </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f</a:t>
              </a:r>
              <a:r>
                <a:rPr lang="en-US" sz="1200">
                  <a:solidFill>
                    <a:schemeClr val="tx1"/>
                  </a:solidFill>
                  <a:latin typeface="Calibri" panose="020F0502020204030204" pitchFamily="34" charset="0"/>
                  <a:cs typeface="Calibri" panose="020F0502020204030204" pitchFamily="34" charset="0"/>
                </a:rPr>
                <a:t>, </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payload</a:t>
              </a:r>
              <a:r>
                <a:rPr lang="en-US" sz="1200">
                  <a:solidFill>
                    <a:schemeClr val="tx1"/>
                  </a:solidFill>
                  <a:latin typeface="Calibri" panose="020F0502020204030204" pitchFamily="34" charset="0"/>
                  <a:cs typeface="Calibri" panose="020F0502020204030204" pitchFamily="34" charset="0"/>
                </a:rPr>
                <a:t>, </a:t>
              </a:r>
              <a:r>
                <a:rPr lang="en-US" sz="1200" err="1">
                  <a:solidFill>
                    <a:schemeClr val="tx1"/>
                  </a:solidFill>
                  <a:latin typeface="Calibri" panose="020F0502020204030204" pitchFamily="34" charset="0"/>
                  <a:cs typeface="Calibri" panose="020F0502020204030204" pitchFamily="34" charset="0"/>
                </a:rPr>
                <a:t>S</a:t>
              </a:r>
              <a:r>
                <a:rPr lang="en-US" sz="1200" baseline="-25000" err="1">
                  <a:solidFill>
                    <a:schemeClr val="tx1"/>
                  </a:solidFill>
                  <a:latin typeface="Calibri" panose="020F0502020204030204" pitchFamily="34" charset="0"/>
                  <a:cs typeface="Calibri" panose="020F0502020204030204" pitchFamily="34" charset="0"/>
                </a:rPr>
                <a:t>ref</a:t>
              </a:r>
              <a:r>
                <a:rPr lang="en-US" sz="1200">
                  <a:solidFill>
                    <a:schemeClr val="tx1"/>
                  </a:solidFill>
                  <a:latin typeface="Calibri" panose="020F0502020204030204" pitchFamily="34" charset="0"/>
                  <a:cs typeface="Calibri" panose="020F0502020204030204" pitchFamily="34" charset="0"/>
                </a:rPr>
                <a:t>, T</a:t>
              </a:r>
            </a:p>
          </p:txBody>
        </p:sp>
        <p:cxnSp>
          <p:nvCxnSpPr>
            <p:cNvPr id="88" name="Elbow Connector 87">
              <a:extLst>
                <a:ext uri="{FF2B5EF4-FFF2-40B4-BE49-F238E27FC236}">
                  <a16:creationId xmlns:a16="http://schemas.microsoft.com/office/drawing/2014/main" id="{5109164D-0791-ABE6-0336-0A20A0F04211}"/>
                </a:ext>
              </a:extLst>
            </p:cNvPr>
            <p:cNvCxnSpPr>
              <a:cxnSpLocks/>
              <a:stCxn id="70" idx="2"/>
              <a:endCxn id="76" idx="0"/>
            </p:cNvCxnSpPr>
            <p:nvPr/>
          </p:nvCxnSpPr>
          <p:spPr>
            <a:xfrm rot="5400000">
              <a:off x="1397160" y="2915169"/>
              <a:ext cx="420207" cy="68104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90" name="Elbow Connector 89">
              <a:extLst>
                <a:ext uri="{FF2B5EF4-FFF2-40B4-BE49-F238E27FC236}">
                  <a16:creationId xmlns:a16="http://schemas.microsoft.com/office/drawing/2014/main" id="{055A1FB0-8D29-2C79-DEB1-AC62AB8D8868}"/>
                </a:ext>
              </a:extLst>
            </p:cNvPr>
            <p:cNvCxnSpPr>
              <a:cxnSpLocks/>
              <a:stCxn id="70" idx="2"/>
              <a:endCxn id="74" idx="0"/>
            </p:cNvCxnSpPr>
            <p:nvPr/>
          </p:nvCxnSpPr>
          <p:spPr>
            <a:xfrm rot="16200000" flipH="1">
              <a:off x="2078203" y="2915167"/>
              <a:ext cx="420207" cy="68104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17" name="Elbow Connector 116">
              <a:extLst>
                <a:ext uri="{FF2B5EF4-FFF2-40B4-BE49-F238E27FC236}">
                  <a16:creationId xmlns:a16="http://schemas.microsoft.com/office/drawing/2014/main" id="{24332246-0739-66E7-840E-65137DC50380}"/>
                </a:ext>
              </a:extLst>
            </p:cNvPr>
            <p:cNvCxnSpPr>
              <a:stCxn id="74" idx="2"/>
              <a:endCxn id="77" idx="1"/>
            </p:cNvCxnSpPr>
            <p:nvPr/>
          </p:nvCxnSpPr>
          <p:spPr>
            <a:xfrm rot="16200000" flipH="1">
              <a:off x="2694934" y="3733643"/>
              <a:ext cx="587506" cy="7197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9" name="Elbow Connector 118">
              <a:extLst>
                <a:ext uri="{FF2B5EF4-FFF2-40B4-BE49-F238E27FC236}">
                  <a16:creationId xmlns:a16="http://schemas.microsoft.com/office/drawing/2014/main" id="{1BEE0A78-101F-E715-3D22-AE4F9DA2F118}"/>
                </a:ext>
              </a:extLst>
            </p:cNvPr>
            <p:cNvCxnSpPr>
              <a:stCxn id="76" idx="2"/>
              <a:endCxn id="77" idx="1"/>
            </p:cNvCxnSpPr>
            <p:nvPr/>
          </p:nvCxnSpPr>
          <p:spPr>
            <a:xfrm rot="16200000" flipH="1">
              <a:off x="2013890" y="3052599"/>
              <a:ext cx="587506" cy="20818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3" name="Elbow Connector 122">
              <a:extLst>
                <a:ext uri="{FF2B5EF4-FFF2-40B4-BE49-F238E27FC236}">
                  <a16:creationId xmlns:a16="http://schemas.microsoft.com/office/drawing/2014/main" id="{C9C124E7-64C3-BDF2-955B-CC7CA7037E25}"/>
                </a:ext>
              </a:extLst>
            </p:cNvPr>
            <p:cNvCxnSpPr>
              <a:stCxn id="75" idx="2"/>
              <a:endCxn id="77" idx="0"/>
            </p:cNvCxnSpPr>
            <p:nvPr/>
          </p:nvCxnSpPr>
          <p:spPr>
            <a:xfrm rot="5400000">
              <a:off x="4954753" y="3900947"/>
              <a:ext cx="323154" cy="3155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25" name="Elbow Connector 124">
              <a:extLst>
                <a:ext uri="{FF2B5EF4-FFF2-40B4-BE49-F238E27FC236}">
                  <a16:creationId xmlns:a16="http://schemas.microsoft.com/office/drawing/2014/main" id="{1A46D871-E876-FD25-FA7A-7C6348B2F9DB}"/>
                </a:ext>
              </a:extLst>
            </p:cNvPr>
            <p:cNvCxnSpPr>
              <a:stCxn id="20" idx="2"/>
              <a:endCxn id="75" idx="3"/>
            </p:cNvCxnSpPr>
            <p:nvPr/>
          </p:nvCxnSpPr>
          <p:spPr>
            <a:xfrm rot="5400000">
              <a:off x="6043739" y="2084731"/>
              <a:ext cx="1365260" cy="19255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7" name="Elbow Connector 126">
              <a:extLst>
                <a:ext uri="{FF2B5EF4-FFF2-40B4-BE49-F238E27FC236}">
                  <a16:creationId xmlns:a16="http://schemas.microsoft.com/office/drawing/2014/main" id="{C8BF4EFD-CC3F-DAD9-645A-F4347B2CD2E3}"/>
                </a:ext>
              </a:extLst>
            </p:cNvPr>
            <p:cNvCxnSpPr>
              <a:stCxn id="77" idx="3"/>
              <a:endCxn id="10" idx="3"/>
            </p:cNvCxnSpPr>
            <p:nvPr/>
          </p:nvCxnSpPr>
          <p:spPr>
            <a:xfrm flipV="1">
              <a:off x="6568608" y="1613154"/>
              <a:ext cx="631045" cy="2774101"/>
            </a:xfrm>
            <a:prstGeom prst="bentConnector3">
              <a:avLst>
                <a:gd name="adj1" fmla="val 293914"/>
              </a:avLst>
            </a:prstGeom>
            <a:ln>
              <a:tailEnd type="triangle"/>
            </a:ln>
          </p:spPr>
          <p:style>
            <a:lnRef idx="1">
              <a:schemeClr val="dk1"/>
            </a:lnRef>
            <a:fillRef idx="0">
              <a:schemeClr val="dk1"/>
            </a:fillRef>
            <a:effectRef idx="0">
              <a:schemeClr val="dk1"/>
            </a:effectRef>
            <a:fontRef idx="minor">
              <a:schemeClr val="tx1"/>
            </a:fontRef>
          </p:style>
        </p:cxnSp>
        <p:sp>
          <p:nvSpPr>
            <p:cNvPr id="129" name="Rectangle 128">
              <a:extLst>
                <a:ext uri="{FF2B5EF4-FFF2-40B4-BE49-F238E27FC236}">
                  <a16:creationId xmlns:a16="http://schemas.microsoft.com/office/drawing/2014/main" id="{C689561E-FE6A-962B-2972-124BFA84AC77}"/>
                </a:ext>
              </a:extLst>
            </p:cNvPr>
            <p:cNvSpPr/>
            <p:nvPr/>
          </p:nvSpPr>
          <p:spPr>
            <a:xfrm>
              <a:off x="2905150" y="2703983"/>
              <a:ext cx="979001" cy="33395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payload</a:t>
              </a:r>
              <a:endParaRPr lang="en-US" sz="1200" baseline="-25000">
                <a:solidFill>
                  <a:schemeClr val="tx1"/>
                </a:solidFill>
                <a:latin typeface="Calibri" panose="020F0502020204030204" pitchFamily="34" charset="0"/>
                <a:cs typeface="Calibri" panose="020F0502020204030204" pitchFamily="34" charset="0"/>
              </a:endParaRPr>
            </a:p>
          </p:txBody>
        </p:sp>
        <p:cxnSp>
          <p:nvCxnSpPr>
            <p:cNvPr id="134" name="Elbow Connector 133">
              <a:extLst>
                <a:ext uri="{FF2B5EF4-FFF2-40B4-BE49-F238E27FC236}">
                  <a16:creationId xmlns:a16="http://schemas.microsoft.com/office/drawing/2014/main" id="{8C7FCDEC-8182-DFDA-19A1-A13C4A066DBD}"/>
                </a:ext>
              </a:extLst>
            </p:cNvPr>
            <p:cNvCxnSpPr>
              <a:stCxn id="6" idx="2"/>
              <a:endCxn id="129" idx="0"/>
            </p:cNvCxnSpPr>
            <p:nvPr/>
          </p:nvCxnSpPr>
          <p:spPr>
            <a:xfrm rot="16200000" flipH="1">
              <a:off x="2280853" y="1590185"/>
              <a:ext cx="780728" cy="144686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36" name="Elbow Connector 135">
              <a:extLst>
                <a:ext uri="{FF2B5EF4-FFF2-40B4-BE49-F238E27FC236}">
                  <a16:creationId xmlns:a16="http://schemas.microsoft.com/office/drawing/2014/main" id="{F771384F-6B72-B65E-0AE1-1DC316ED8AED}"/>
                </a:ext>
              </a:extLst>
            </p:cNvPr>
            <p:cNvCxnSpPr>
              <a:stCxn id="129" idx="2"/>
              <a:endCxn id="75" idx="1"/>
            </p:cNvCxnSpPr>
            <p:nvPr/>
          </p:nvCxnSpPr>
          <p:spPr>
            <a:xfrm rot="16200000" flipH="1">
              <a:off x="3743512" y="2689076"/>
              <a:ext cx="692208" cy="138993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D44C6E05-FD12-F62E-D200-D3D98A2BF3E9}"/>
                </a:ext>
              </a:extLst>
            </p:cNvPr>
            <p:cNvSpPr/>
            <p:nvPr/>
          </p:nvSpPr>
          <p:spPr>
            <a:xfrm>
              <a:off x="4784582" y="3116993"/>
              <a:ext cx="979001" cy="33395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f</a:t>
              </a:r>
              <a:r>
                <a:rPr lang="en-US" sz="1200">
                  <a:solidFill>
                    <a:schemeClr val="tx1"/>
                  </a:solidFill>
                  <a:latin typeface="Calibri" panose="020F0502020204030204" pitchFamily="34" charset="0"/>
                  <a:cs typeface="Calibri" panose="020F0502020204030204" pitchFamily="34" charset="0"/>
                </a:rPr>
                <a:t>/</a:t>
              </a:r>
              <a:r>
                <a:rPr lang="en-US" sz="1200" err="1">
                  <a:solidFill>
                    <a:schemeClr val="tx1"/>
                  </a:solidFill>
                  <a:latin typeface="Calibri" panose="020F0502020204030204" pitchFamily="34" charset="0"/>
                  <a:cs typeface="Calibri" panose="020F0502020204030204" pitchFamily="34" charset="0"/>
                </a:rPr>
                <a:t>W</a:t>
              </a:r>
              <a:r>
                <a:rPr lang="en-US" sz="1200" baseline="-25000" err="1">
                  <a:solidFill>
                    <a:schemeClr val="tx1"/>
                  </a:solidFill>
                  <a:latin typeface="Calibri" panose="020F0502020204030204" pitchFamily="34" charset="0"/>
                  <a:cs typeface="Calibri" panose="020F0502020204030204" pitchFamily="34" charset="0"/>
                </a:rPr>
                <a:t>to</a:t>
              </a:r>
              <a:endParaRPr lang="en-US" sz="1200" baseline="-25000">
                <a:solidFill>
                  <a:schemeClr val="tx1"/>
                </a:solidFill>
                <a:latin typeface="Calibri" panose="020F0502020204030204" pitchFamily="34" charset="0"/>
                <a:cs typeface="Calibri" panose="020F0502020204030204" pitchFamily="34" charset="0"/>
              </a:endParaRPr>
            </a:p>
          </p:txBody>
        </p:sp>
        <p:cxnSp>
          <p:nvCxnSpPr>
            <p:cNvPr id="161" name="Straight Arrow Connector 160">
              <a:extLst>
                <a:ext uri="{FF2B5EF4-FFF2-40B4-BE49-F238E27FC236}">
                  <a16:creationId xmlns:a16="http://schemas.microsoft.com/office/drawing/2014/main" id="{12D4152E-59D0-9F28-6D55-0F9BFE68C4B5}"/>
                </a:ext>
              </a:extLst>
            </p:cNvPr>
            <p:cNvCxnSpPr>
              <a:cxnSpLocks/>
              <a:stCxn id="153" idx="2"/>
              <a:endCxn id="75" idx="0"/>
            </p:cNvCxnSpPr>
            <p:nvPr/>
          </p:nvCxnSpPr>
          <p:spPr>
            <a:xfrm>
              <a:off x="5274083" y="3450948"/>
              <a:ext cx="0" cy="112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5562878"/>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6CC04-49A6-8961-3988-8B185E742C2C}"/>
              </a:ext>
            </a:extLst>
          </p:cNvPr>
          <p:cNvSpPr>
            <a:spLocks noGrp="1"/>
          </p:cNvSpPr>
          <p:nvPr>
            <p:ph type="title"/>
          </p:nvPr>
        </p:nvSpPr>
        <p:spPr>
          <a:xfrm>
            <a:off x="833846" y="24761"/>
            <a:ext cx="5752765" cy="1088100"/>
          </a:xfrm>
        </p:spPr>
        <p:txBody>
          <a:bodyPr/>
          <a:lstStyle/>
          <a:p>
            <a:r>
              <a:rPr lang="en-US"/>
              <a:t>Program Schedule</a:t>
            </a:r>
          </a:p>
        </p:txBody>
      </p:sp>
      <p:sp>
        <p:nvSpPr>
          <p:cNvPr id="4" name="Footer Placeholder 3">
            <a:extLst>
              <a:ext uri="{FF2B5EF4-FFF2-40B4-BE49-F238E27FC236}">
                <a16:creationId xmlns:a16="http://schemas.microsoft.com/office/drawing/2014/main" id="{F97B30A4-A16F-9DB5-73A9-4696A722E72A}"/>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1D937417-8370-7588-6D9F-73DA8CA343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6" name="Text Placeholder 2">
            <a:extLst>
              <a:ext uri="{FF2B5EF4-FFF2-40B4-BE49-F238E27FC236}">
                <a16:creationId xmlns:a16="http://schemas.microsoft.com/office/drawing/2014/main" id="{4D2BB1C5-650C-93D4-CBCA-B88D1612CDB0}"/>
              </a:ext>
            </a:extLst>
          </p:cNvPr>
          <p:cNvSpPr>
            <a:spLocks noGrp="1"/>
          </p:cNvSpPr>
          <p:nvPr>
            <p:ph type="body" idx="1"/>
          </p:nvPr>
        </p:nvSpPr>
        <p:spPr>
          <a:xfrm>
            <a:off x="833846" y="1008031"/>
            <a:ext cx="6197951" cy="3017400"/>
          </a:xfrm>
        </p:spPr>
        <p:txBody>
          <a:bodyPr>
            <a:normAutofit/>
          </a:bodyPr>
          <a:lstStyle/>
          <a:p>
            <a:pPr marL="114300" indent="0">
              <a:lnSpc>
                <a:spcPct val="100000"/>
              </a:lnSpc>
              <a:buNone/>
            </a:pPr>
            <a:r>
              <a:rPr lang="en-US" sz="2000" b="1">
                <a:latin typeface="Calibri" panose="020F0502020204030204" pitchFamily="34" charset="0"/>
                <a:cs typeface="Calibri" panose="020F0502020204030204" pitchFamily="34" charset="0"/>
              </a:rPr>
              <a:t>Current Status: </a:t>
            </a:r>
            <a:r>
              <a:rPr lang="en-US" sz="2000">
                <a:latin typeface="Calibri" panose="020F0502020204030204" pitchFamily="34" charset="0"/>
                <a:cs typeface="Calibri" panose="020F0502020204030204" pitchFamily="34" charset="0"/>
              </a:rPr>
              <a:t>Initial Design</a:t>
            </a:r>
          </a:p>
          <a:p>
            <a:pPr>
              <a:lnSpc>
                <a:spcPct val="100000"/>
              </a:lnSpc>
              <a:buFont typeface="Arial" panose="020B0604020202020204" pitchFamily="34" charset="0"/>
              <a:buChar char="•"/>
            </a:pPr>
            <a:r>
              <a:rPr lang="en-US" sz="1800">
                <a:latin typeface="Calibri" panose="020F0502020204030204" pitchFamily="34" charset="0"/>
                <a:cs typeface="Calibri" panose="020F0502020204030204" pitchFamily="34" charset="0"/>
              </a:rPr>
              <a:t>Complete: Mission Design, Sizing, Configuration</a:t>
            </a:r>
          </a:p>
          <a:p>
            <a:pPr>
              <a:lnSpc>
                <a:spcPct val="100000"/>
              </a:lnSpc>
              <a:buFont typeface="Arial" panose="020B0604020202020204" pitchFamily="34" charset="0"/>
              <a:buChar char="•"/>
            </a:pPr>
            <a:r>
              <a:rPr lang="en-US" sz="1800">
                <a:latin typeface="Calibri" panose="020F0502020204030204" pitchFamily="34" charset="0"/>
                <a:cs typeface="Calibri" panose="020F0502020204030204" pitchFamily="34" charset="0"/>
              </a:rPr>
              <a:t>Upcoming: Subsystem Design</a:t>
            </a:r>
          </a:p>
        </p:txBody>
      </p:sp>
      <p:grpSp>
        <p:nvGrpSpPr>
          <p:cNvPr id="3" name="Group 2">
            <a:extLst>
              <a:ext uri="{FF2B5EF4-FFF2-40B4-BE49-F238E27FC236}">
                <a16:creationId xmlns:a16="http://schemas.microsoft.com/office/drawing/2014/main" id="{81D4C5FD-FB89-600C-024C-960AC676BA6D}"/>
              </a:ext>
            </a:extLst>
          </p:cNvPr>
          <p:cNvGrpSpPr/>
          <p:nvPr/>
        </p:nvGrpSpPr>
        <p:grpSpPr>
          <a:xfrm>
            <a:off x="184133" y="2516731"/>
            <a:ext cx="8775734" cy="2082467"/>
            <a:chOff x="184133" y="2223174"/>
            <a:chExt cx="8775734" cy="2082467"/>
          </a:xfrm>
        </p:grpSpPr>
        <p:pic>
          <p:nvPicPr>
            <p:cNvPr id="7" name="Picture 6">
              <a:extLst>
                <a:ext uri="{FF2B5EF4-FFF2-40B4-BE49-F238E27FC236}">
                  <a16:creationId xmlns:a16="http://schemas.microsoft.com/office/drawing/2014/main" id="{C5041CF4-5F6B-4622-7E4C-9B19D12DBA97}"/>
                </a:ext>
              </a:extLst>
            </p:cNvPr>
            <p:cNvPicPr>
              <a:picLocks noChangeAspect="1"/>
            </p:cNvPicPr>
            <p:nvPr/>
          </p:nvPicPr>
          <p:blipFill rotWithShape="1">
            <a:blip r:embed="rId3"/>
            <a:srcRect r="353" b="707"/>
            <a:stretch/>
          </p:blipFill>
          <p:spPr>
            <a:xfrm>
              <a:off x="184133" y="2223174"/>
              <a:ext cx="8775734" cy="2082467"/>
            </a:xfrm>
            <a:prstGeom prst="rect">
              <a:avLst/>
            </a:prstGeom>
            <a:ln w="19050">
              <a:solidFill>
                <a:schemeClr val="tx1"/>
              </a:solidFill>
            </a:ln>
          </p:spPr>
        </p:pic>
        <p:cxnSp>
          <p:nvCxnSpPr>
            <p:cNvPr id="8" name="Straight Connector 7">
              <a:extLst>
                <a:ext uri="{FF2B5EF4-FFF2-40B4-BE49-F238E27FC236}">
                  <a16:creationId xmlns:a16="http://schemas.microsoft.com/office/drawing/2014/main" id="{852C7B8A-4DB4-44F9-B055-248701F53CEA}"/>
                </a:ext>
              </a:extLst>
            </p:cNvPr>
            <p:cNvCxnSpPr>
              <a:cxnSpLocks/>
            </p:cNvCxnSpPr>
            <p:nvPr/>
          </p:nvCxnSpPr>
          <p:spPr>
            <a:xfrm>
              <a:off x="2467960" y="2906688"/>
              <a:ext cx="0" cy="1398953"/>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59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636B-FDB5-32A6-592D-DE4FF0FDECEC}"/>
              </a:ext>
            </a:extLst>
          </p:cNvPr>
          <p:cNvSpPr>
            <a:spLocks noGrp="1"/>
          </p:cNvSpPr>
          <p:nvPr>
            <p:ph type="title"/>
          </p:nvPr>
        </p:nvSpPr>
        <p:spPr/>
        <p:txBody>
          <a:bodyPr/>
          <a:lstStyle/>
          <a:p>
            <a:r>
              <a:rPr lang="en-US"/>
              <a:t>Flightpath Design</a:t>
            </a:r>
          </a:p>
        </p:txBody>
      </p:sp>
      <p:sp>
        <p:nvSpPr>
          <p:cNvPr id="3" name="Text Placeholder 2">
            <a:extLst>
              <a:ext uri="{FF2B5EF4-FFF2-40B4-BE49-F238E27FC236}">
                <a16:creationId xmlns:a16="http://schemas.microsoft.com/office/drawing/2014/main" id="{DFDDB917-B4A4-FE7E-7D4C-FC7DF00D91D7}"/>
              </a:ext>
            </a:extLst>
          </p:cNvPr>
          <p:cNvSpPr>
            <a:spLocks noGrp="1"/>
          </p:cNvSpPr>
          <p:nvPr>
            <p:ph type="body" idx="1"/>
          </p:nvPr>
        </p:nvSpPr>
        <p:spPr>
          <a:xfrm>
            <a:off x="5177245" y="990600"/>
            <a:ext cx="3519435" cy="3649226"/>
          </a:xfrm>
        </p:spPr>
        <p:txBody>
          <a:bodyPr>
            <a:normAutofit/>
          </a:bodyPr>
          <a:lstStyle/>
          <a:p>
            <a:pPr marL="114300" indent="0">
              <a:buNone/>
            </a:pPr>
            <a:r>
              <a:rPr lang="en-US" sz="1600" b="1"/>
              <a:t>Atmosphere</a:t>
            </a:r>
          </a:p>
          <a:p>
            <a:pPr>
              <a:buFont typeface="Arial" panose="020B0604020202020204" pitchFamily="34" charset="0"/>
              <a:buChar char="•"/>
            </a:pPr>
            <a:r>
              <a:rPr lang="en-US" sz="1600"/>
              <a:t>Wind</a:t>
            </a:r>
          </a:p>
          <a:p>
            <a:pPr algn="l" rtl="0" fontAlgn="base">
              <a:buFont typeface="Arial" panose="020B0604020202020204" pitchFamily="34" charset="0"/>
              <a:buChar char="•"/>
            </a:pPr>
            <a:r>
              <a:rPr lang="en-US" sz="1600"/>
              <a:t>Weather</a:t>
            </a:r>
          </a:p>
          <a:p>
            <a:pPr marL="114300" indent="0" algn="l" rtl="0" fontAlgn="base">
              <a:buNone/>
            </a:pPr>
            <a:r>
              <a:rPr lang="en-US" sz="1600" b="1"/>
              <a:t>Altitude</a:t>
            </a:r>
          </a:p>
          <a:p>
            <a:pPr algn="l" rtl="0" fontAlgn="base">
              <a:buFont typeface="Arial" panose="020B0604020202020204" pitchFamily="34" charset="0"/>
              <a:buChar char="•"/>
            </a:pPr>
            <a:r>
              <a:rPr lang="en-US" sz="1600"/>
              <a:t>Terrain</a:t>
            </a:r>
          </a:p>
          <a:p>
            <a:pPr fontAlgn="base">
              <a:buFont typeface="Arial" panose="020B0604020202020204" pitchFamily="34" charset="0"/>
              <a:buChar char="•"/>
            </a:pPr>
            <a:r>
              <a:rPr lang="en-US" sz="1600"/>
              <a:t>Supplemental Oxygen</a:t>
            </a:r>
          </a:p>
          <a:p>
            <a:pPr marL="114300" indent="0" algn="l" rtl="0" fontAlgn="base">
              <a:buNone/>
            </a:pPr>
            <a:r>
              <a:rPr lang="en-US" sz="1600" b="1"/>
              <a:t>Safety</a:t>
            </a:r>
          </a:p>
          <a:p>
            <a:pPr fontAlgn="base">
              <a:buFont typeface="Arial" panose="020B0604020202020204" pitchFamily="34" charset="0"/>
              <a:buChar char="•"/>
            </a:pPr>
            <a:r>
              <a:rPr lang="en-US" sz="1600"/>
              <a:t>Available Diversion Runways</a:t>
            </a:r>
          </a:p>
          <a:p>
            <a:pPr fontAlgn="base">
              <a:buFont typeface="Arial" panose="020B0604020202020204" pitchFamily="34" charset="0"/>
              <a:buChar char="•"/>
            </a:pPr>
            <a:r>
              <a:rPr lang="en-US" sz="1600"/>
              <a:t>No-Fly Zones</a:t>
            </a:r>
          </a:p>
        </p:txBody>
      </p:sp>
      <p:sp>
        <p:nvSpPr>
          <p:cNvPr id="4" name="Footer Placeholder 3">
            <a:extLst>
              <a:ext uri="{FF2B5EF4-FFF2-40B4-BE49-F238E27FC236}">
                <a16:creationId xmlns:a16="http://schemas.microsoft.com/office/drawing/2014/main" id="{2AD1551A-5656-0911-D286-9DFEFBCA542C}"/>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A052C1C6-276C-A3F3-54C2-0FAE13A8E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cxnSp>
        <p:nvCxnSpPr>
          <p:cNvPr id="52" name="Straight Connector 51">
            <a:extLst>
              <a:ext uri="{FF2B5EF4-FFF2-40B4-BE49-F238E27FC236}">
                <a16:creationId xmlns:a16="http://schemas.microsoft.com/office/drawing/2014/main" id="{C85B7A84-F4AD-D889-6B76-4BD4D58E8A53}"/>
              </a:ext>
            </a:extLst>
          </p:cNvPr>
          <p:cNvCxnSpPr>
            <a:cxnSpLocks/>
          </p:cNvCxnSpPr>
          <p:nvPr/>
        </p:nvCxnSpPr>
        <p:spPr>
          <a:xfrm>
            <a:off x="4630997" y="1534546"/>
            <a:ext cx="0" cy="2923154"/>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 Placeholder 2">
            <a:extLst>
              <a:ext uri="{FF2B5EF4-FFF2-40B4-BE49-F238E27FC236}">
                <a16:creationId xmlns:a16="http://schemas.microsoft.com/office/drawing/2014/main" id="{E90DA7D1-740C-26CB-8B60-B471DC83C1C2}"/>
              </a:ext>
            </a:extLst>
          </p:cNvPr>
          <p:cNvSpPr txBox="1">
            <a:spLocks/>
          </p:cNvSpPr>
          <p:nvPr/>
        </p:nvSpPr>
        <p:spPr>
          <a:xfrm>
            <a:off x="822959" y="1384300"/>
            <a:ext cx="3519435" cy="32555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3pPr>
            <a:lvl4pPr marL="1828800" marR="0" lvl="3"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4pPr>
            <a:lvl5pPr marL="2286000" marR="0" lvl="4"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5pPr>
            <a:lvl6pPr marL="2743200" marR="0" lvl="5"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6pPr>
            <a:lvl7pPr marL="3200400" marR="0" lvl="6"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7pPr>
            <a:lvl8pPr marL="3657600" marR="0" lvl="7" indent="-342900" algn="l" rtl="0">
              <a:lnSpc>
                <a:spcPct val="90000"/>
              </a:lnSpc>
              <a:spcBef>
                <a:spcPts val="400"/>
              </a:spcBef>
              <a:spcAft>
                <a:spcPts val="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8pPr>
            <a:lvl9pPr marL="4114800" marR="0" lvl="8" indent="-342900" algn="l" rtl="0">
              <a:lnSpc>
                <a:spcPct val="90000"/>
              </a:lnSpc>
              <a:spcBef>
                <a:spcPts val="400"/>
              </a:spcBef>
              <a:spcAft>
                <a:spcPts val="400"/>
              </a:spcAft>
              <a:buClr>
                <a:schemeClr val="accent1"/>
              </a:buClr>
              <a:buSzPts val="1800"/>
              <a:buFont typeface="Calibri"/>
              <a:buChar char="◦"/>
              <a:defRPr sz="1400" b="0" i="0" u="none" strike="noStrike" cap="none">
                <a:solidFill>
                  <a:srgbClr val="3F3F3F"/>
                </a:solidFill>
                <a:latin typeface="Calibri"/>
                <a:ea typeface="Calibri"/>
                <a:cs typeface="Calibri"/>
                <a:sym typeface="Calibri"/>
              </a:defRPr>
            </a:lvl9pPr>
          </a:lstStyle>
          <a:p>
            <a:pPr marL="114300" indent="0">
              <a:buFont typeface="Calibri"/>
              <a:buNone/>
            </a:pPr>
            <a:r>
              <a:rPr lang="en-US" sz="1600" b="1"/>
              <a:t>Mission Parameters</a:t>
            </a:r>
          </a:p>
          <a:p>
            <a:pPr>
              <a:buFont typeface="Arial" panose="020B0604020202020204" pitchFamily="34" charset="0"/>
              <a:buChar char="•"/>
            </a:pPr>
            <a:r>
              <a:rPr lang="en-US" sz="1600" b="1"/>
              <a:t>Range: </a:t>
            </a:r>
            <a:r>
              <a:rPr lang="en-US" sz="1600"/>
              <a:t>20,650 nm</a:t>
            </a:r>
          </a:p>
          <a:p>
            <a:pPr fontAlgn="base">
              <a:buFont typeface="Arial" panose="020B0604020202020204" pitchFamily="34" charset="0"/>
              <a:buChar char="•"/>
            </a:pPr>
            <a:r>
              <a:rPr lang="en-US" sz="1600" b="1"/>
              <a:t>Cruise TAS</a:t>
            </a:r>
            <a:r>
              <a:rPr lang="en-US" sz="1600"/>
              <a:t>: 110 knots</a:t>
            </a:r>
          </a:p>
          <a:p>
            <a:pPr fontAlgn="base">
              <a:buFont typeface="Arial" panose="020B0604020202020204" pitchFamily="34" charset="0"/>
              <a:buChar char="•"/>
            </a:pPr>
            <a:endParaRPr lang="en-US" sz="1600"/>
          </a:p>
          <a:p>
            <a:pPr marL="114300" indent="0" fontAlgn="base">
              <a:buFont typeface="Calibri"/>
              <a:buNone/>
            </a:pPr>
            <a:r>
              <a:rPr lang="en-US" sz="1600" b="1"/>
              <a:t>Considerations</a:t>
            </a:r>
          </a:p>
          <a:p>
            <a:pPr>
              <a:buFont typeface="Arial" panose="020B0604020202020204" pitchFamily="34" charset="0"/>
              <a:buChar char="•"/>
            </a:pPr>
            <a:r>
              <a:rPr lang="en-US" sz="1600" b="1"/>
              <a:t>Time: </a:t>
            </a:r>
            <a:r>
              <a:rPr lang="en-US" sz="1600"/>
              <a:t>170 hours</a:t>
            </a:r>
            <a:endParaRPr lang="en-US" sz="1600" b="1">
              <a:solidFill>
                <a:srgbClr val="4D5156"/>
              </a:solidFill>
            </a:endParaRPr>
          </a:p>
          <a:p>
            <a:pPr>
              <a:buFont typeface="Arial" panose="020B0604020202020204" pitchFamily="34" charset="0"/>
              <a:buChar char="•"/>
            </a:pPr>
            <a:r>
              <a:rPr lang="en-US" sz="1600" b="1">
                <a:solidFill>
                  <a:srgbClr val="4D5156"/>
                </a:solidFill>
              </a:rPr>
              <a:t>Dual Crew Weight:</a:t>
            </a:r>
            <a:r>
              <a:rPr lang="en-US" sz="1600">
                <a:solidFill>
                  <a:srgbClr val="4D5156"/>
                </a:solidFill>
              </a:rPr>
              <a:t> 300 </a:t>
            </a:r>
            <a:r>
              <a:rPr lang="en-US" sz="1600" err="1">
                <a:solidFill>
                  <a:srgbClr val="4D5156"/>
                </a:solidFill>
              </a:rPr>
              <a:t>lbs</a:t>
            </a:r>
            <a:endParaRPr lang="en-US" sz="1600">
              <a:solidFill>
                <a:srgbClr val="4D5156"/>
              </a:solidFill>
            </a:endParaRPr>
          </a:p>
          <a:p>
            <a:pPr>
              <a:buFont typeface="Arial" panose="020B0604020202020204" pitchFamily="34" charset="0"/>
              <a:buChar char="•"/>
            </a:pPr>
            <a:r>
              <a:rPr lang="en-US" sz="1600" b="1">
                <a:solidFill>
                  <a:srgbClr val="4D5156"/>
                </a:solidFill>
              </a:rPr>
              <a:t>Payload Weight: </a:t>
            </a:r>
            <a:r>
              <a:rPr lang="en-US" sz="1600">
                <a:solidFill>
                  <a:srgbClr val="4D5156"/>
                </a:solidFill>
              </a:rPr>
              <a:t>300 </a:t>
            </a:r>
            <a:r>
              <a:rPr lang="en-US" sz="1600" err="1">
                <a:solidFill>
                  <a:srgbClr val="4D5156"/>
                </a:solidFill>
              </a:rPr>
              <a:t>lbs</a:t>
            </a:r>
            <a:endParaRPr lang="en-US" sz="1600" b="1">
              <a:solidFill>
                <a:srgbClr val="4D5156"/>
              </a:solidFill>
            </a:endParaRPr>
          </a:p>
        </p:txBody>
      </p:sp>
    </p:spTree>
    <p:extLst>
      <p:ext uri="{BB962C8B-B14F-4D97-AF65-F5344CB8AC3E}">
        <p14:creationId xmlns:p14="http://schemas.microsoft.com/office/powerpoint/2010/main" val="339958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A636B-FDB5-32A6-592D-DE4FF0FDECEC}"/>
              </a:ext>
            </a:extLst>
          </p:cNvPr>
          <p:cNvSpPr>
            <a:spLocks noGrp="1"/>
          </p:cNvSpPr>
          <p:nvPr>
            <p:ph type="title"/>
          </p:nvPr>
        </p:nvSpPr>
        <p:spPr/>
        <p:txBody>
          <a:bodyPr/>
          <a:lstStyle/>
          <a:p>
            <a:r>
              <a:rPr lang="en-US"/>
              <a:t>Mission Design</a:t>
            </a:r>
          </a:p>
        </p:txBody>
      </p:sp>
      <p:sp>
        <p:nvSpPr>
          <p:cNvPr id="3" name="Text Placeholder 2">
            <a:extLst>
              <a:ext uri="{FF2B5EF4-FFF2-40B4-BE49-F238E27FC236}">
                <a16:creationId xmlns:a16="http://schemas.microsoft.com/office/drawing/2014/main" id="{DFDDB917-B4A4-FE7E-7D4C-FC7DF00D91D7}"/>
              </a:ext>
            </a:extLst>
          </p:cNvPr>
          <p:cNvSpPr>
            <a:spLocks noGrp="1"/>
          </p:cNvSpPr>
          <p:nvPr>
            <p:ph type="body" idx="1"/>
          </p:nvPr>
        </p:nvSpPr>
        <p:spPr>
          <a:xfrm>
            <a:off x="659303" y="1388522"/>
            <a:ext cx="3333650" cy="3255525"/>
          </a:xfrm>
        </p:spPr>
        <p:txBody>
          <a:bodyPr>
            <a:normAutofit/>
          </a:bodyPr>
          <a:lstStyle/>
          <a:p>
            <a:pPr fontAlgn="base">
              <a:lnSpc>
                <a:spcPct val="114000"/>
              </a:lnSpc>
              <a:buFont typeface="Arial" panose="020B0604020202020204" pitchFamily="34" charset="0"/>
              <a:buChar char="•"/>
            </a:pPr>
            <a:r>
              <a:rPr lang="en-US" sz="1600" b="1"/>
              <a:t>Takeoff &amp; Landing Location: </a:t>
            </a:r>
            <a:r>
              <a:rPr lang="en-US" sz="1600"/>
              <a:t>Edwards AFB, CA</a:t>
            </a:r>
          </a:p>
          <a:p>
            <a:pPr>
              <a:lnSpc>
                <a:spcPct val="114000"/>
              </a:lnSpc>
              <a:buFont typeface="Arial" panose="020B0604020202020204" pitchFamily="34" charset="0"/>
              <a:buChar char="•"/>
            </a:pPr>
            <a:r>
              <a:rPr lang="en-US" sz="1600" b="1"/>
              <a:t>Takeoff Distance: </a:t>
            </a:r>
            <a:r>
              <a:rPr lang="en-US" sz="1600"/>
              <a:t>14,000 ft</a:t>
            </a:r>
            <a:endParaRPr lang="en-US" sz="1600" b="1"/>
          </a:p>
          <a:p>
            <a:pPr fontAlgn="base">
              <a:lnSpc>
                <a:spcPct val="114000"/>
              </a:lnSpc>
              <a:buFont typeface="Arial" panose="020B0604020202020204" pitchFamily="34" charset="0"/>
              <a:buChar char="•"/>
            </a:pPr>
            <a:r>
              <a:rPr lang="en-US" sz="1600" b="1"/>
              <a:t>Average Cruise Altitude</a:t>
            </a:r>
            <a:r>
              <a:rPr lang="en-US" sz="1600"/>
              <a:t>: 9,000 ft</a:t>
            </a:r>
            <a:endParaRPr lang="en-US" sz="1600">
              <a:solidFill>
                <a:srgbClr val="4D5156"/>
              </a:solidFill>
            </a:endParaRPr>
          </a:p>
          <a:p>
            <a:pPr lvl="1" fontAlgn="base">
              <a:lnSpc>
                <a:spcPct val="114000"/>
              </a:lnSpc>
              <a:buFont typeface="Arial" panose="020B0604020202020204" pitchFamily="34" charset="0"/>
              <a:buChar char="•"/>
            </a:pPr>
            <a:r>
              <a:rPr lang="en-US" sz="1400">
                <a:solidFill>
                  <a:srgbClr val="4D5156"/>
                </a:solidFill>
              </a:rPr>
              <a:t>Starting: 6,000 ft</a:t>
            </a:r>
          </a:p>
          <a:p>
            <a:pPr lvl="1" fontAlgn="base">
              <a:lnSpc>
                <a:spcPct val="114000"/>
              </a:lnSpc>
              <a:buFont typeface="Arial" panose="020B0604020202020204" pitchFamily="34" charset="0"/>
              <a:buChar char="•"/>
            </a:pPr>
            <a:r>
              <a:rPr lang="en-US" sz="1400">
                <a:solidFill>
                  <a:srgbClr val="4D5156"/>
                </a:solidFill>
              </a:rPr>
              <a:t>End: 12,000 ft</a:t>
            </a:r>
          </a:p>
          <a:p>
            <a:pPr fontAlgn="base">
              <a:lnSpc>
                <a:spcPct val="114000"/>
              </a:lnSpc>
              <a:buFont typeface="Arial" panose="020B0604020202020204" pitchFamily="34" charset="0"/>
              <a:buChar char="•"/>
            </a:pPr>
            <a:r>
              <a:rPr lang="en-US" sz="1600" b="1"/>
              <a:t>Average Wind Speed: </a:t>
            </a:r>
            <a:r>
              <a:rPr lang="en-US" sz="1600"/>
              <a:t>17 knots</a:t>
            </a:r>
            <a:endParaRPr lang="en-US" sz="1600" b="1"/>
          </a:p>
          <a:p>
            <a:pPr fontAlgn="base">
              <a:lnSpc>
                <a:spcPct val="114000"/>
              </a:lnSpc>
              <a:buFont typeface="Arial" panose="020B0604020202020204" pitchFamily="34" charset="0"/>
              <a:buChar char="•"/>
            </a:pPr>
            <a:r>
              <a:rPr lang="en-US" sz="1600" b="1"/>
              <a:t>Cruise Ground Speed:</a:t>
            </a:r>
            <a:r>
              <a:rPr lang="en-US" sz="1600"/>
              <a:t> 127 knots</a:t>
            </a:r>
            <a:endParaRPr lang="en-US" sz="1600" b="1">
              <a:solidFill>
                <a:srgbClr val="4D5156"/>
              </a:solidFill>
            </a:endParaRPr>
          </a:p>
        </p:txBody>
      </p:sp>
      <p:sp>
        <p:nvSpPr>
          <p:cNvPr id="4" name="Footer Placeholder 3">
            <a:extLst>
              <a:ext uri="{FF2B5EF4-FFF2-40B4-BE49-F238E27FC236}">
                <a16:creationId xmlns:a16="http://schemas.microsoft.com/office/drawing/2014/main" id="{2AD1551A-5656-0911-D286-9DFEFBCA542C}"/>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A052C1C6-276C-A3F3-54C2-0FAE13A8E2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grpSp>
        <p:nvGrpSpPr>
          <p:cNvPr id="46" name="Group 45">
            <a:extLst>
              <a:ext uri="{FF2B5EF4-FFF2-40B4-BE49-F238E27FC236}">
                <a16:creationId xmlns:a16="http://schemas.microsoft.com/office/drawing/2014/main" id="{900F4061-F7B3-0882-C1AB-8788077B9A8C}"/>
              </a:ext>
            </a:extLst>
          </p:cNvPr>
          <p:cNvGrpSpPr/>
          <p:nvPr/>
        </p:nvGrpSpPr>
        <p:grpSpPr>
          <a:xfrm>
            <a:off x="4032985" y="1781654"/>
            <a:ext cx="4888156" cy="2460815"/>
            <a:chOff x="4283289" y="1813234"/>
            <a:chExt cx="4561094" cy="2460815"/>
          </a:xfrm>
        </p:grpSpPr>
        <p:grpSp>
          <p:nvGrpSpPr>
            <p:cNvPr id="36" name="Group 35">
              <a:extLst>
                <a:ext uri="{FF2B5EF4-FFF2-40B4-BE49-F238E27FC236}">
                  <a16:creationId xmlns:a16="http://schemas.microsoft.com/office/drawing/2014/main" id="{9B7E20EC-B4EC-71A2-268F-2AAE5EEC6E6A}"/>
                </a:ext>
              </a:extLst>
            </p:cNvPr>
            <p:cNvGrpSpPr/>
            <p:nvPr/>
          </p:nvGrpSpPr>
          <p:grpSpPr>
            <a:xfrm>
              <a:off x="4283289" y="1813234"/>
              <a:ext cx="4561094" cy="2206987"/>
              <a:chOff x="1126034" y="1140182"/>
              <a:chExt cx="6853749" cy="3368023"/>
            </a:xfrm>
          </p:grpSpPr>
          <p:grpSp>
            <p:nvGrpSpPr>
              <p:cNvPr id="17" name="Group 16">
                <a:extLst>
                  <a:ext uri="{FF2B5EF4-FFF2-40B4-BE49-F238E27FC236}">
                    <a16:creationId xmlns:a16="http://schemas.microsoft.com/office/drawing/2014/main" id="{C0068D97-F485-AD46-6B5E-1E0D782C8210}"/>
                  </a:ext>
                </a:extLst>
              </p:cNvPr>
              <p:cNvGrpSpPr/>
              <p:nvPr/>
            </p:nvGrpSpPr>
            <p:grpSpPr>
              <a:xfrm>
                <a:off x="1126035" y="1140182"/>
                <a:ext cx="6853748" cy="3106239"/>
                <a:chOff x="955335" y="1136760"/>
                <a:chExt cx="6853748" cy="3106239"/>
              </a:xfrm>
            </p:grpSpPr>
            <p:grpSp>
              <p:nvGrpSpPr>
                <p:cNvPr id="25" name="Group 24">
                  <a:extLst>
                    <a:ext uri="{FF2B5EF4-FFF2-40B4-BE49-F238E27FC236}">
                      <a16:creationId xmlns:a16="http://schemas.microsoft.com/office/drawing/2014/main" id="{95A22A19-848F-CB43-350B-5FF09A1E2470}"/>
                    </a:ext>
                  </a:extLst>
                </p:cNvPr>
                <p:cNvGrpSpPr/>
                <p:nvPr/>
              </p:nvGrpSpPr>
              <p:grpSpPr>
                <a:xfrm>
                  <a:off x="955335" y="1136760"/>
                  <a:ext cx="6853748" cy="2602319"/>
                  <a:chOff x="918652" y="1218311"/>
                  <a:chExt cx="6853748" cy="2602319"/>
                </a:xfrm>
              </p:grpSpPr>
              <p:cxnSp>
                <p:nvCxnSpPr>
                  <p:cNvPr id="31" name="Straight Connector 30">
                    <a:extLst>
                      <a:ext uri="{FF2B5EF4-FFF2-40B4-BE49-F238E27FC236}">
                        <a16:creationId xmlns:a16="http://schemas.microsoft.com/office/drawing/2014/main" id="{A740F31C-91F5-B48B-A421-35F85BEDFE48}"/>
                      </a:ext>
                    </a:extLst>
                  </p:cNvPr>
                  <p:cNvCxnSpPr/>
                  <p:nvPr/>
                </p:nvCxnSpPr>
                <p:spPr>
                  <a:xfrm>
                    <a:off x="918652" y="3817088"/>
                    <a:ext cx="4572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09AF478-8B85-6AF5-2E29-7F846A87162D}"/>
                      </a:ext>
                    </a:extLst>
                  </p:cNvPr>
                  <p:cNvCxnSpPr>
                    <a:cxnSpLocks/>
                  </p:cNvCxnSpPr>
                  <p:nvPr/>
                </p:nvCxnSpPr>
                <p:spPr>
                  <a:xfrm flipV="1">
                    <a:off x="1375852" y="1988284"/>
                    <a:ext cx="0" cy="1832346"/>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9D2CAEC-2EDB-4EDE-43E3-C63C239296E0}"/>
                      </a:ext>
                    </a:extLst>
                  </p:cNvPr>
                  <p:cNvCxnSpPr>
                    <a:cxnSpLocks/>
                  </p:cNvCxnSpPr>
                  <p:nvPr/>
                </p:nvCxnSpPr>
                <p:spPr>
                  <a:xfrm>
                    <a:off x="1369122" y="1988285"/>
                    <a:ext cx="20080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7BCD662-65A7-EF3A-3222-98E6ACDF8646}"/>
                      </a:ext>
                    </a:extLst>
                  </p:cNvPr>
                  <p:cNvCxnSpPr>
                    <a:cxnSpLocks/>
                  </p:cNvCxnSpPr>
                  <p:nvPr/>
                </p:nvCxnSpPr>
                <p:spPr>
                  <a:xfrm>
                    <a:off x="7319426" y="1218311"/>
                    <a:ext cx="0" cy="2598777"/>
                  </a:xfrm>
                  <a:prstGeom prst="line">
                    <a:avLst/>
                  </a:prstGeom>
                  <a:ln w="1905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15EF3C7C-9CF1-E044-A94B-88317EC70CF1}"/>
                      </a:ext>
                    </a:extLst>
                  </p:cNvPr>
                  <p:cNvCxnSpPr/>
                  <p:nvPr/>
                </p:nvCxnSpPr>
                <p:spPr>
                  <a:xfrm>
                    <a:off x="7315200" y="3817088"/>
                    <a:ext cx="457200" cy="0"/>
                  </a:xfrm>
                  <a:prstGeom prst="line">
                    <a:avLst/>
                  </a:prstGeom>
                  <a:ln w="19050"/>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7EAD228A-0B73-108D-1DE0-DE0983745637}"/>
                    </a:ext>
                  </a:extLst>
                </p:cNvPr>
                <p:cNvSpPr txBox="1"/>
                <p:nvPr/>
              </p:nvSpPr>
              <p:spPr>
                <a:xfrm>
                  <a:off x="1214705" y="3194999"/>
                  <a:ext cx="1851695" cy="1048000"/>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1. Warm-up and Takeoff</a:t>
                  </a:r>
                </a:p>
              </p:txBody>
            </p:sp>
            <p:sp>
              <p:nvSpPr>
                <p:cNvPr id="27" name="TextBox 26">
                  <a:extLst>
                    <a:ext uri="{FF2B5EF4-FFF2-40B4-BE49-F238E27FC236}">
                      <a16:creationId xmlns:a16="http://schemas.microsoft.com/office/drawing/2014/main" id="{9C32E461-7EC6-DEEF-D571-FE87F165EC0D}"/>
                    </a:ext>
                  </a:extLst>
                </p:cNvPr>
                <p:cNvSpPr txBox="1"/>
                <p:nvPr/>
              </p:nvSpPr>
              <p:spPr>
                <a:xfrm>
                  <a:off x="1374788" y="2434336"/>
                  <a:ext cx="1785134" cy="344355"/>
                </a:xfrm>
                <a:prstGeom prst="rect">
                  <a:avLst/>
                </a:prstGeom>
                <a:noFill/>
              </p:spPr>
              <p:txBody>
                <a:bodyPr wrap="square" lIns="91440" tIns="45720" rIns="91440" bIns="45720" rtlCol="0" anchor="t">
                  <a:spAutoFit/>
                </a:bodyPr>
                <a:lstStyle/>
                <a:p>
                  <a:r>
                    <a:rPr lang="en-US" b="1">
                      <a:latin typeface="Calibri" panose="020F0502020204030204" pitchFamily="34" charset="0"/>
                      <a:cs typeface="Calibri" panose="020F0502020204030204" pitchFamily="34" charset="0"/>
                    </a:rPr>
                    <a:t>2. Climb</a:t>
                  </a:r>
                  <a:endParaRPr lang="en-US" sz="12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69438BB5-7118-27EA-44B7-0E5377D979C6}"/>
                    </a:ext>
                  </a:extLst>
                </p:cNvPr>
                <p:cNvSpPr txBox="1"/>
                <p:nvPr/>
              </p:nvSpPr>
              <p:spPr>
                <a:xfrm>
                  <a:off x="3705649" y="1713001"/>
                  <a:ext cx="1785134" cy="986348"/>
                </a:xfrm>
                <a:prstGeom prst="rect">
                  <a:avLst/>
                </a:prstGeom>
                <a:noFill/>
              </p:spPr>
              <p:txBody>
                <a:bodyPr wrap="square" lIns="91440" tIns="45720" rIns="91440" bIns="45720" rtlCol="0" anchor="t">
                  <a:spAutoFit/>
                </a:bodyPr>
                <a:lstStyle/>
                <a:p>
                  <a:pPr algn="ctr"/>
                  <a:r>
                    <a:rPr lang="en-US" b="1">
                      <a:latin typeface="Calibri"/>
                      <a:cs typeface="Calibri"/>
                    </a:rPr>
                    <a:t>3. Cruise</a:t>
                  </a:r>
                </a:p>
                <a:p>
                  <a:r>
                    <a:rPr lang="en-US" sz="1100" b="1">
                      <a:latin typeface="Calibri"/>
                      <a:cs typeface="Calibri"/>
                    </a:rPr>
                    <a:t>-</a:t>
                  </a:r>
                  <a:r>
                    <a:rPr lang="en-US" sz="1100">
                      <a:latin typeface="Calibri"/>
                      <a:cs typeface="Calibri"/>
                    </a:rPr>
                    <a:t>Increase altitude over time</a:t>
                  </a:r>
                  <a:endParaRPr lang="en-US" sz="1100"/>
                </a:p>
              </p:txBody>
            </p:sp>
            <p:sp>
              <p:nvSpPr>
                <p:cNvPr id="29" name="TextBox 28">
                  <a:extLst>
                    <a:ext uri="{FF2B5EF4-FFF2-40B4-BE49-F238E27FC236}">
                      <a16:creationId xmlns:a16="http://schemas.microsoft.com/office/drawing/2014/main" id="{AE31BDA2-F56E-8CBB-CB80-C857CDAB9577}"/>
                    </a:ext>
                  </a:extLst>
                </p:cNvPr>
                <p:cNvSpPr txBox="1"/>
                <p:nvPr/>
              </p:nvSpPr>
              <p:spPr>
                <a:xfrm>
                  <a:off x="5462108" y="2419157"/>
                  <a:ext cx="1932944" cy="469690"/>
                </a:xfrm>
                <a:prstGeom prst="rect">
                  <a:avLst/>
                </a:prstGeom>
                <a:noFill/>
              </p:spPr>
              <p:txBody>
                <a:bodyPr wrap="square" rtlCol="0">
                  <a:spAutoFit/>
                </a:bodyPr>
                <a:lstStyle/>
                <a:p>
                  <a:pPr algn="r"/>
                  <a:r>
                    <a:rPr lang="en-US" b="1">
                      <a:latin typeface="Calibri" panose="020F0502020204030204" pitchFamily="34" charset="0"/>
                      <a:cs typeface="Calibri" panose="020F0502020204030204" pitchFamily="34" charset="0"/>
                    </a:rPr>
                    <a:t>4. Descent</a:t>
                  </a:r>
                </a:p>
              </p:txBody>
            </p:sp>
            <p:sp>
              <p:nvSpPr>
                <p:cNvPr id="30" name="TextBox 29">
                  <a:extLst>
                    <a:ext uri="{FF2B5EF4-FFF2-40B4-BE49-F238E27FC236}">
                      <a16:creationId xmlns:a16="http://schemas.microsoft.com/office/drawing/2014/main" id="{201B1BBC-D6B3-9171-2B99-3B962F433F1A}"/>
                    </a:ext>
                  </a:extLst>
                </p:cNvPr>
                <p:cNvSpPr txBox="1"/>
                <p:nvPr/>
              </p:nvSpPr>
              <p:spPr>
                <a:xfrm>
                  <a:off x="5338827" y="3290814"/>
                  <a:ext cx="2028746" cy="469690"/>
                </a:xfrm>
                <a:prstGeom prst="rect">
                  <a:avLst/>
                </a:prstGeom>
                <a:noFill/>
              </p:spPr>
              <p:txBody>
                <a:bodyPr wrap="square" rtlCol="0">
                  <a:spAutoFit/>
                </a:bodyPr>
                <a:lstStyle/>
                <a:p>
                  <a:pPr algn="r"/>
                  <a:r>
                    <a:rPr lang="en-US" b="1">
                      <a:latin typeface="Calibri" panose="020F0502020204030204" pitchFamily="34" charset="0"/>
                      <a:cs typeface="Calibri" panose="020F0502020204030204" pitchFamily="34" charset="0"/>
                    </a:rPr>
                    <a:t>5. Landing</a:t>
                  </a:r>
                </a:p>
              </p:txBody>
            </p:sp>
          </p:grpSp>
          <p:cxnSp>
            <p:nvCxnSpPr>
              <p:cNvPr id="18" name="Straight Arrow Connector 17">
                <a:extLst>
                  <a:ext uri="{FF2B5EF4-FFF2-40B4-BE49-F238E27FC236}">
                    <a16:creationId xmlns:a16="http://schemas.microsoft.com/office/drawing/2014/main" id="{1F1C1496-5E0F-62FF-8659-76BABD172EAD}"/>
                  </a:ext>
                </a:extLst>
              </p:cNvPr>
              <p:cNvCxnSpPr>
                <a:cxnSpLocks/>
              </p:cNvCxnSpPr>
              <p:nvPr/>
            </p:nvCxnSpPr>
            <p:spPr>
              <a:xfrm>
                <a:off x="1126035" y="4136065"/>
                <a:ext cx="685374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8587D0A-1E6F-32DE-2ADB-5548F22F3B90}"/>
                  </a:ext>
                </a:extLst>
              </p:cNvPr>
              <p:cNvSpPr txBox="1"/>
              <p:nvPr/>
            </p:nvSpPr>
            <p:spPr>
              <a:xfrm>
                <a:off x="3047513" y="4163733"/>
                <a:ext cx="3004102" cy="309920"/>
              </a:xfrm>
              <a:prstGeom prst="rect">
                <a:avLst/>
              </a:prstGeom>
              <a:noFill/>
            </p:spPr>
            <p:txBody>
              <a:bodyPr wrap="square" lIns="91440" tIns="45720" rIns="91440" bIns="45720" rtlCol="0" anchor="t">
                <a:spAutoFit/>
              </a:bodyPr>
              <a:lstStyle/>
              <a:p>
                <a:pPr algn="ctr"/>
                <a:r>
                  <a:rPr lang="en-US" sz="1200">
                    <a:latin typeface="Calibri"/>
                    <a:cs typeface="Calibri"/>
                  </a:rPr>
                  <a:t>Direction: East</a:t>
                </a:r>
              </a:p>
            </p:txBody>
          </p:sp>
          <p:cxnSp>
            <p:nvCxnSpPr>
              <p:cNvPr id="20" name="Straight Connector 19">
                <a:extLst>
                  <a:ext uri="{FF2B5EF4-FFF2-40B4-BE49-F238E27FC236}">
                    <a16:creationId xmlns:a16="http://schemas.microsoft.com/office/drawing/2014/main" id="{EB39501D-1A14-67B5-5C76-1B1DFBD3F6F8}"/>
                  </a:ext>
                </a:extLst>
              </p:cNvPr>
              <p:cNvCxnSpPr>
                <a:cxnSpLocks/>
              </p:cNvCxnSpPr>
              <p:nvPr/>
            </p:nvCxnSpPr>
            <p:spPr>
              <a:xfrm>
                <a:off x="1583235" y="3816089"/>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47ADDB1-C840-9B19-A7F4-B399EF7B218C}"/>
                  </a:ext>
                </a:extLst>
              </p:cNvPr>
              <p:cNvCxnSpPr>
                <a:cxnSpLocks/>
              </p:cNvCxnSpPr>
              <p:nvPr/>
            </p:nvCxnSpPr>
            <p:spPr>
              <a:xfrm>
                <a:off x="1126034" y="3816089"/>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4ADD703-D957-04FD-DD08-D580119FCFE4}"/>
                  </a:ext>
                </a:extLst>
              </p:cNvPr>
              <p:cNvCxnSpPr>
                <a:cxnSpLocks/>
              </p:cNvCxnSpPr>
              <p:nvPr/>
            </p:nvCxnSpPr>
            <p:spPr>
              <a:xfrm>
                <a:off x="7522583" y="3813048"/>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3206D3C-E388-936D-885E-9CF89E992FC4}"/>
                  </a:ext>
                </a:extLst>
              </p:cNvPr>
              <p:cNvCxnSpPr>
                <a:cxnSpLocks/>
              </p:cNvCxnSpPr>
              <p:nvPr/>
            </p:nvCxnSpPr>
            <p:spPr>
              <a:xfrm>
                <a:off x="7979783" y="3813048"/>
                <a:ext cx="0" cy="692116"/>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44" name="Rectangle 43">
              <a:extLst>
                <a:ext uri="{FF2B5EF4-FFF2-40B4-BE49-F238E27FC236}">
                  <a16:creationId xmlns:a16="http://schemas.microsoft.com/office/drawing/2014/main" id="{E08878A1-DAA3-F4D5-27BA-9F9A2B400AE2}"/>
                </a:ext>
              </a:extLst>
            </p:cNvPr>
            <p:cNvSpPr/>
            <p:nvPr/>
          </p:nvSpPr>
          <p:spPr>
            <a:xfrm>
              <a:off x="4593347" y="4109663"/>
              <a:ext cx="3946774" cy="164386"/>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48A7DFA-60EE-4C56-F2A0-8F4F85F126E8}"/>
                </a:ext>
              </a:extLst>
            </p:cNvPr>
            <p:cNvSpPr/>
            <p:nvPr/>
          </p:nvSpPr>
          <p:spPr>
            <a:xfrm>
              <a:off x="5105234" y="4109664"/>
              <a:ext cx="657243" cy="15309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0683EA4-685A-9DE8-DF13-8B0B92935E9B}"/>
                </a:ext>
              </a:extLst>
            </p:cNvPr>
            <p:cNvSpPr/>
            <p:nvPr/>
          </p:nvSpPr>
          <p:spPr>
            <a:xfrm>
              <a:off x="6537490" y="4108155"/>
              <a:ext cx="170097" cy="16436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45604-DC3A-3823-68DC-2A57F1D14779}"/>
                </a:ext>
              </a:extLst>
            </p:cNvPr>
            <p:cNvSpPr/>
            <p:nvPr/>
          </p:nvSpPr>
          <p:spPr>
            <a:xfrm>
              <a:off x="6860640" y="4108131"/>
              <a:ext cx="176553" cy="16438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7CEA162-0364-7E81-062C-C49CF904FEC3}"/>
                </a:ext>
              </a:extLst>
            </p:cNvPr>
            <p:cNvSpPr/>
            <p:nvPr/>
          </p:nvSpPr>
          <p:spPr>
            <a:xfrm>
              <a:off x="7194221" y="4115161"/>
              <a:ext cx="176553" cy="147599"/>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AAF905B-91AD-AEE5-308A-B49635B674CF}"/>
                </a:ext>
              </a:extLst>
            </p:cNvPr>
            <p:cNvSpPr/>
            <p:nvPr/>
          </p:nvSpPr>
          <p:spPr>
            <a:xfrm>
              <a:off x="7497367" y="4115161"/>
              <a:ext cx="973621" cy="15735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3" name="Straight Connector 52">
            <a:extLst>
              <a:ext uri="{FF2B5EF4-FFF2-40B4-BE49-F238E27FC236}">
                <a16:creationId xmlns:a16="http://schemas.microsoft.com/office/drawing/2014/main" id="{0ED4660A-0A9E-0F9B-3823-6352317C5F77}"/>
              </a:ext>
            </a:extLst>
          </p:cNvPr>
          <p:cNvCxnSpPr>
            <a:cxnSpLocks/>
          </p:cNvCxnSpPr>
          <p:nvPr/>
        </p:nvCxnSpPr>
        <p:spPr>
          <a:xfrm>
            <a:off x="4496644" y="2283236"/>
            <a:ext cx="0" cy="272444"/>
          </a:xfrm>
          <a:prstGeom prst="line">
            <a:avLst/>
          </a:prstGeom>
          <a:ln w="19050"/>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54D06D4-5C7C-D7BF-285F-489F1BE35A58}"/>
              </a:ext>
            </a:extLst>
          </p:cNvPr>
          <p:cNvCxnSpPr>
            <a:cxnSpLocks/>
          </p:cNvCxnSpPr>
          <p:nvPr/>
        </p:nvCxnSpPr>
        <p:spPr>
          <a:xfrm flipH="1">
            <a:off x="4491057" y="1781654"/>
            <a:ext cx="4104004" cy="770533"/>
          </a:xfrm>
          <a:prstGeom prst="line">
            <a:avLst/>
          </a:prstGeom>
          <a:ln w="19050"/>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D06F1A27-166F-04AE-F29D-3572756D7129}"/>
              </a:ext>
            </a:extLst>
          </p:cNvPr>
          <p:cNvSpPr txBox="1"/>
          <p:nvPr/>
        </p:nvSpPr>
        <p:spPr>
          <a:xfrm>
            <a:off x="4249887" y="1964135"/>
            <a:ext cx="1210588" cy="261610"/>
          </a:xfrm>
          <a:prstGeom prst="rect">
            <a:avLst/>
          </a:prstGeom>
          <a:noFill/>
        </p:spPr>
        <p:txBody>
          <a:bodyPr wrap="none" rtlCol="0">
            <a:spAutoFit/>
          </a:bodyPr>
          <a:lstStyle/>
          <a:p>
            <a:r>
              <a:rPr lang="en-US" sz="1100">
                <a:latin typeface="Calibri" panose="020F0502020204030204" pitchFamily="34" charset="0"/>
                <a:cs typeface="Calibri" panose="020F0502020204030204" pitchFamily="34" charset="0"/>
              </a:rPr>
              <a:t>Terrain avoidance</a:t>
            </a:r>
          </a:p>
        </p:txBody>
      </p:sp>
      <p:cxnSp>
        <p:nvCxnSpPr>
          <p:cNvPr id="99" name="Elbow Connector 98">
            <a:extLst>
              <a:ext uri="{FF2B5EF4-FFF2-40B4-BE49-F238E27FC236}">
                <a16:creationId xmlns:a16="http://schemas.microsoft.com/office/drawing/2014/main" id="{CC0AADE5-8DE9-3011-15C9-DAE98695EF83}"/>
              </a:ext>
            </a:extLst>
          </p:cNvPr>
          <p:cNvCxnSpPr>
            <a:cxnSpLocks/>
            <a:stCxn id="88" idx="2"/>
          </p:cNvCxnSpPr>
          <p:nvPr/>
        </p:nvCxnSpPr>
        <p:spPr>
          <a:xfrm rot="5400000">
            <a:off x="4590144" y="2133084"/>
            <a:ext cx="172377" cy="35769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1268052"/>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colored lines&#10;&#10;Description automatically generated">
            <a:extLst>
              <a:ext uri="{FF2B5EF4-FFF2-40B4-BE49-F238E27FC236}">
                <a16:creationId xmlns:a16="http://schemas.microsoft.com/office/drawing/2014/main" id="{6284619F-634C-BC7E-2617-673A3F357320}"/>
              </a:ext>
            </a:extLst>
          </p:cNvPr>
          <p:cNvPicPr>
            <a:picLocks noChangeAspect="1"/>
          </p:cNvPicPr>
          <p:nvPr/>
        </p:nvPicPr>
        <p:blipFill>
          <a:blip r:embed="rId4"/>
          <a:stretch>
            <a:fillRect/>
          </a:stretch>
        </p:blipFill>
        <p:spPr>
          <a:xfrm>
            <a:off x="768712" y="962747"/>
            <a:ext cx="7186580" cy="3657600"/>
          </a:xfrm>
          <a:prstGeom prst="round2SameRect">
            <a:avLst>
              <a:gd name="adj1" fmla="val 50000"/>
              <a:gd name="adj2" fmla="val 0"/>
            </a:avLst>
          </a:prstGeom>
        </p:spPr>
      </p:pic>
      <p:sp>
        <p:nvSpPr>
          <p:cNvPr id="4" name="Footer Placeholder 3">
            <a:extLst>
              <a:ext uri="{FF2B5EF4-FFF2-40B4-BE49-F238E27FC236}">
                <a16:creationId xmlns:a16="http://schemas.microsoft.com/office/drawing/2014/main" id="{312BAE26-ABDC-D2C2-8539-A1820060841A}"/>
              </a:ext>
            </a:extLst>
          </p:cNvPr>
          <p:cNvSpPr>
            <a:spLocks noGrp="1"/>
          </p:cNvSpPr>
          <p:nvPr>
            <p:ph type="ftr" idx="11"/>
          </p:nvPr>
        </p:nvSpPr>
        <p:spPr/>
        <p:txBody>
          <a:bodyPr/>
          <a:lstStyle/>
          <a:p>
            <a:r>
              <a:rPr lang="en-US"/>
              <a:t>Chandler Kuhn</a:t>
            </a:r>
          </a:p>
        </p:txBody>
      </p:sp>
      <p:sp>
        <p:nvSpPr>
          <p:cNvPr id="5" name="Slide Number Placeholder 4">
            <a:extLst>
              <a:ext uri="{FF2B5EF4-FFF2-40B4-BE49-F238E27FC236}">
                <a16:creationId xmlns:a16="http://schemas.microsoft.com/office/drawing/2014/main" id="{B91B2EF6-EA77-EF8C-C843-95632E6C1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3" name="TextBox 52">
            <a:extLst>
              <a:ext uri="{FF2B5EF4-FFF2-40B4-BE49-F238E27FC236}">
                <a16:creationId xmlns:a16="http://schemas.microsoft.com/office/drawing/2014/main" id="{8082E7E5-CFF3-8429-D0D1-6264A1715C8A}"/>
              </a:ext>
            </a:extLst>
          </p:cNvPr>
          <p:cNvSpPr txBox="1"/>
          <p:nvPr/>
        </p:nvSpPr>
        <p:spPr>
          <a:xfrm>
            <a:off x="2525843" y="4052994"/>
            <a:ext cx="644135" cy="276999"/>
          </a:xfrm>
          <a:prstGeom prst="rect">
            <a:avLst/>
          </a:prstGeom>
          <a:noFill/>
        </p:spPr>
        <p:txBody>
          <a:bodyPr wrap="square" lIns="91440" tIns="45720" rIns="91440" bIns="45720" rtlCol="0" anchor="t">
            <a:spAutoFit/>
          </a:bodyPr>
          <a:lstStyle/>
          <a:p>
            <a:pPr algn="ctr"/>
            <a:endParaRPr lang="en-US" sz="1200">
              <a:latin typeface="Calibri" panose="020F0502020204030204" pitchFamily="34" charset="0"/>
              <a:cs typeface="Calibri" panose="020F0502020204030204" pitchFamily="34" charset="0"/>
            </a:endParaRPr>
          </a:p>
        </p:txBody>
      </p:sp>
      <p:sp>
        <p:nvSpPr>
          <p:cNvPr id="62" name="Title 1">
            <a:extLst>
              <a:ext uri="{FF2B5EF4-FFF2-40B4-BE49-F238E27FC236}">
                <a16:creationId xmlns:a16="http://schemas.microsoft.com/office/drawing/2014/main" id="{F66F9954-CEEE-72B9-85EF-33DDCF2AC758}"/>
              </a:ext>
            </a:extLst>
          </p:cNvPr>
          <p:cNvSpPr txBox="1">
            <a:spLocks/>
          </p:cNvSpPr>
          <p:nvPr/>
        </p:nvSpPr>
        <p:spPr>
          <a:xfrm>
            <a:off x="230244" y="258515"/>
            <a:ext cx="7543800" cy="5586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3F3F3F"/>
              </a:buClr>
              <a:buSzPts val="1800"/>
              <a:buFont typeface="Calibri"/>
              <a:buNone/>
              <a:defRPr sz="3600" b="0" i="0" u="none" strike="noStrike" cap="none">
                <a:solidFill>
                  <a:srgbClr val="3F3F3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a:t>Mission Flightpath</a:t>
            </a:r>
          </a:p>
        </p:txBody>
      </p:sp>
      <p:sp>
        <p:nvSpPr>
          <p:cNvPr id="33" name="TextBox 32">
            <a:extLst>
              <a:ext uri="{FF2B5EF4-FFF2-40B4-BE49-F238E27FC236}">
                <a16:creationId xmlns:a16="http://schemas.microsoft.com/office/drawing/2014/main" id="{72AAE182-62D3-D7C4-B1B9-0C6267CE4786}"/>
              </a:ext>
            </a:extLst>
          </p:cNvPr>
          <p:cNvSpPr txBox="1"/>
          <p:nvPr/>
        </p:nvSpPr>
        <p:spPr>
          <a:xfrm>
            <a:off x="5069855" y="48219"/>
            <a:ext cx="2497506" cy="7932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b="1">
                <a:solidFill>
                  <a:srgbClr val="7E2E9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Mission flightpath</a:t>
            </a:r>
          </a:p>
          <a:p>
            <a:pPr>
              <a:lnSpc>
                <a:spcPct val="150000"/>
              </a:lnSpc>
            </a:pPr>
            <a:r>
              <a:rPr lang="en-US" sz="1600" b="1">
                <a:solidFill>
                  <a:srgbClr val="E5AC00"/>
                </a:solidFill>
                <a:latin typeface="Calibri" panose="020F0502020204030204" pitchFamily="34" charset="0"/>
                <a:cs typeface="Calibri" panose="020F0502020204030204" pitchFamily="34" charset="0"/>
              </a:rPr>
              <a:t>⟷</a:t>
            </a:r>
            <a:r>
              <a:rPr lang="en-US" sz="1600">
                <a:solidFill>
                  <a:srgbClr val="E5AC00"/>
                </a:solidFill>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Voyager flightpath</a:t>
            </a:r>
          </a:p>
        </p:txBody>
      </p:sp>
      <p:sp>
        <p:nvSpPr>
          <p:cNvPr id="7" name="TextBox 6">
            <a:extLst>
              <a:ext uri="{FF2B5EF4-FFF2-40B4-BE49-F238E27FC236}">
                <a16:creationId xmlns:a16="http://schemas.microsoft.com/office/drawing/2014/main" id="{7712F80B-3E46-AEFA-9D13-96EB99248BBB}"/>
              </a:ext>
            </a:extLst>
          </p:cNvPr>
          <p:cNvSpPr txBox="1"/>
          <p:nvPr/>
        </p:nvSpPr>
        <p:spPr>
          <a:xfrm>
            <a:off x="7182873" y="51277"/>
            <a:ext cx="2497506" cy="1162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Calibri" panose="020F0502020204030204" pitchFamily="34" charset="0"/>
                <a:cs typeface="Calibri" panose="020F0502020204030204" pitchFamily="34" charset="0"/>
              </a:rPr>
              <a:t> </a:t>
            </a:r>
            <a:r>
              <a:rPr lang="en-US" sz="1600">
                <a:solidFill>
                  <a:srgbClr val="14FF01"/>
                </a:solidFill>
                <a:latin typeface="Calibri" panose="020F0502020204030204" pitchFamily="34" charset="0"/>
                <a:cs typeface="Calibri" panose="020F0502020204030204" pitchFamily="34" charset="0"/>
              </a:rPr>
              <a:t>● </a:t>
            </a:r>
            <a:r>
              <a:rPr lang="en-US" sz="1600">
                <a:solidFill>
                  <a:schemeClr val="tx1"/>
                </a:solidFill>
                <a:latin typeface="Calibri" panose="020F0502020204030204" pitchFamily="34" charset="0"/>
                <a:cs typeface="Calibri" panose="020F0502020204030204" pitchFamily="34" charset="0"/>
              </a:rPr>
              <a:t>Edwards AFB</a:t>
            </a:r>
            <a:endParaRPr lang="en-US" sz="1600">
              <a:latin typeface="Calibri" panose="020F0502020204030204" pitchFamily="34" charset="0"/>
              <a:cs typeface="Calibri" panose="020F0502020204030204" pitchFamily="34" charset="0"/>
            </a:endParaRPr>
          </a:p>
          <a:p>
            <a:pPr>
              <a:lnSpc>
                <a:spcPct val="150000"/>
              </a:lnSpc>
            </a:pPr>
            <a:r>
              <a:rPr lang="en-US" sz="1600">
                <a:solidFill>
                  <a:srgbClr val="A01430"/>
                </a:solidFill>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No-fly zones</a:t>
            </a:r>
          </a:p>
          <a:p>
            <a:pPr>
              <a:lnSpc>
                <a:spcPct val="150000"/>
              </a:lnSpc>
            </a:pPr>
            <a:r>
              <a:rPr lang="en-US" sz="1600">
                <a:solidFill>
                  <a:srgbClr val="FE000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FAI Flight Limits</a:t>
            </a:r>
          </a:p>
        </p:txBody>
      </p:sp>
      <p:sp>
        <p:nvSpPr>
          <p:cNvPr id="8" name="TextBox 7">
            <a:extLst>
              <a:ext uri="{FF2B5EF4-FFF2-40B4-BE49-F238E27FC236}">
                <a16:creationId xmlns:a16="http://schemas.microsoft.com/office/drawing/2014/main" id="{A590FB96-F1FA-4D26-A91E-8A1F9D4B4C79}"/>
              </a:ext>
            </a:extLst>
          </p:cNvPr>
          <p:cNvSpPr txBox="1"/>
          <p:nvPr/>
        </p:nvSpPr>
        <p:spPr>
          <a:xfrm>
            <a:off x="2020537" y="1869531"/>
            <a:ext cx="398571" cy="3806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rgbClr val="FF40FF"/>
                </a:solidFill>
                <a:latin typeface="Calibri" panose="020F0502020204030204" pitchFamily="34" charset="0"/>
                <a:cs typeface="Calibri" panose="020F0502020204030204" pitchFamily="34" charset="0"/>
              </a:rPr>
              <a:t> ● </a:t>
            </a:r>
          </a:p>
        </p:txBody>
      </p:sp>
      <p:sp>
        <p:nvSpPr>
          <p:cNvPr id="9" name="TextBox 8">
            <a:extLst>
              <a:ext uri="{FF2B5EF4-FFF2-40B4-BE49-F238E27FC236}">
                <a16:creationId xmlns:a16="http://schemas.microsoft.com/office/drawing/2014/main" id="{1C23A0C2-9A72-71E2-E84C-C54C459BB759}"/>
              </a:ext>
            </a:extLst>
          </p:cNvPr>
          <p:cNvSpPr txBox="1"/>
          <p:nvPr/>
        </p:nvSpPr>
        <p:spPr>
          <a:xfrm>
            <a:off x="424510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0°</a:t>
            </a:r>
          </a:p>
        </p:txBody>
      </p:sp>
      <p:sp>
        <p:nvSpPr>
          <p:cNvPr id="10" name="TextBox 9">
            <a:extLst>
              <a:ext uri="{FF2B5EF4-FFF2-40B4-BE49-F238E27FC236}">
                <a16:creationId xmlns:a16="http://schemas.microsoft.com/office/drawing/2014/main" id="{AB295C00-3D87-F0F9-5FFB-7DFC4465196A}"/>
              </a:ext>
            </a:extLst>
          </p:cNvPr>
          <p:cNvSpPr txBox="1"/>
          <p:nvPr/>
        </p:nvSpPr>
        <p:spPr>
          <a:xfrm>
            <a:off x="472308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30°</a:t>
            </a:r>
          </a:p>
        </p:txBody>
      </p:sp>
      <p:sp>
        <p:nvSpPr>
          <p:cNvPr id="12" name="TextBox 11">
            <a:extLst>
              <a:ext uri="{FF2B5EF4-FFF2-40B4-BE49-F238E27FC236}">
                <a16:creationId xmlns:a16="http://schemas.microsoft.com/office/drawing/2014/main" id="{EE341A2A-E246-9E8F-7521-C2BB92F821AD}"/>
              </a:ext>
            </a:extLst>
          </p:cNvPr>
          <p:cNvSpPr txBox="1"/>
          <p:nvPr/>
        </p:nvSpPr>
        <p:spPr>
          <a:xfrm>
            <a:off x="523522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60°</a:t>
            </a:r>
          </a:p>
        </p:txBody>
      </p:sp>
      <p:sp>
        <p:nvSpPr>
          <p:cNvPr id="14" name="TextBox 13">
            <a:extLst>
              <a:ext uri="{FF2B5EF4-FFF2-40B4-BE49-F238E27FC236}">
                <a16:creationId xmlns:a16="http://schemas.microsoft.com/office/drawing/2014/main" id="{4FB88E13-5473-1347-4B72-930CCD6C8C32}"/>
              </a:ext>
            </a:extLst>
          </p:cNvPr>
          <p:cNvSpPr txBox="1"/>
          <p:nvPr/>
        </p:nvSpPr>
        <p:spPr>
          <a:xfrm>
            <a:off x="5741361"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90°</a:t>
            </a:r>
          </a:p>
        </p:txBody>
      </p:sp>
      <p:sp>
        <p:nvSpPr>
          <p:cNvPr id="16" name="TextBox 15">
            <a:extLst>
              <a:ext uri="{FF2B5EF4-FFF2-40B4-BE49-F238E27FC236}">
                <a16:creationId xmlns:a16="http://schemas.microsoft.com/office/drawing/2014/main" id="{57F18923-7C22-F324-6FCD-311380F4572F}"/>
              </a:ext>
            </a:extLst>
          </p:cNvPr>
          <p:cNvSpPr txBox="1"/>
          <p:nvPr/>
        </p:nvSpPr>
        <p:spPr>
          <a:xfrm>
            <a:off x="622317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120°</a:t>
            </a:r>
          </a:p>
        </p:txBody>
      </p:sp>
      <p:sp>
        <p:nvSpPr>
          <p:cNvPr id="17" name="TextBox 16">
            <a:extLst>
              <a:ext uri="{FF2B5EF4-FFF2-40B4-BE49-F238E27FC236}">
                <a16:creationId xmlns:a16="http://schemas.microsoft.com/office/drawing/2014/main" id="{6CC930A1-751C-6C54-5E73-ABB06D977286}"/>
              </a:ext>
            </a:extLst>
          </p:cNvPr>
          <p:cNvSpPr txBox="1"/>
          <p:nvPr/>
        </p:nvSpPr>
        <p:spPr>
          <a:xfrm>
            <a:off x="6704722"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150°</a:t>
            </a:r>
          </a:p>
        </p:txBody>
      </p:sp>
      <p:sp>
        <p:nvSpPr>
          <p:cNvPr id="21" name="TextBox 20">
            <a:extLst>
              <a:ext uri="{FF2B5EF4-FFF2-40B4-BE49-F238E27FC236}">
                <a16:creationId xmlns:a16="http://schemas.microsoft.com/office/drawing/2014/main" id="{D3AA753D-8671-5FBD-D1A9-C5FB00CFD7E7}"/>
              </a:ext>
            </a:extLst>
          </p:cNvPr>
          <p:cNvSpPr txBox="1"/>
          <p:nvPr/>
        </p:nvSpPr>
        <p:spPr>
          <a:xfrm>
            <a:off x="721085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180°</a:t>
            </a:r>
          </a:p>
        </p:txBody>
      </p:sp>
      <p:sp>
        <p:nvSpPr>
          <p:cNvPr id="24" name="TextBox 23">
            <a:extLst>
              <a:ext uri="{FF2B5EF4-FFF2-40B4-BE49-F238E27FC236}">
                <a16:creationId xmlns:a16="http://schemas.microsoft.com/office/drawing/2014/main" id="{A4D0C4B5-3ED4-074B-BC07-472992AF492E}"/>
              </a:ext>
            </a:extLst>
          </p:cNvPr>
          <p:cNvSpPr txBox="1"/>
          <p:nvPr/>
        </p:nvSpPr>
        <p:spPr>
          <a:xfrm>
            <a:off x="3635376" y="365601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- 30°</a:t>
            </a:r>
          </a:p>
        </p:txBody>
      </p:sp>
      <p:sp>
        <p:nvSpPr>
          <p:cNvPr id="26" name="TextBox 25">
            <a:extLst>
              <a:ext uri="{FF2B5EF4-FFF2-40B4-BE49-F238E27FC236}">
                <a16:creationId xmlns:a16="http://schemas.microsoft.com/office/drawing/2014/main" id="{F9DF348E-DD62-7482-3936-09BF8A4843EE}"/>
              </a:ext>
            </a:extLst>
          </p:cNvPr>
          <p:cNvSpPr txBox="1"/>
          <p:nvPr/>
        </p:nvSpPr>
        <p:spPr>
          <a:xfrm>
            <a:off x="2617040"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- 90°</a:t>
            </a:r>
          </a:p>
        </p:txBody>
      </p:sp>
      <p:sp>
        <p:nvSpPr>
          <p:cNvPr id="27" name="TextBox 26">
            <a:extLst>
              <a:ext uri="{FF2B5EF4-FFF2-40B4-BE49-F238E27FC236}">
                <a16:creationId xmlns:a16="http://schemas.microsoft.com/office/drawing/2014/main" id="{21A1EF3F-D922-F2FB-7A84-B3134B6109EF}"/>
              </a:ext>
            </a:extLst>
          </p:cNvPr>
          <p:cNvSpPr txBox="1"/>
          <p:nvPr/>
        </p:nvSpPr>
        <p:spPr>
          <a:xfrm>
            <a:off x="2066688"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- 120°</a:t>
            </a:r>
          </a:p>
        </p:txBody>
      </p:sp>
      <p:sp>
        <p:nvSpPr>
          <p:cNvPr id="32" name="TextBox 31">
            <a:extLst>
              <a:ext uri="{FF2B5EF4-FFF2-40B4-BE49-F238E27FC236}">
                <a16:creationId xmlns:a16="http://schemas.microsoft.com/office/drawing/2014/main" id="{01EE6ACA-3C48-64DC-D4B6-51727F84DB99}"/>
              </a:ext>
            </a:extLst>
          </p:cNvPr>
          <p:cNvSpPr txBox="1"/>
          <p:nvPr/>
        </p:nvSpPr>
        <p:spPr>
          <a:xfrm>
            <a:off x="1508486"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- 150°</a:t>
            </a:r>
          </a:p>
        </p:txBody>
      </p:sp>
      <p:sp>
        <p:nvSpPr>
          <p:cNvPr id="34" name="TextBox 33">
            <a:extLst>
              <a:ext uri="{FF2B5EF4-FFF2-40B4-BE49-F238E27FC236}">
                <a16:creationId xmlns:a16="http://schemas.microsoft.com/office/drawing/2014/main" id="{9FDF06B7-25A5-46C3-3D9E-38CABBA00757}"/>
              </a:ext>
            </a:extLst>
          </p:cNvPr>
          <p:cNvSpPr txBox="1"/>
          <p:nvPr/>
        </p:nvSpPr>
        <p:spPr>
          <a:xfrm>
            <a:off x="1072428" y="3654192"/>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- 180°</a:t>
            </a:r>
          </a:p>
        </p:txBody>
      </p:sp>
      <p:sp>
        <p:nvSpPr>
          <p:cNvPr id="35" name="TextBox 34">
            <a:extLst>
              <a:ext uri="{FF2B5EF4-FFF2-40B4-BE49-F238E27FC236}">
                <a16:creationId xmlns:a16="http://schemas.microsoft.com/office/drawing/2014/main" id="{5DD35AB0-9A8F-6927-5927-35FC6A5069B0}"/>
              </a:ext>
            </a:extLst>
          </p:cNvPr>
          <p:cNvSpPr txBox="1"/>
          <p:nvPr/>
        </p:nvSpPr>
        <p:spPr>
          <a:xfrm>
            <a:off x="3890474" y="2725731"/>
            <a:ext cx="549836" cy="215444"/>
          </a:xfrm>
          <a:prstGeom prst="rect">
            <a:avLst/>
          </a:prstGeom>
          <a:noFill/>
        </p:spPr>
        <p:txBody>
          <a:bodyPr wrap="square" rtlCol="0">
            <a:spAutoFit/>
          </a:bodyPr>
          <a:lstStyle/>
          <a:p>
            <a:r>
              <a:rPr lang="en-US" sz="800">
                <a:solidFill>
                  <a:schemeClr val="tx1"/>
                </a:solidFill>
                <a:highlight>
                  <a:srgbClr val="FFFFFF"/>
                </a:highlight>
                <a:latin typeface="Calibri" panose="020F0502020204030204" pitchFamily="34" charset="0"/>
                <a:cs typeface="Calibri" panose="020F0502020204030204" pitchFamily="34" charset="0"/>
              </a:rPr>
              <a:t> 0°</a:t>
            </a:r>
          </a:p>
        </p:txBody>
      </p:sp>
      <p:sp>
        <p:nvSpPr>
          <p:cNvPr id="36" name="TextBox 35">
            <a:extLst>
              <a:ext uri="{FF2B5EF4-FFF2-40B4-BE49-F238E27FC236}">
                <a16:creationId xmlns:a16="http://schemas.microsoft.com/office/drawing/2014/main" id="{B15182D7-F3FB-F6FC-97BF-5EC6F063BFED}"/>
              </a:ext>
            </a:extLst>
          </p:cNvPr>
          <p:cNvSpPr txBox="1"/>
          <p:nvPr/>
        </p:nvSpPr>
        <p:spPr>
          <a:xfrm>
            <a:off x="3865193" y="3274300"/>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- 30°</a:t>
            </a:r>
          </a:p>
        </p:txBody>
      </p:sp>
      <p:sp>
        <p:nvSpPr>
          <p:cNvPr id="38" name="TextBox 37">
            <a:extLst>
              <a:ext uri="{FF2B5EF4-FFF2-40B4-BE49-F238E27FC236}">
                <a16:creationId xmlns:a16="http://schemas.microsoft.com/office/drawing/2014/main" id="{32EE4179-0CA8-F478-9244-B17B7085FFDA}"/>
              </a:ext>
            </a:extLst>
          </p:cNvPr>
          <p:cNvSpPr txBox="1"/>
          <p:nvPr/>
        </p:nvSpPr>
        <p:spPr>
          <a:xfrm>
            <a:off x="3932298" y="3582173"/>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- 45°</a:t>
            </a:r>
          </a:p>
        </p:txBody>
      </p:sp>
      <p:sp>
        <p:nvSpPr>
          <p:cNvPr id="39" name="TextBox 38">
            <a:extLst>
              <a:ext uri="{FF2B5EF4-FFF2-40B4-BE49-F238E27FC236}">
                <a16:creationId xmlns:a16="http://schemas.microsoft.com/office/drawing/2014/main" id="{BD7E0193-A023-7029-24CE-3C7EDF057E3A}"/>
              </a:ext>
            </a:extLst>
          </p:cNvPr>
          <p:cNvSpPr txBox="1"/>
          <p:nvPr/>
        </p:nvSpPr>
        <p:spPr>
          <a:xfrm>
            <a:off x="3932298" y="3985354"/>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- 66° </a:t>
            </a:r>
          </a:p>
        </p:txBody>
      </p:sp>
      <p:sp>
        <p:nvSpPr>
          <p:cNvPr id="40" name="TextBox 39">
            <a:extLst>
              <a:ext uri="{FF2B5EF4-FFF2-40B4-BE49-F238E27FC236}">
                <a16:creationId xmlns:a16="http://schemas.microsoft.com/office/drawing/2014/main" id="{B5CABE97-A741-0422-F327-6F012E231A69}"/>
              </a:ext>
            </a:extLst>
          </p:cNvPr>
          <p:cNvSpPr txBox="1"/>
          <p:nvPr/>
        </p:nvSpPr>
        <p:spPr>
          <a:xfrm>
            <a:off x="3160515" y="3654192"/>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- 60°</a:t>
            </a:r>
          </a:p>
        </p:txBody>
      </p:sp>
      <p:sp>
        <p:nvSpPr>
          <p:cNvPr id="41" name="TextBox 40">
            <a:extLst>
              <a:ext uri="{FF2B5EF4-FFF2-40B4-BE49-F238E27FC236}">
                <a16:creationId xmlns:a16="http://schemas.microsoft.com/office/drawing/2014/main" id="{CFEB19F5-C4C2-832E-540F-44B5CDC3BC71}"/>
              </a:ext>
            </a:extLst>
          </p:cNvPr>
          <p:cNvSpPr txBox="1"/>
          <p:nvPr/>
        </p:nvSpPr>
        <p:spPr>
          <a:xfrm>
            <a:off x="3865193" y="2988954"/>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- 15°</a:t>
            </a:r>
          </a:p>
        </p:txBody>
      </p:sp>
      <p:sp>
        <p:nvSpPr>
          <p:cNvPr id="42" name="TextBox 41">
            <a:extLst>
              <a:ext uri="{FF2B5EF4-FFF2-40B4-BE49-F238E27FC236}">
                <a16:creationId xmlns:a16="http://schemas.microsoft.com/office/drawing/2014/main" id="{64076457-5A89-03B7-0045-1EF9848202E8}"/>
              </a:ext>
            </a:extLst>
          </p:cNvPr>
          <p:cNvSpPr txBox="1"/>
          <p:nvPr/>
        </p:nvSpPr>
        <p:spPr>
          <a:xfrm>
            <a:off x="3764440" y="2392606"/>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15°</a:t>
            </a:r>
          </a:p>
        </p:txBody>
      </p:sp>
      <p:sp>
        <p:nvSpPr>
          <p:cNvPr id="43" name="TextBox 42">
            <a:extLst>
              <a:ext uri="{FF2B5EF4-FFF2-40B4-BE49-F238E27FC236}">
                <a16:creationId xmlns:a16="http://schemas.microsoft.com/office/drawing/2014/main" id="{95AA6337-8BE1-C366-35D0-C17E4BC4E6F2}"/>
              </a:ext>
            </a:extLst>
          </p:cNvPr>
          <p:cNvSpPr txBox="1"/>
          <p:nvPr/>
        </p:nvSpPr>
        <p:spPr>
          <a:xfrm>
            <a:off x="3865193" y="2024471"/>
            <a:ext cx="549836" cy="215444"/>
          </a:xfrm>
          <a:prstGeom prst="rect">
            <a:avLst/>
          </a:prstGeom>
          <a:noFill/>
        </p:spPr>
        <p:txBody>
          <a:bodyPr wrap="square" rtlCol="0">
            <a:spAutoFit/>
          </a:bodyPr>
          <a:lstStyle/>
          <a:p>
            <a:r>
              <a:rPr lang="en-US" sz="800">
                <a:solidFill>
                  <a:srgbClr val="0800FF"/>
                </a:solidFill>
                <a:highlight>
                  <a:srgbClr val="FFFFFF"/>
                </a:highlight>
                <a:latin typeface="Calibri" panose="020F0502020204030204" pitchFamily="34" charset="0"/>
                <a:cs typeface="Calibri" panose="020F0502020204030204" pitchFamily="34" charset="0"/>
              </a:rPr>
              <a:t> 30°</a:t>
            </a:r>
          </a:p>
        </p:txBody>
      </p:sp>
      <p:sp>
        <p:nvSpPr>
          <p:cNvPr id="45" name="TextBox 44">
            <a:extLst>
              <a:ext uri="{FF2B5EF4-FFF2-40B4-BE49-F238E27FC236}">
                <a16:creationId xmlns:a16="http://schemas.microsoft.com/office/drawing/2014/main" id="{C9B6F9FA-D1D2-44B5-B9AD-5A5B1A8A618F}"/>
              </a:ext>
            </a:extLst>
          </p:cNvPr>
          <p:cNvSpPr txBox="1"/>
          <p:nvPr/>
        </p:nvSpPr>
        <p:spPr>
          <a:xfrm>
            <a:off x="3932298" y="1817987"/>
            <a:ext cx="549836" cy="215444"/>
          </a:xfrm>
          <a:prstGeom prst="rect">
            <a:avLst/>
          </a:prstGeom>
          <a:noFill/>
        </p:spPr>
        <p:txBody>
          <a:bodyPr wrap="square" rtlCol="0">
            <a:spAutoFit/>
          </a:bodyPr>
          <a:lstStyle/>
          <a:p>
            <a:r>
              <a:rPr lang="en-US" sz="800">
                <a:solidFill>
                  <a:srgbClr val="7C7C7C"/>
                </a:solidFill>
                <a:highlight>
                  <a:srgbClr val="FFFFFF"/>
                </a:highlight>
                <a:latin typeface="Calibri" panose="020F0502020204030204" pitchFamily="34" charset="0"/>
                <a:cs typeface="Calibri" panose="020F0502020204030204" pitchFamily="34" charset="0"/>
              </a:rPr>
              <a:t>45°</a:t>
            </a:r>
          </a:p>
        </p:txBody>
      </p:sp>
      <p:sp>
        <p:nvSpPr>
          <p:cNvPr id="46" name="TextBox 45">
            <a:extLst>
              <a:ext uri="{FF2B5EF4-FFF2-40B4-BE49-F238E27FC236}">
                <a16:creationId xmlns:a16="http://schemas.microsoft.com/office/drawing/2014/main" id="{B4AC655B-8EA9-1552-1332-C194B4774734}"/>
              </a:ext>
            </a:extLst>
          </p:cNvPr>
          <p:cNvSpPr txBox="1"/>
          <p:nvPr/>
        </p:nvSpPr>
        <p:spPr>
          <a:xfrm>
            <a:off x="4087084" y="1395340"/>
            <a:ext cx="549836" cy="215444"/>
          </a:xfrm>
          <a:prstGeom prst="rect">
            <a:avLst/>
          </a:prstGeom>
          <a:noFill/>
        </p:spPr>
        <p:txBody>
          <a:bodyPr wrap="square" rtlCol="0">
            <a:spAutoFit/>
          </a:bodyPr>
          <a:lstStyle/>
          <a:p>
            <a:r>
              <a:rPr lang="en-US" sz="800">
                <a:solidFill>
                  <a:srgbClr val="FE0202"/>
                </a:solidFill>
                <a:highlight>
                  <a:srgbClr val="FFFFFF"/>
                </a:highlight>
                <a:latin typeface="Calibri" panose="020F0502020204030204" pitchFamily="34" charset="0"/>
                <a:cs typeface="Calibri" panose="020F0502020204030204" pitchFamily="34" charset="0"/>
              </a:rPr>
              <a:t> 66° </a:t>
            </a:r>
          </a:p>
        </p:txBody>
      </p:sp>
      <p:sp>
        <p:nvSpPr>
          <p:cNvPr id="50" name="TextBox 49">
            <a:extLst>
              <a:ext uri="{FF2B5EF4-FFF2-40B4-BE49-F238E27FC236}">
                <a16:creationId xmlns:a16="http://schemas.microsoft.com/office/drawing/2014/main" id="{15182022-33B8-8FB9-381A-4EBC6877539E}"/>
              </a:ext>
            </a:extLst>
          </p:cNvPr>
          <p:cNvSpPr txBox="1"/>
          <p:nvPr/>
        </p:nvSpPr>
        <p:spPr>
          <a:xfrm>
            <a:off x="7167856" y="59154"/>
            <a:ext cx="1949852" cy="1529842"/>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latin typeface="Calibri" panose="020F0502020204030204" pitchFamily="34" charset="0"/>
                <a:cs typeface="Calibri" panose="020F0502020204030204" pitchFamily="34" charset="0"/>
              </a:rPr>
              <a:t> </a:t>
            </a:r>
            <a:r>
              <a:rPr lang="en-US" sz="1600">
                <a:solidFill>
                  <a:srgbClr val="FF40FF"/>
                </a:solidFill>
                <a:latin typeface="Calibri" panose="020F0502020204030204" pitchFamily="34" charset="0"/>
                <a:cs typeface="Calibri" panose="020F0502020204030204" pitchFamily="34" charset="0"/>
              </a:rPr>
              <a:t>●</a:t>
            </a:r>
            <a:r>
              <a:rPr lang="en-US" sz="1600">
                <a:solidFill>
                  <a:srgbClr val="14FF01"/>
                </a:solidFill>
                <a:latin typeface="Calibri" panose="020F0502020204030204" pitchFamily="34" charset="0"/>
                <a:cs typeface="Calibri" panose="020F0502020204030204" pitchFamily="34" charset="0"/>
              </a:rPr>
              <a:t> </a:t>
            </a:r>
            <a:r>
              <a:rPr lang="en-US" sz="1600">
                <a:solidFill>
                  <a:schemeClr val="tx1"/>
                </a:solidFill>
                <a:latin typeface="Calibri" panose="020F0502020204030204" pitchFamily="34" charset="0"/>
                <a:cs typeface="Calibri" panose="020F0502020204030204" pitchFamily="34" charset="0"/>
              </a:rPr>
              <a:t>Edwards AFB</a:t>
            </a:r>
          </a:p>
          <a:p>
            <a:pPr>
              <a:lnSpc>
                <a:spcPct val="150000"/>
              </a:lnSpc>
            </a:pPr>
            <a:r>
              <a:rPr lang="en-US" sz="1600">
                <a:solidFill>
                  <a:srgbClr val="FE0000"/>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FAI Flight Limits</a:t>
            </a:r>
          </a:p>
          <a:p>
            <a:pPr marL="292100" indent="-292100">
              <a:lnSpc>
                <a:spcPct val="150000"/>
              </a:lnSpc>
            </a:pPr>
            <a:r>
              <a:rPr lang="en-US" sz="1600">
                <a:solidFill>
                  <a:srgbClr val="0800FF"/>
                </a:solidFill>
                <a:latin typeface="Calibri" panose="020F0502020204030204" pitchFamily="34" charset="0"/>
                <a:cs typeface="Calibri" panose="020F0502020204030204" pitchFamily="34" charset="0"/>
              </a:rPr>
              <a:t>⟷</a:t>
            </a:r>
            <a:r>
              <a:rPr lang="en-US" sz="1600">
                <a:latin typeface="Calibri" panose="020F0502020204030204" pitchFamily="34" charset="0"/>
                <a:cs typeface="Calibri" panose="020F0502020204030204" pitchFamily="34" charset="0"/>
              </a:rPr>
              <a:t> Subtropic Belts</a:t>
            </a:r>
          </a:p>
          <a:p>
            <a:pPr marL="292100" indent="-292100">
              <a:lnSpc>
                <a:spcPct val="150000"/>
              </a:lnSpc>
            </a:pPr>
            <a:r>
              <a:rPr lang="en-US" sz="1600">
                <a:solidFill>
                  <a:srgbClr val="A01430"/>
                </a:solidFill>
                <a:latin typeface="Calibri" panose="020F0502020204030204" pitchFamily="34" charset="0"/>
                <a:cs typeface="Calibri" panose="020F0502020204030204" pitchFamily="34" charset="0"/>
              </a:rPr>
              <a:t>❖ </a:t>
            </a:r>
            <a:r>
              <a:rPr lang="en-US" sz="1600">
                <a:latin typeface="Calibri" panose="020F0502020204030204" pitchFamily="34" charset="0"/>
                <a:cs typeface="Calibri" panose="020F0502020204030204" pitchFamily="34" charset="0"/>
              </a:rPr>
              <a:t>No-fly zone</a:t>
            </a:r>
          </a:p>
        </p:txBody>
      </p:sp>
    </p:spTree>
    <p:extLst>
      <p:ext uri="{BB962C8B-B14F-4D97-AF65-F5344CB8AC3E}">
        <p14:creationId xmlns:p14="http://schemas.microsoft.com/office/powerpoint/2010/main" val="98217189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Retrospect">
  <a:themeElements>
    <a:clrScheme name="Custom 8">
      <a:dk1>
        <a:srgbClr val="000000"/>
      </a:dk1>
      <a:lt1>
        <a:srgbClr val="FFFFFF"/>
      </a:lt1>
      <a:dk2>
        <a:srgbClr val="2E663E"/>
      </a:dk2>
      <a:lt2>
        <a:srgbClr val="DFE3E5"/>
      </a:lt2>
      <a:accent1>
        <a:srgbClr val="FFC000"/>
      </a:accent1>
      <a:accent2>
        <a:srgbClr val="224C2E"/>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Custom 8">
      <a:dk1>
        <a:srgbClr val="000000"/>
      </a:dk1>
      <a:lt1>
        <a:srgbClr val="FFFFFF"/>
      </a:lt1>
      <a:dk2>
        <a:srgbClr val="2E663E"/>
      </a:dk2>
      <a:lt2>
        <a:srgbClr val="DFE3E5"/>
      </a:lt2>
      <a:accent1>
        <a:srgbClr val="FFC000"/>
      </a:accent1>
      <a:accent2>
        <a:srgbClr val="224C2E"/>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D1C8BBDA436C44A74C913F31433ABE" ma:contentTypeVersion="9" ma:contentTypeDescription="Create a new document." ma:contentTypeScope="" ma:versionID="559d58c783e84c3b2af0821dd51b094c">
  <xsd:schema xmlns:xsd="http://www.w3.org/2001/XMLSchema" xmlns:xs="http://www.w3.org/2001/XMLSchema" xmlns:p="http://schemas.microsoft.com/office/2006/metadata/properties" xmlns:ns2="0e86c169-a052-4c8d-8c5e-f98c7626a269" xmlns:ns3="a73698b3-9c18-4809-b572-fa0183344127" targetNamespace="http://schemas.microsoft.com/office/2006/metadata/properties" ma:root="true" ma:fieldsID="7907cf79cf6a5c558aea7565f094b472" ns2:_="" ns3:_="">
    <xsd:import namespace="0e86c169-a052-4c8d-8c5e-f98c7626a269"/>
    <xsd:import namespace="a73698b3-9c18-4809-b572-fa018334412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86c169-a052-4c8d-8c5e-f98c7626a2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842382c-d026-4381-8190-48ffa8899c7d"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3698b3-9c18-4809-b572-fa0183344127"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99957ebb-4f51-4d33-88f3-c0f7c34e98be}" ma:internalName="TaxCatchAll" ma:showField="CatchAllData" ma:web="a73698b3-9c18-4809-b572-fa0183344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e86c169-a052-4c8d-8c5e-f98c7626a269">
      <Terms xmlns="http://schemas.microsoft.com/office/infopath/2007/PartnerControls"/>
    </lcf76f155ced4ddcb4097134ff3c332f>
    <TaxCatchAll xmlns="a73698b3-9c18-4809-b572-fa0183344127" xsi:nil="true"/>
  </documentManagement>
</p:properties>
</file>

<file path=customXml/itemProps1.xml><?xml version="1.0" encoding="utf-8"?>
<ds:datastoreItem xmlns:ds="http://schemas.openxmlformats.org/officeDocument/2006/customXml" ds:itemID="{96C8CC26-EA60-47AC-9CD7-925CBA082BFB}">
  <ds:schemaRefs>
    <ds:schemaRef ds:uri="http://schemas.microsoft.com/sharepoint/v3/contenttype/forms"/>
  </ds:schemaRefs>
</ds:datastoreItem>
</file>

<file path=customXml/itemProps2.xml><?xml version="1.0" encoding="utf-8"?>
<ds:datastoreItem xmlns:ds="http://schemas.openxmlformats.org/officeDocument/2006/customXml" ds:itemID="{B86F58AB-95B1-4A91-854B-812C2AD9757B}">
  <ds:schemaRefs>
    <ds:schemaRef ds:uri="0e86c169-a052-4c8d-8c5e-f98c7626a269"/>
    <ds:schemaRef ds:uri="a73698b3-9c18-4809-b572-fa01833441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8713A2-0E04-4738-AFC6-2C1B7EE9B86F}">
  <ds:schemaRefs>
    <ds:schemaRef ds:uri="0e86c169-a052-4c8d-8c5e-f98c7626a269"/>
    <ds:schemaRef ds:uri="a73698b3-9c18-4809-b572-fa018334412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4398</Words>
  <Application>Microsoft Macintosh PowerPoint</Application>
  <PresentationFormat>On-screen Show (16:9)</PresentationFormat>
  <Paragraphs>1272</Paragraphs>
  <Slides>54</Slides>
  <Notes>32</Notes>
  <HiddenSlides>24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54</vt:i4>
      </vt:variant>
    </vt:vector>
  </HeadingPairs>
  <TitlesOfParts>
    <vt:vector size="65" baseType="lpstr">
      <vt:lpstr>Arial</vt:lpstr>
      <vt:lpstr>Arial,Sans-Serif</vt:lpstr>
      <vt:lpstr>Calibri</vt:lpstr>
      <vt:lpstr>Cambria Math</vt:lpstr>
      <vt:lpstr>Google Sans</vt:lpstr>
      <vt:lpstr>Lato Extended</vt:lpstr>
      <vt:lpstr>Roboto</vt:lpstr>
      <vt:lpstr>Times</vt:lpstr>
      <vt:lpstr>Wingdings</vt:lpstr>
      <vt:lpstr>Retrospect</vt:lpstr>
      <vt:lpstr>Retrospect</vt:lpstr>
      <vt:lpstr>Design Review 2</vt:lpstr>
      <vt:lpstr>Outline</vt:lpstr>
      <vt:lpstr>High-Level Objectives</vt:lpstr>
      <vt:lpstr>Competing Systems</vt:lpstr>
      <vt:lpstr>Mission Design</vt:lpstr>
      <vt:lpstr>Program Schedule</vt:lpstr>
      <vt:lpstr>Flightpath Design</vt:lpstr>
      <vt:lpstr>Mission Design</vt:lpstr>
      <vt:lpstr>PowerPoint Presentation</vt:lpstr>
      <vt:lpstr>PowerPoint Presentation</vt:lpstr>
      <vt:lpstr>PowerPoint Presentation</vt:lpstr>
      <vt:lpstr>PowerPoint Presentation</vt:lpstr>
      <vt:lpstr>Initial Sizing Inputs</vt:lpstr>
      <vt:lpstr>PowerPoint Presentation</vt:lpstr>
      <vt:lpstr>PowerPoint Presentation</vt:lpstr>
      <vt:lpstr>Lift Analysis</vt:lpstr>
      <vt:lpstr>PowerPoint Presentation</vt:lpstr>
      <vt:lpstr>PowerPoint Presentation</vt:lpstr>
      <vt:lpstr>PowerPoint Presentation</vt:lpstr>
      <vt:lpstr>PowerPoint Presentation</vt:lpstr>
      <vt:lpstr>Sizing Results</vt:lpstr>
      <vt:lpstr>PowerPoint Presentation</vt:lpstr>
      <vt:lpstr>PowerPoint Presentation</vt:lpstr>
      <vt:lpstr>PowerPoint Presentation</vt:lpstr>
      <vt:lpstr>Preliminary Weight Statement</vt:lpstr>
      <vt:lpstr>PowerPoint Presentation</vt:lpstr>
      <vt:lpstr>Program Schedule</vt:lpstr>
      <vt:lpstr>Program Risks</vt:lpstr>
      <vt:lpstr>Upcoming Milestones</vt:lpstr>
      <vt:lpstr>Summary</vt:lpstr>
      <vt:lpstr>Mission Design</vt:lpstr>
      <vt:lpstr>Flightpath Design</vt:lpstr>
      <vt:lpstr>Mission Design</vt:lpstr>
      <vt:lpstr>PowerPoint Presentation</vt:lpstr>
      <vt:lpstr>PowerPoint Presentation</vt:lpstr>
      <vt:lpstr>PowerPoint Presentation</vt:lpstr>
      <vt:lpstr>PowerPoint Presentation</vt:lpstr>
      <vt:lpstr>Program Risks</vt:lpstr>
      <vt:lpstr>PowerPoint Presentation</vt:lpstr>
      <vt:lpstr>PowerPoint Presentation</vt:lpstr>
      <vt:lpstr>PowerPoint Presentation</vt:lpstr>
      <vt:lpstr>Powerplant Considerations</vt:lpstr>
      <vt:lpstr>PowerPoint Presentation</vt:lpstr>
      <vt:lpstr>PowerPoint Presentation</vt:lpstr>
      <vt:lpstr>Trade Studies</vt:lpstr>
      <vt:lpstr>PowerPoint Presentation</vt:lpstr>
      <vt:lpstr>Program Approach</vt:lpstr>
      <vt:lpstr>PowerPoint Presentation</vt:lpstr>
      <vt:lpstr>Program Approach</vt:lpstr>
      <vt:lpstr>Concept of Operations</vt:lpstr>
      <vt:lpstr>PowerPoint Presentation</vt:lpstr>
      <vt:lpstr>Program Sizing Process</vt:lpstr>
      <vt:lpstr>CL, max Analysis</vt:lpstr>
      <vt:lpstr>Sizing Input Process (Edit to Reflect Reality)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Assessment Briefing</dc:title>
  <cp:lastModifiedBy>William Ho</cp:lastModifiedBy>
  <cp:revision>1</cp:revision>
  <dcterms:modified xsi:type="dcterms:W3CDTF">2024-01-26T22:06:54Z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0x01010039D1C8BBDA436C44A74C913F31433ABE</vt:lpwstr>
  </property>
  <property fmtid="{D5CDD505-2E9C-101B-9397-08002B2CF9AE}" pid="3" name="MediaServiceImageTags">
    <vt:lpwstr/>
  </property>
</Properties>
</file>